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68" r:id="rId4"/>
    <p:sldMasterId id="2147483680" r:id="rId5"/>
    <p:sldMasterId id="2147483692" r:id="rId6"/>
    <p:sldMasterId id="2147483704" r:id="rId7"/>
    <p:sldMasterId id="2147483716" r:id="rId8"/>
    <p:sldMasterId id="2147483728" r:id="rId9"/>
    <p:sldMasterId id="2147483739" r:id="rId10"/>
  </p:sldMasterIdLst>
  <p:notesMasterIdLst>
    <p:notesMasterId r:id="rId47"/>
  </p:notesMasterIdLst>
  <p:handoutMasterIdLst>
    <p:handoutMasterId r:id="rId48"/>
  </p:handoutMasterIdLst>
  <p:sldIdLst>
    <p:sldId id="453" r:id="rId11"/>
    <p:sldId id="452" r:id="rId12"/>
    <p:sldId id="388" r:id="rId13"/>
    <p:sldId id="424" r:id="rId14"/>
    <p:sldId id="426" r:id="rId15"/>
    <p:sldId id="423" r:id="rId16"/>
    <p:sldId id="422" r:id="rId17"/>
    <p:sldId id="425" r:id="rId18"/>
    <p:sldId id="427" r:id="rId19"/>
    <p:sldId id="428" r:id="rId20"/>
    <p:sldId id="429" r:id="rId21"/>
    <p:sldId id="454" r:id="rId22"/>
    <p:sldId id="455" r:id="rId23"/>
    <p:sldId id="456" r:id="rId24"/>
    <p:sldId id="457" r:id="rId25"/>
    <p:sldId id="458" r:id="rId26"/>
    <p:sldId id="430" r:id="rId27"/>
    <p:sldId id="431" r:id="rId28"/>
    <p:sldId id="432" r:id="rId29"/>
    <p:sldId id="433" r:id="rId30"/>
    <p:sldId id="434" r:id="rId31"/>
    <p:sldId id="435" r:id="rId32"/>
    <p:sldId id="438" r:id="rId33"/>
    <p:sldId id="439" r:id="rId34"/>
    <p:sldId id="440" r:id="rId35"/>
    <p:sldId id="441" r:id="rId36"/>
    <p:sldId id="442" r:id="rId37"/>
    <p:sldId id="443" r:id="rId38"/>
    <p:sldId id="444" r:id="rId39"/>
    <p:sldId id="446" r:id="rId40"/>
    <p:sldId id="447" r:id="rId41"/>
    <p:sldId id="448" r:id="rId42"/>
    <p:sldId id="449" r:id="rId43"/>
    <p:sldId id="450" r:id="rId44"/>
    <p:sldId id="451" r:id="rId45"/>
    <p:sldId id="459" r:id="rId46"/>
  </p:sldIdLst>
  <p:sldSz cx="12192000" cy="6858000"/>
  <p:notesSz cx="6797675" cy="99266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F2CA"/>
    <a:srgbClr val="F1F8E4"/>
    <a:srgbClr val="8EB4E3"/>
    <a:srgbClr val="95B3D7"/>
    <a:srgbClr val="F3DCDB"/>
    <a:srgbClr val="E6E0EC"/>
    <a:srgbClr val="F2DCDB"/>
    <a:srgbClr val="E6B9B8"/>
    <a:srgbClr val="FFEAE8"/>
    <a:srgbClr val="ECE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淺色樣式 1 - 輔色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06" autoAdjust="0"/>
    <p:restoredTop sz="92607" autoAdjust="0"/>
  </p:normalViewPr>
  <p:slideViewPr>
    <p:cSldViewPr showGuides="1">
      <p:cViewPr varScale="1">
        <p:scale>
          <a:sx n="70" d="100"/>
          <a:sy n="70" d="100"/>
        </p:scale>
        <p:origin x="416" y="52"/>
      </p:cViewPr>
      <p:guideLst>
        <p:guide orient="horz" pos="2160"/>
        <p:guide pos="3840"/>
      </p:guideLst>
    </p:cSldViewPr>
  </p:slideViewPr>
  <p:outlineViewPr>
    <p:cViewPr>
      <p:scale>
        <a:sx n="33" d="100"/>
        <a:sy n="33" d="100"/>
      </p:scale>
      <p:origin x="0" y="-343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8285F7-B7CA-4004-80C8-224BE9E23DBA}" type="doc">
      <dgm:prSet loTypeId="urn:microsoft.com/office/officeart/2005/8/layout/radial1" loCatId="cycle" qsTypeId="urn:microsoft.com/office/officeart/2005/8/quickstyle/3d1" qsCatId="3D" csTypeId="urn:microsoft.com/office/officeart/2005/8/colors/colorful3" csCatId="colorful" phldr="1"/>
      <dgm:spPr/>
      <dgm:t>
        <a:bodyPr/>
        <a:lstStyle/>
        <a:p>
          <a:endParaRPr lang="zh-TW" altLang="en-US"/>
        </a:p>
      </dgm:t>
    </dgm:pt>
    <dgm:pt modelId="{CD153A58-92A4-40B5-A4C8-BB451D13DE02}">
      <dgm:prSet phldrT="[文字]"/>
      <dgm:spPr/>
      <dgm:t>
        <a:bodyPr/>
        <a:lstStyle/>
        <a:p>
          <a:r>
            <a:rPr lang="zh-TW" altLang="en-US">
              <a:latin typeface="Microsoft YaHei" panose="020B0503020204020204" pitchFamily="34" charset="-122"/>
              <a:ea typeface="Microsoft YaHei" panose="020B0503020204020204" pitchFamily="34" charset="-122"/>
            </a:rPr>
            <a:t>本院策略規劃</a:t>
          </a:r>
          <a:endParaRPr lang="zh-TW" altLang="en-US" dirty="0">
            <a:latin typeface="Microsoft YaHei" panose="020B0503020204020204" pitchFamily="34" charset="-122"/>
            <a:ea typeface="Microsoft YaHei" panose="020B0503020204020204" pitchFamily="34" charset="-122"/>
          </a:endParaRPr>
        </a:p>
      </dgm:t>
    </dgm:pt>
    <dgm:pt modelId="{9A6AD33E-F330-4594-BB55-E7D74EF0C578}" type="parTrans" cxnId="{BB245D86-992B-4BA6-BC7A-87297FA4D746}">
      <dgm:prSet/>
      <dgm:spPr/>
      <dgm:t>
        <a:bodyPr/>
        <a:lstStyle/>
        <a:p>
          <a:endParaRPr lang="zh-TW" altLang="en-US">
            <a:latin typeface="Microsoft YaHei" panose="020B0503020204020204" pitchFamily="34" charset="-122"/>
            <a:ea typeface="Microsoft YaHei" panose="020B0503020204020204" pitchFamily="34" charset="-122"/>
          </a:endParaRPr>
        </a:p>
      </dgm:t>
    </dgm:pt>
    <dgm:pt modelId="{392920F4-D3AE-4973-B63C-85BA37E3B165}" type="sibTrans" cxnId="{BB245D86-992B-4BA6-BC7A-87297FA4D746}">
      <dgm:prSet/>
      <dgm:spPr/>
      <dgm:t>
        <a:bodyPr/>
        <a:lstStyle/>
        <a:p>
          <a:endParaRPr lang="zh-TW" altLang="en-US">
            <a:latin typeface="Microsoft YaHei" panose="020B0503020204020204" pitchFamily="34" charset="-122"/>
            <a:ea typeface="Microsoft YaHei" panose="020B0503020204020204" pitchFamily="34" charset="-122"/>
          </a:endParaRPr>
        </a:p>
      </dgm:t>
    </dgm:pt>
    <dgm:pt modelId="{10560935-7A3C-4AA6-8B97-2F9205942690}">
      <dgm:prSet phldrT="[文字]"/>
      <dgm:spPr/>
      <dgm:t>
        <a:bodyPr/>
        <a:lstStyle/>
        <a:p>
          <a:r>
            <a:rPr lang="zh-TW" altLang="en-US" dirty="0">
              <a:latin typeface="Microsoft YaHei" panose="020B0503020204020204" pitchFamily="34" charset="-122"/>
              <a:ea typeface="Microsoft YaHei" panose="020B0503020204020204" pitchFamily="34" charset="-122"/>
            </a:rPr>
            <a:t>政府政策規劃需求</a:t>
          </a:r>
        </a:p>
      </dgm:t>
    </dgm:pt>
    <dgm:pt modelId="{DF7A6EE7-EC24-4997-A113-4994F5B75192}" type="parTrans" cxnId="{26F6DBDD-4CA8-4E34-9052-1613DECF9617}">
      <dgm:prSet/>
      <dgm:spPr/>
      <dgm:t>
        <a:bodyPr/>
        <a:lstStyle/>
        <a:p>
          <a:endParaRPr lang="zh-TW" altLang="en-US">
            <a:latin typeface="Microsoft YaHei" panose="020B0503020204020204" pitchFamily="34" charset="-122"/>
            <a:ea typeface="Microsoft YaHei" panose="020B0503020204020204" pitchFamily="34" charset="-122"/>
          </a:endParaRPr>
        </a:p>
      </dgm:t>
    </dgm:pt>
    <dgm:pt modelId="{B79BE23A-0A6C-4A1A-AC94-BCD8E4A6FC60}" type="sibTrans" cxnId="{26F6DBDD-4CA8-4E34-9052-1613DECF9617}">
      <dgm:prSet/>
      <dgm:spPr/>
      <dgm:t>
        <a:bodyPr/>
        <a:lstStyle/>
        <a:p>
          <a:endParaRPr lang="zh-TW" altLang="en-US">
            <a:latin typeface="Microsoft YaHei" panose="020B0503020204020204" pitchFamily="34" charset="-122"/>
            <a:ea typeface="Microsoft YaHei" panose="020B0503020204020204" pitchFamily="34" charset="-122"/>
          </a:endParaRPr>
        </a:p>
      </dgm:t>
    </dgm:pt>
    <dgm:pt modelId="{57984440-C42D-42E6-A7BF-F4396D899BB6}">
      <dgm:prSet phldrT="[文字]"/>
      <dgm:spPr/>
      <dgm:t>
        <a:bodyPr/>
        <a:lstStyle/>
        <a:p>
          <a:r>
            <a:rPr lang="zh-TW" altLang="en-US" dirty="0">
              <a:latin typeface="Microsoft YaHei" panose="020B0503020204020204" pitchFamily="34" charset="-122"/>
              <a:ea typeface="Microsoft YaHei" panose="020B0503020204020204" pitchFamily="34" charset="-122"/>
            </a:rPr>
            <a:t>本院組織運作</a:t>
          </a:r>
        </a:p>
      </dgm:t>
    </dgm:pt>
    <dgm:pt modelId="{350EBB4A-84AD-4AF9-81BE-D6E85994FE32}" type="parTrans" cxnId="{860E47DB-03C6-4B18-A99E-8B3A46D4B467}">
      <dgm:prSet/>
      <dgm:spPr/>
      <dgm:t>
        <a:bodyPr/>
        <a:lstStyle/>
        <a:p>
          <a:endParaRPr lang="zh-TW" altLang="en-US">
            <a:latin typeface="Microsoft YaHei" panose="020B0503020204020204" pitchFamily="34" charset="-122"/>
            <a:ea typeface="Microsoft YaHei" panose="020B0503020204020204" pitchFamily="34" charset="-122"/>
          </a:endParaRPr>
        </a:p>
      </dgm:t>
    </dgm:pt>
    <dgm:pt modelId="{F57942EE-E1E9-4AD2-8A59-26310461B867}" type="sibTrans" cxnId="{860E47DB-03C6-4B18-A99E-8B3A46D4B467}">
      <dgm:prSet/>
      <dgm:spPr/>
      <dgm:t>
        <a:bodyPr/>
        <a:lstStyle/>
        <a:p>
          <a:endParaRPr lang="zh-TW" altLang="en-US">
            <a:latin typeface="Microsoft YaHei" panose="020B0503020204020204" pitchFamily="34" charset="-122"/>
            <a:ea typeface="Microsoft YaHei" panose="020B0503020204020204" pitchFamily="34" charset="-122"/>
          </a:endParaRPr>
        </a:p>
      </dgm:t>
    </dgm:pt>
    <dgm:pt modelId="{26D24B5D-06F3-41E4-80C2-3BCC4B25C6D0}">
      <dgm:prSet phldrT="[文字]"/>
      <dgm:spPr/>
      <dgm:t>
        <a:bodyPr/>
        <a:lstStyle/>
        <a:p>
          <a:r>
            <a:rPr lang="en-US" altLang="zh-TW" dirty="0">
              <a:latin typeface="Microsoft YaHei" panose="020B0503020204020204" pitchFamily="34" charset="-122"/>
              <a:ea typeface="Microsoft YaHei" panose="020B0503020204020204" pitchFamily="34" charset="-122"/>
            </a:rPr>
            <a:t>PROs</a:t>
          </a:r>
          <a:r>
            <a:rPr lang="zh-TW" altLang="en-US" dirty="0">
              <a:latin typeface="Microsoft YaHei" panose="020B0503020204020204" pitchFamily="34" charset="-122"/>
              <a:ea typeface="Microsoft YaHei" panose="020B0503020204020204" pitchFamily="34" charset="-122"/>
            </a:rPr>
            <a:t>之角色功能</a:t>
          </a:r>
        </a:p>
      </dgm:t>
    </dgm:pt>
    <dgm:pt modelId="{32B5D65D-D1C7-469F-B600-F70510AC1F3F}" type="parTrans" cxnId="{6DB2B49B-4348-49D1-9D09-F0527D397E16}">
      <dgm:prSet/>
      <dgm:spPr/>
      <dgm:t>
        <a:bodyPr/>
        <a:lstStyle/>
        <a:p>
          <a:endParaRPr lang="zh-TW" altLang="en-US">
            <a:latin typeface="Microsoft YaHei" panose="020B0503020204020204" pitchFamily="34" charset="-122"/>
            <a:ea typeface="Microsoft YaHei" panose="020B0503020204020204" pitchFamily="34" charset="-122"/>
          </a:endParaRPr>
        </a:p>
      </dgm:t>
    </dgm:pt>
    <dgm:pt modelId="{5C11BB1B-0792-4275-9C08-F2D1890F348D}" type="sibTrans" cxnId="{6DB2B49B-4348-49D1-9D09-F0527D397E16}">
      <dgm:prSet/>
      <dgm:spPr/>
      <dgm:t>
        <a:bodyPr/>
        <a:lstStyle/>
        <a:p>
          <a:endParaRPr lang="zh-TW" altLang="en-US">
            <a:latin typeface="Microsoft YaHei" panose="020B0503020204020204" pitchFamily="34" charset="-122"/>
            <a:ea typeface="Microsoft YaHei" panose="020B0503020204020204" pitchFamily="34" charset="-122"/>
          </a:endParaRPr>
        </a:p>
      </dgm:t>
    </dgm:pt>
    <dgm:pt modelId="{F4A73B80-BDA1-4D2A-9B14-3F80D25E3966}">
      <dgm:prSet phldrT="[文字]"/>
      <dgm:spPr/>
      <dgm:t>
        <a:bodyPr/>
        <a:lstStyle/>
        <a:p>
          <a:r>
            <a:rPr lang="zh-TW" altLang="en-US" dirty="0">
              <a:latin typeface="Microsoft YaHei" panose="020B0503020204020204" pitchFamily="34" charset="-122"/>
              <a:ea typeface="Microsoft YaHei" panose="020B0503020204020204" pitchFamily="34" charset="-122"/>
            </a:rPr>
            <a:t>重要標竿作法趨勢</a:t>
          </a:r>
        </a:p>
      </dgm:t>
    </dgm:pt>
    <dgm:pt modelId="{CBEDB60E-3FFA-41EC-A6B4-78C313594882}" type="parTrans" cxnId="{3E462DAD-42ED-461B-96C7-B87DA82A821E}">
      <dgm:prSet/>
      <dgm:spPr/>
      <dgm:t>
        <a:bodyPr/>
        <a:lstStyle/>
        <a:p>
          <a:endParaRPr lang="zh-TW" altLang="en-US">
            <a:latin typeface="Microsoft YaHei" panose="020B0503020204020204" pitchFamily="34" charset="-122"/>
            <a:ea typeface="Microsoft YaHei" panose="020B0503020204020204" pitchFamily="34" charset="-122"/>
          </a:endParaRPr>
        </a:p>
      </dgm:t>
    </dgm:pt>
    <dgm:pt modelId="{10F520BC-70ED-4A0C-AF03-09436F7B50FA}" type="sibTrans" cxnId="{3E462DAD-42ED-461B-96C7-B87DA82A821E}">
      <dgm:prSet/>
      <dgm:spPr/>
      <dgm:t>
        <a:bodyPr/>
        <a:lstStyle/>
        <a:p>
          <a:endParaRPr lang="zh-TW" altLang="en-US">
            <a:latin typeface="Microsoft YaHei" panose="020B0503020204020204" pitchFamily="34" charset="-122"/>
            <a:ea typeface="Microsoft YaHei" panose="020B0503020204020204" pitchFamily="34" charset="-122"/>
          </a:endParaRPr>
        </a:p>
      </dgm:t>
    </dgm:pt>
    <dgm:pt modelId="{074F7297-0304-4B9D-9DFE-3275E08F5F09}">
      <dgm:prSet/>
      <dgm:spPr/>
      <dgm:t>
        <a:bodyPr/>
        <a:lstStyle/>
        <a:p>
          <a:r>
            <a:rPr lang="zh-TW" altLang="en-US" dirty="0">
              <a:latin typeface="Microsoft YaHei" panose="020B0503020204020204" pitchFamily="34" charset="-122"/>
              <a:ea typeface="Microsoft YaHei" panose="020B0503020204020204" pitchFamily="34" charset="-122"/>
            </a:rPr>
            <a:t>我國創新系統發展</a:t>
          </a:r>
        </a:p>
      </dgm:t>
    </dgm:pt>
    <dgm:pt modelId="{98C38C90-A61A-47C9-AB47-4A95D01D4E78}" type="parTrans" cxnId="{8A3BCA81-A219-4071-805D-62BB4A0DBEE3}">
      <dgm:prSet/>
      <dgm:spPr/>
      <dgm:t>
        <a:bodyPr/>
        <a:lstStyle/>
        <a:p>
          <a:endParaRPr lang="zh-TW" altLang="en-US">
            <a:latin typeface="Microsoft YaHei" panose="020B0503020204020204" pitchFamily="34" charset="-122"/>
            <a:ea typeface="Microsoft YaHei" panose="020B0503020204020204" pitchFamily="34" charset="-122"/>
          </a:endParaRPr>
        </a:p>
      </dgm:t>
    </dgm:pt>
    <dgm:pt modelId="{9C761C0E-3BEC-4162-8A9E-D1FA0D64D954}" type="sibTrans" cxnId="{8A3BCA81-A219-4071-805D-62BB4A0DBEE3}">
      <dgm:prSet/>
      <dgm:spPr/>
      <dgm:t>
        <a:bodyPr/>
        <a:lstStyle/>
        <a:p>
          <a:endParaRPr lang="zh-TW" altLang="en-US">
            <a:latin typeface="Microsoft YaHei" panose="020B0503020204020204" pitchFamily="34" charset="-122"/>
            <a:ea typeface="Microsoft YaHei" panose="020B0503020204020204" pitchFamily="34" charset="-122"/>
          </a:endParaRPr>
        </a:p>
      </dgm:t>
    </dgm:pt>
    <dgm:pt modelId="{62030BE7-35A4-4DD2-A975-D6A13C26C5C8}" type="pres">
      <dgm:prSet presAssocID="{3A8285F7-B7CA-4004-80C8-224BE9E23DBA}" presName="cycle" presStyleCnt="0">
        <dgm:presLayoutVars>
          <dgm:chMax val="1"/>
          <dgm:dir/>
          <dgm:animLvl val="ctr"/>
          <dgm:resizeHandles val="exact"/>
        </dgm:presLayoutVars>
      </dgm:prSet>
      <dgm:spPr/>
      <dgm:t>
        <a:bodyPr/>
        <a:lstStyle/>
        <a:p>
          <a:endParaRPr lang="zh-TW" altLang="en-US"/>
        </a:p>
      </dgm:t>
    </dgm:pt>
    <dgm:pt modelId="{587A8008-32D0-4924-8ADE-05F0EBAF547D}" type="pres">
      <dgm:prSet presAssocID="{CD153A58-92A4-40B5-A4C8-BB451D13DE02}" presName="centerShape" presStyleLbl="node0" presStyleIdx="0" presStyleCnt="1"/>
      <dgm:spPr/>
      <dgm:t>
        <a:bodyPr/>
        <a:lstStyle/>
        <a:p>
          <a:endParaRPr lang="zh-TW" altLang="en-US"/>
        </a:p>
      </dgm:t>
    </dgm:pt>
    <dgm:pt modelId="{6EB8C98F-4CA6-497C-8B5B-35DF34013078}" type="pres">
      <dgm:prSet presAssocID="{DF7A6EE7-EC24-4997-A113-4994F5B75192}" presName="Name9" presStyleLbl="parChTrans1D2" presStyleIdx="0" presStyleCnt="5"/>
      <dgm:spPr/>
      <dgm:t>
        <a:bodyPr/>
        <a:lstStyle/>
        <a:p>
          <a:endParaRPr lang="zh-TW" altLang="en-US"/>
        </a:p>
      </dgm:t>
    </dgm:pt>
    <dgm:pt modelId="{25F1ABE4-E29C-4223-8625-24CAC1364E57}" type="pres">
      <dgm:prSet presAssocID="{DF7A6EE7-EC24-4997-A113-4994F5B75192}" presName="connTx" presStyleLbl="parChTrans1D2" presStyleIdx="0" presStyleCnt="5"/>
      <dgm:spPr/>
      <dgm:t>
        <a:bodyPr/>
        <a:lstStyle/>
        <a:p>
          <a:endParaRPr lang="zh-TW" altLang="en-US"/>
        </a:p>
      </dgm:t>
    </dgm:pt>
    <dgm:pt modelId="{13A333F0-40C8-48EE-8194-C743485F3D22}" type="pres">
      <dgm:prSet presAssocID="{10560935-7A3C-4AA6-8B97-2F9205942690}" presName="node" presStyleLbl="node1" presStyleIdx="0" presStyleCnt="5">
        <dgm:presLayoutVars>
          <dgm:bulletEnabled val="1"/>
        </dgm:presLayoutVars>
      </dgm:prSet>
      <dgm:spPr/>
      <dgm:t>
        <a:bodyPr/>
        <a:lstStyle/>
        <a:p>
          <a:endParaRPr lang="zh-TW" altLang="en-US"/>
        </a:p>
      </dgm:t>
    </dgm:pt>
    <dgm:pt modelId="{79D82367-73A4-4A29-A809-F64DBB625EAA}" type="pres">
      <dgm:prSet presAssocID="{98C38C90-A61A-47C9-AB47-4A95D01D4E78}" presName="Name9" presStyleLbl="parChTrans1D2" presStyleIdx="1" presStyleCnt="5"/>
      <dgm:spPr/>
      <dgm:t>
        <a:bodyPr/>
        <a:lstStyle/>
        <a:p>
          <a:endParaRPr lang="zh-TW" altLang="en-US"/>
        </a:p>
      </dgm:t>
    </dgm:pt>
    <dgm:pt modelId="{8EFBD63A-6562-4802-B592-2A88F5630EDF}" type="pres">
      <dgm:prSet presAssocID="{98C38C90-A61A-47C9-AB47-4A95D01D4E78}" presName="connTx" presStyleLbl="parChTrans1D2" presStyleIdx="1" presStyleCnt="5"/>
      <dgm:spPr/>
      <dgm:t>
        <a:bodyPr/>
        <a:lstStyle/>
        <a:p>
          <a:endParaRPr lang="zh-TW" altLang="en-US"/>
        </a:p>
      </dgm:t>
    </dgm:pt>
    <dgm:pt modelId="{C5276122-C735-4A63-991E-0E8309DBEEE8}" type="pres">
      <dgm:prSet presAssocID="{074F7297-0304-4B9D-9DFE-3275E08F5F09}" presName="node" presStyleLbl="node1" presStyleIdx="1" presStyleCnt="5">
        <dgm:presLayoutVars>
          <dgm:bulletEnabled val="1"/>
        </dgm:presLayoutVars>
      </dgm:prSet>
      <dgm:spPr/>
      <dgm:t>
        <a:bodyPr/>
        <a:lstStyle/>
        <a:p>
          <a:endParaRPr lang="zh-TW" altLang="en-US"/>
        </a:p>
      </dgm:t>
    </dgm:pt>
    <dgm:pt modelId="{BB4600AE-61DE-4D19-B220-67143F602973}" type="pres">
      <dgm:prSet presAssocID="{350EBB4A-84AD-4AF9-81BE-D6E85994FE32}" presName="Name9" presStyleLbl="parChTrans1D2" presStyleIdx="2" presStyleCnt="5"/>
      <dgm:spPr/>
      <dgm:t>
        <a:bodyPr/>
        <a:lstStyle/>
        <a:p>
          <a:endParaRPr lang="zh-TW" altLang="en-US"/>
        </a:p>
      </dgm:t>
    </dgm:pt>
    <dgm:pt modelId="{7F037AA5-2408-4800-B624-624487598829}" type="pres">
      <dgm:prSet presAssocID="{350EBB4A-84AD-4AF9-81BE-D6E85994FE32}" presName="connTx" presStyleLbl="parChTrans1D2" presStyleIdx="2" presStyleCnt="5"/>
      <dgm:spPr/>
      <dgm:t>
        <a:bodyPr/>
        <a:lstStyle/>
        <a:p>
          <a:endParaRPr lang="zh-TW" altLang="en-US"/>
        </a:p>
      </dgm:t>
    </dgm:pt>
    <dgm:pt modelId="{BF12BE6D-E644-4E67-82AC-D6236A8D1322}" type="pres">
      <dgm:prSet presAssocID="{57984440-C42D-42E6-A7BF-F4396D899BB6}" presName="node" presStyleLbl="node1" presStyleIdx="2" presStyleCnt="5">
        <dgm:presLayoutVars>
          <dgm:bulletEnabled val="1"/>
        </dgm:presLayoutVars>
      </dgm:prSet>
      <dgm:spPr/>
      <dgm:t>
        <a:bodyPr/>
        <a:lstStyle/>
        <a:p>
          <a:endParaRPr lang="zh-TW" altLang="en-US"/>
        </a:p>
      </dgm:t>
    </dgm:pt>
    <dgm:pt modelId="{070F218E-C189-4639-B249-5398E35E124F}" type="pres">
      <dgm:prSet presAssocID="{32B5D65D-D1C7-469F-B600-F70510AC1F3F}" presName="Name9" presStyleLbl="parChTrans1D2" presStyleIdx="3" presStyleCnt="5"/>
      <dgm:spPr/>
      <dgm:t>
        <a:bodyPr/>
        <a:lstStyle/>
        <a:p>
          <a:endParaRPr lang="zh-TW" altLang="en-US"/>
        </a:p>
      </dgm:t>
    </dgm:pt>
    <dgm:pt modelId="{D3169B9B-23C4-4EDD-957F-50D908F8C4D6}" type="pres">
      <dgm:prSet presAssocID="{32B5D65D-D1C7-469F-B600-F70510AC1F3F}" presName="connTx" presStyleLbl="parChTrans1D2" presStyleIdx="3" presStyleCnt="5"/>
      <dgm:spPr/>
      <dgm:t>
        <a:bodyPr/>
        <a:lstStyle/>
        <a:p>
          <a:endParaRPr lang="zh-TW" altLang="en-US"/>
        </a:p>
      </dgm:t>
    </dgm:pt>
    <dgm:pt modelId="{B0ACA123-52AF-4271-BACB-BCDB6CB3EAB8}" type="pres">
      <dgm:prSet presAssocID="{26D24B5D-06F3-41E4-80C2-3BCC4B25C6D0}" presName="node" presStyleLbl="node1" presStyleIdx="3" presStyleCnt="5">
        <dgm:presLayoutVars>
          <dgm:bulletEnabled val="1"/>
        </dgm:presLayoutVars>
      </dgm:prSet>
      <dgm:spPr/>
      <dgm:t>
        <a:bodyPr/>
        <a:lstStyle/>
        <a:p>
          <a:endParaRPr lang="zh-TW" altLang="en-US"/>
        </a:p>
      </dgm:t>
    </dgm:pt>
    <dgm:pt modelId="{C064384F-C2A5-4F87-8EBF-ECCD34D5C361}" type="pres">
      <dgm:prSet presAssocID="{CBEDB60E-3FFA-41EC-A6B4-78C313594882}" presName="Name9" presStyleLbl="parChTrans1D2" presStyleIdx="4" presStyleCnt="5"/>
      <dgm:spPr/>
      <dgm:t>
        <a:bodyPr/>
        <a:lstStyle/>
        <a:p>
          <a:endParaRPr lang="zh-TW" altLang="en-US"/>
        </a:p>
      </dgm:t>
    </dgm:pt>
    <dgm:pt modelId="{6953FB9C-6952-4C6A-A853-30FE9A5FABDD}" type="pres">
      <dgm:prSet presAssocID="{CBEDB60E-3FFA-41EC-A6B4-78C313594882}" presName="connTx" presStyleLbl="parChTrans1D2" presStyleIdx="4" presStyleCnt="5"/>
      <dgm:spPr/>
      <dgm:t>
        <a:bodyPr/>
        <a:lstStyle/>
        <a:p>
          <a:endParaRPr lang="zh-TW" altLang="en-US"/>
        </a:p>
      </dgm:t>
    </dgm:pt>
    <dgm:pt modelId="{82884266-A9FD-444A-94A8-3B7B0B520123}" type="pres">
      <dgm:prSet presAssocID="{F4A73B80-BDA1-4D2A-9B14-3F80D25E3966}" presName="node" presStyleLbl="node1" presStyleIdx="4" presStyleCnt="5">
        <dgm:presLayoutVars>
          <dgm:bulletEnabled val="1"/>
        </dgm:presLayoutVars>
      </dgm:prSet>
      <dgm:spPr/>
      <dgm:t>
        <a:bodyPr/>
        <a:lstStyle/>
        <a:p>
          <a:endParaRPr lang="zh-TW" altLang="en-US"/>
        </a:p>
      </dgm:t>
    </dgm:pt>
  </dgm:ptLst>
  <dgm:cxnLst>
    <dgm:cxn modelId="{4D06B286-EDDC-46B7-AD6D-05511DEFF18D}" type="presOf" srcId="{CD153A58-92A4-40B5-A4C8-BB451D13DE02}" destId="{587A8008-32D0-4924-8ADE-05F0EBAF547D}" srcOrd="0" destOrd="0" presId="urn:microsoft.com/office/officeart/2005/8/layout/radial1"/>
    <dgm:cxn modelId="{860E47DB-03C6-4B18-A99E-8B3A46D4B467}" srcId="{CD153A58-92A4-40B5-A4C8-BB451D13DE02}" destId="{57984440-C42D-42E6-A7BF-F4396D899BB6}" srcOrd="2" destOrd="0" parTransId="{350EBB4A-84AD-4AF9-81BE-D6E85994FE32}" sibTransId="{F57942EE-E1E9-4AD2-8A59-26310461B867}"/>
    <dgm:cxn modelId="{9D38A7D6-CE88-43BB-AB28-B37EB72CCDB8}" type="presOf" srcId="{32B5D65D-D1C7-469F-B600-F70510AC1F3F}" destId="{D3169B9B-23C4-4EDD-957F-50D908F8C4D6}" srcOrd="1" destOrd="0" presId="urn:microsoft.com/office/officeart/2005/8/layout/radial1"/>
    <dgm:cxn modelId="{820B8A22-6DC9-46A6-8F7B-317812C55E3D}" type="presOf" srcId="{57984440-C42D-42E6-A7BF-F4396D899BB6}" destId="{BF12BE6D-E644-4E67-82AC-D6236A8D1322}" srcOrd="0" destOrd="0" presId="urn:microsoft.com/office/officeart/2005/8/layout/radial1"/>
    <dgm:cxn modelId="{F23A93CB-5821-46AD-BAC6-BBE42B1C124E}" type="presOf" srcId="{98C38C90-A61A-47C9-AB47-4A95D01D4E78}" destId="{8EFBD63A-6562-4802-B592-2A88F5630EDF}" srcOrd="1" destOrd="0" presId="urn:microsoft.com/office/officeart/2005/8/layout/radial1"/>
    <dgm:cxn modelId="{8F0D4D8E-F212-45FC-87E4-5B20B262A9FC}" type="presOf" srcId="{CBEDB60E-3FFA-41EC-A6B4-78C313594882}" destId="{6953FB9C-6952-4C6A-A853-30FE9A5FABDD}" srcOrd="1" destOrd="0" presId="urn:microsoft.com/office/officeart/2005/8/layout/radial1"/>
    <dgm:cxn modelId="{BB245D86-992B-4BA6-BC7A-87297FA4D746}" srcId="{3A8285F7-B7CA-4004-80C8-224BE9E23DBA}" destId="{CD153A58-92A4-40B5-A4C8-BB451D13DE02}" srcOrd="0" destOrd="0" parTransId="{9A6AD33E-F330-4594-BB55-E7D74EF0C578}" sibTransId="{392920F4-D3AE-4973-B63C-85BA37E3B165}"/>
    <dgm:cxn modelId="{8A3BCA81-A219-4071-805D-62BB4A0DBEE3}" srcId="{CD153A58-92A4-40B5-A4C8-BB451D13DE02}" destId="{074F7297-0304-4B9D-9DFE-3275E08F5F09}" srcOrd="1" destOrd="0" parTransId="{98C38C90-A61A-47C9-AB47-4A95D01D4E78}" sibTransId="{9C761C0E-3BEC-4162-8A9E-D1FA0D64D954}"/>
    <dgm:cxn modelId="{911AD175-2EEF-4024-ADB0-3C233F53A591}" type="presOf" srcId="{F4A73B80-BDA1-4D2A-9B14-3F80D25E3966}" destId="{82884266-A9FD-444A-94A8-3B7B0B520123}" srcOrd="0" destOrd="0" presId="urn:microsoft.com/office/officeart/2005/8/layout/radial1"/>
    <dgm:cxn modelId="{A9B4746F-7B7A-402F-BD25-603B4EAE94F2}" type="presOf" srcId="{26D24B5D-06F3-41E4-80C2-3BCC4B25C6D0}" destId="{B0ACA123-52AF-4271-BACB-BCDB6CB3EAB8}" srcOrd="0" destOrd="0" presId="urn:microsoft.com/office/officeart/2005/8/layout/radial1"/>
    <dgm:cxn modelId="{6DB2B49B-4348-49D1-9D09-F0527D397E16}" srcId="{CD153A58-92A4-40B5-A4C8-BB451D13DE02}" destId="{26D24B5D-06F3-41E4-80C2-3BCC4B25C6D0}" srcOrd="3" destOrd="0" parTransId="{32B5D65D-D1C7-469F-B600-F70510AC1F3F}" sibTransId="{5C11BB1B-0792-4275-9C08-F2D1890F348D}"/>
    <dgm:cxn modelId="{20F71D50-AAD6-4B63-BB80-6E8C37440ACD}" type="presOf" srcId="{98C38C90-A61A-47C9-AB47-4A95D01D4E78}" destId="{79D82367-73A4-4A29-A809-F64DBB625EAA}" srcOrd="0" destOrd="0" presId="urn:microsoft.com/office/officeart/2005/8/layout/radial1"/>
    <dgm:cxn modelId="{90E9FA37-CB8E-428C-877A-5BB41F06F1E9}" type="presOf" srcId="{350EBB4A-84AD-4AF9-81BE-D6E85994FE32}" destId="{BB4600AE-61DE-4D19-B220-67143F602973}" srcOrd="0" destOrd="0" presId="urn:microsoft.com/office/officeart/2005/8/layout/radial1"/>
    <dgm:cxn modelId="{0949A861-0FD7-435B-B532-77D63BEE0DC0}" type="presOf" srcId="{32B5D65D-D1C7-469F-B600-F70510AC1F3F}" destId="{070F218E-C189-4639-B249-5398E35E124F}" srcOrd="0" destOrd="0" presId="urn:microsoft.com/office/officeart/2005/8/layout/radial1"/>
    <dgm:cxn modelId="{095D273D-E044-469D-805C-F157F9CAA5B6}" type="presOf" srcId="{350EBB4A-84AD-4AF9-81BE-D6E85994FE32}" destId="{7F037AA5-2408-4800-B624-624487598829}" srcOrd="1" destOrd="0" presId="urn:microsoft.com/office/officeart/2005/8/layout/radial1"/>
    <dgm:cxn modelId="{D664BEA9-6E47-4D52-AA5D-3D7AAA19D325}" type="presOf" srcId="{DF7A6EE7-EC24-4997-A113-4994F5B75192}" destId="{6EB8C98F-4CA6-497C-8B5B-35DF34013078}" srcOrd="0" destOrd="0" presId="urn:microsoft.com/office/officeart/2005/8/layout/radial1"/>
    <dgm:cxn modelId="{2E272E48-E7DF-40DA-BAE2-30ED81925BAA}" type="presOf" srcId="{074F7297-0304-4B9D-9DFE-3275E08F5F09}" destId="{C5276122-C735-4A63-991E-0E8309DBEEE8}" srcOrd="0" destOrd="0" presId="urn:microsoft.com/office/officeart/2005/8/layout/radial1"/>
    <dgm:cxn modelId="{A029A205-939B-42F9-A0D5-ED52BF718CED}" type="presOf" srcId="{3A8285F7-B7CA-4004-80C8-224BE9E23DBA}" destId="{62030BE7-35A4-4DD2-A975-D6A13C26C5C8}" srcOrd="0" destOrd="0" presId="urn:microsoft.com/office/officeart/2005/8/layout/radial1"/>
    <dgm:cxn modelId="{1657793A-8D3E-4353-9C70-5BE975F1E649}" type="presOf" srcId="{DF7A6EE7-EC24-4997-A113-4994F5B75192}" destId="{25F1ABE4-E29C-4223-8625-24CAC1364E57}" srcOrd="1" destOrd="0" presId="urn:microsoft.com/office/officeart/2005/8/layout/radial1"/>
    <dgm:cxn modelId="{9200045A-D8E5-497D-B6A9-B02A0C0E4971}" type="presOf" srcId="{CBEDB60E-3FFA-41EC-A6B4-78C313594882}" destId="{C064384F-C2A5-4F87-8EBF-ECCD34D5C361}" srcOrd="0" destOrd="0" presId="urn:microsoft.com/office/officeart/2005/8/layout/radial1"/>
    <dgm:cxn modelId="{26F6DBDD-4CA8-4E34-9052-1613DECF9617}" srcId="{CD153A58-92A4-40B5-A4C8-BB451D13DE02}" destId="{10560935-7A3C-4AA6-8B97-2F9205942690}" srcOrd="0" destOrd="0" parTransId="{DF7A6EE7-EC24-4997-A113-4994F5B75192}" sibTransId="{B79BE23A-0A6C-4A1A-AC94-BCD8E4A6FC60}"/>
    <dgm:cxn modelId="{D8F2EAEA-7EFA-4CCE-A52B-FF3C4D055A06}" type="presOf" srcId="{10560935-7A3C-4AA6-8B97-2F9205942690}" destId="{13A333F0-40C8-48EE-8194-C743485F3D22}" srcOrd="0" destOrd="0" presId="urn:microsoft.com/office/officeart/2005/8/layout/radial1"/>
    <dgm:cxn modelId="{3E462DAD-42ED-461B-96C7-B87DA82A821E}" srcId="{CD153A58-92A4-40B5-A4C8-BB451D13DE02}" destId="{F4A73B80-BDA1-4D2A-9B14-3F80D25E3966}" srcOrd="4" destOrd="0" parTransId="{CBEDB60E-3FFA-41EC-A6B4-78C313594882}" sibTransId="{10F520BC-70ED-4A0C-AF03-09436F7B50FA}"/>
    <dgm:cxn modelId="{4EDF203E-1F7E-49C5-81CC-A98E719AA731}" type="presParOf" srcId="{62030BE7-35A4-4DD2-A975-D6A13C26C5C8}" destId="{587A8008-32D0-4924-8ADE-05F0EBAF547D}" srcOrd="0" destOrd="0" presId="urn:microsoft.com/office/officeart/2005/8/layout/radial1"/>
    <dgm:cxn modelId="{A77C05BC-7F57-4456-89C4-8D2A730EE7C8}" type="presParOf" srcId="{62030BE7-35A4-4DD2-A975-D6A13C26C5C8}" destId="{6EB8C98F-4CA6-497C-8B5B-35DF34013078}" srcOrd="1" destOrd="0" presId="urn:microsoft.com/office/officeart/2005/8/layout/radial1"/>
    <dgm:cxn modelId="{1DA08FD2-9190-4C0B-822D-F01D8C611817}" type="presParOf" srcId="{6EB8C98F-4CA6-497C-8B5B-35DF34013078}" destId="{25F1ABE4-E29C-4223-8625-24CAC1364E57}" srcOrd="0" destOrd="0" presId="urn:microsoft.com/office/officeart/2005/8/layout/radial1"/>
    <dgm:cxn modelId="{6A3A0C65-5D41-4DB4-9C20-162ED0CE7FB2}" type="presParOf" srcId="{62030BE7-35A4-4DD2-A975-D6A13C26C5C8}" destId="{13A333F0-40C8-48EE-8194-C743485F3D22}" srcOrd="2" destOrd="0" presId="urn:microsoft.com/office/officeart/2005/8/layout/radial1"/>
    <dgm:cxn modelId="{125495EC-1780-4AD4-966F-075CF8552294}" type="presParOf" srcId="{62030BE7-35A4-4DD2-A975-D6A13C26C5C8}" destId="{79D82367-73A4-4A29-A809-F64DBB625EAA}" srcOrd="3" destOrd="0" presId="urn:microsoft.com/office/officeart/2005/8/layout/radial1"/>
    <dgm:cxn modelId="{5C5B626D-1F72-4206-A93E-80894F9EEFDA}" type="presParOf" srcId="{79D82367-73A4-4A29-A809-F64DBB625EAA}" destId="{8EFBD63A-6562-4802-B592-2A88F5630EDF}" srcOrd="0" destOrd="0" presId="urn:microsoft.com/office/officeart/2005/8/layout/radial1"/>
    <dgm:cxn modelId="{DB64348F-CE9B-4EB9-896B-8D06C7092678}" type="presParOf" srcId="{62030BE7-35A4-4DD2-A975-D6A13C26C5C8}" destId="{C5276122-C735-4A63-991E-0E8309DBEEE8}" srcOrd="4" destOrd="0" presId="urn:microsoft.com/office/officeart/2005/8/layout/radial1"/>
    <dgm:cxn modelId="{9BBDFF7B-FBF1-44D6-88FD-9A9CC2D818FF}" type="presParOf" srcId="{62030BE7-35A4-4DD2-A975-D6A13C26C5C8}" destId="{BB4600AE-61DE-4D19-B220-67143F602973}" srcOrd="5" destOrd="0" presId="urn:microsoft.com/office/officeart/2005/8/layout/radial1"/>
    <dgm:cxn modelId="{1104791C-0D47-4DFF-AF22-ECB073957251}" type="presParOf" srcId="{BB4600AE-61DE-4D19-B220-67143F602973}" destId="{7F037AA5-2408-4800-B624-624487598829}" srcOrd="0" destOrd="0" presId="urn:microsoft.com/office/officeart/2005/8/layout/radial1"/>
    <dgm:cxn modelId="{3E9D3C25-91AC-4705-8676-6F15AD98ACF0}" type="presParOf" srcId="{62030BE7-35A4-4DD2-A975-D6A13C26C5C8}" destId="{BF12BE6D-E644-4E67-82AC-D6236A8D1322}" srcOrd="6" destOrd="0" presId="urn:microsoft.com/office/officeart/2005/8/layout/radial1"/>
    <dgm:cxn modelId="{B8E0EDE2-FCA7-443B-9726-9ED7BB286192}" type="presParOf" srcId="{62030BE7-35A4-4DD2-A975-D6A13C26C5C8}" destId="{070F218E-C189-4639-B249-5398E35E124F}" srcOrd="7" destOrd="0" presId="urn:microsoft.com/office/officeart/2005/8/layout/radial1"/>
    <dgm:cxn modelId="{DA4A7332-0C50-41B9-B863-22277681FA88}" type="presParOf" srcId="{070F218E-C189-4639-B249-5398E35E124F}" destId="{D3169B9B-23C4-4EDD-957F-50D908F8C4D6}" srcOrd="0" destOrd="0" presId="urn:microsoft.com/office/officeart/2005/8/layout/radial1"/>
    <dgm:cxn modelId="{CC0B3D54-797A-4CA7-83CC-B4C590B6D633}" type="presParOf" srcId="{62030BE7-35A4-4DD2-A975-D6A13C26C5C8}" destId="{B0ACA123-52AF-4271-BACB-BCDB6CB3EAB8}" srcOrd="8" destOrd="0" presId="urn:microsoft.com/office/officeart/2005/8/layout/radial1"/>
    <dgm:cxn modelId="{062D3709-D835-4E0E-BB8E-411A79A1ECB0}" type="presParOf" srcId="{62030BE7-35A4-4DD2-A975-D6A13C26C5C8}" destId="{C064384F-C2A5-4F87-8EBF-ECCD34D5C361}" srcOrd="9" destOrd="0" presId="urn:microsoft.com/office/officeart/2005/8/layout/radial1"/>
    <dgm:cxn modelId="{07CE4F99-7145-42BC-8C8A-47ACCBABC72D}" type="presParOf" srcId="{C064384F-C2A5-4F87-8EBF-ECCD34D5C361}" destId="{6953FB9C-6952-4C6A-A853-30FE9A5FABDD}" srcOrd="0" destOrd="0" presId="urn:microsoft.com/office/officeart/2005/8/layout/radial1"/>
    <dgm:cxn modelId="{DC6C2D8C-979B-4124-89C1-62B1B25D2126}" type="presParOf" srcId="{62030BE7-35A4-4DD2-A975-D6A13C26C5C8}" destId="{82884266-A9FD-444A-94A8-3B7B0B520123}"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A8008-32D0-4924-8ADE-05F0EBAF547D}">
      <dsp:nvSpPr>
        <dsp:cNvPr id="0" name=""/>
        <dsp:cNvSpPr/>
      </dsp:nvSpPr>
      <dsp:spPr>
        <a:xfrm>
          <a:off x="2791349" y="1715140"/>
          <a:ext cx="1304645" cy="1304645"/>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TW" altLang="en-US" sz="2200" kern="1200">
              <a:latin typeface="Microsoft YaHei" panose="020B0503020204020204" pitchFamily="34" charset="-122"/>
              <a:ea typeface="Microsoft YaHei" panose="020B0503020204020204" pitchFamily="34" charset="-122"/>
            </a:rPr>
            <a:t>本院策略規劃</a:t>
          </a:r>
          <a:endParaRPr lang="zh-TW" altLang="en-US" sz="2200" kern="1200" dirty="0">
            <a:latin typeface="Microsoft YaHei" panose="020B0503020204020204" pitchFamily="34" charset="-122"/>
            <a:ea typeface="Microsoft YaHei" panose="020B0503020204020204" pitchFamily="34" charset="-122"/>
          </a:endParaRPr>
        </a:p>
      </dsp:txBody>
      <dsp:txXfrm>
        <a:off x="2982410" y="1906201"/>
        <a:ext cx="922523" cy="922523"/>
      </dsp:txXfrm>
    </dsp:sp>
    <dsp:sp modelId="{6EB8C98F-4CA6-497C-8B5B-35DF34013078}">
      <dsp:nvSpPr>
        <dsp:cNvPr id="0" name=""/>
        <dsp:cNvSpPr/>
      </dsp:nvSpPr>
      <dsp:spPr>
        <a:xfrm rot="16200000">
          <a:off x="3246506" y="1500926"/>
          <a:ext cx="394332" cy="34096"/>
        </a:xfrm>
        <a:custGeom>
          <a:avLst/>
          <a:gdLst/>
          <a:ahLst/>
          <a:cxnLst/>
          <a:rect l="0" t="0" r="0" b="0"/>
          <a:pathLst>
            <a:path>
              <a:moveTo>
                <a:pt x="0" y="17048"/>
              </a:moveTo>
              <a:lnTo>
                <a:pt x="394332" y="17048"/>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latin typeface="Microsoft YaHei" panose="020B0503020204020204" pitchFamily="34" charset="-122"/>
            <a:ea typeface="Microsoft YaHei" panose="020B0503020204020204" pitchFamily="34" charset="-122"/>
          </a:endParaRPr>
        </a:p>
      </dsp:txBody>
      <dsp:txXfrm>
        <a:off x="3433814" y="1508116"/>
        <a:ext cx="19716" cy="19716"/>
      </dsp:txXfrm>
    </dsp:sp>
    <dsp:sp modelId="{13A333F0-40C8-48EE-8194-C743485F3D22}">
      <dsp:nvSpPr>
        <dsp:cNvPr id="0" name=""/>
        <dsp:cNvSpPr/>
      </dsp:nvSpPr>
      <dsp:spPr>
        <a:xfrm>
          <a:off x="2791349" y="16162"/>
          <a:ext cx="1304645" cy="1304645"/>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TW" altLang="en-US" sz="1700" kern="1200" dirty="0">
              <a:latin typeface="Microsoft YaHei" panose="020B0503020204020204" pitchFamily="34" charset="-122"/>
              <a:ea typeface="Microsoft YaHei" panose="020B0503020204020204" pitchFamily="34" charset="-122"/>
            </a:rPr>
            <a:t>政府政策規劃需求</a:t>
          </a:r>
        </a:p>
      </dsp:txBody>
      <dsp:txXfrm>
        <a:off x="2982410" y="207223"/>
        <a:ext cx="922523" cy="922523"/>
      </dsp:txXfrm>
    </dsp:sp>
    <dsp:sp modelId="{79D82367-73A4-4A29-A809-F64DBB625EAA}">
      <dsp:nvSpPr>
        <dsp:cNvPr id="0" name=""/>
        <dsp:cNvSpPr/>
      </dsp:nvSpPr>
      <dsp:spPr>
        <a:xfrm rot="20520000">
          <a:off x="4054418" y="2087908"/>
          <a:ext cx="394332" cy="34096"/>
        </a:xfrm>
        <a:custGeom>
          <a:avLst/>
          <a:gdLst/>
          <a:ahLst/>
          <a:cxnLst/>
          <a:rect l="0" t="0" r="0" b="0"/>
          <a:pathLst>
            <a:path>
              <a:moveTo>
                <a:pt x="0" y="17048"/>
              </a:moveTo>
              <a:lnTo>
                <a:pt x="394332" y="17048"/>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latin typeface="Microsoft YaHei" panose="020B0503020204020204" pitchFamily="34" charset="-122"/>
            <a:ea typeface="Microsoft YaHei" panose="020B0503020204020204" pitchFamily="34" charset="-122"/>
          </a:endParaRPr>
        </a:p>
      </dsp:txBody>
      <dsp:txXfrm>
        <a:off x="4241726" y="2095098"/>
        <a:ext cx="19716" cy="19716"/>
      </dsp:txXfrm>
    </dsp:sp>
    <dsp:sp modelId="{C5276122-C735-4A63-991E-0E8309DBEEE8}">
      <dsp:nvSpPr>
        <dsp:cNvPr id="0" name=""/>
        <dsp:cNvSpPr/>
      </dsp:nvSpPr>
      <dsp:spPr>
        <a:xfrm>
          <a:off x="4407173" y="1190127"/>
          <a:ext cx="1304645" cy="1304645"/>
        </a:xfrm>
        <a:prstGeom prst="ellipse">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TW" altLang="en-US" sz="1700" kern="1200" dirty="0">
              <a:latin typeface="Microsoft YaHei" panose="020B0503020204020204" pitchFamily="34" charset="-122"/>
              <a:ea typeface="Microsoft YaHei" panose="020B0503020204020204" pitchFamily="34" charset="-122"/>
            </a:rPr>
            <a:t>我國創新系統發展</a:t>
          </a:r>
        </a:p>
      </dsp:txBody>
      <dsp:txXfrm>
        <a:off x="4598234" y="1381188"/>
        <a:ext cx="922523" cy="922523"/>
      </dsp:txXfrm>
    </dsp:sp>
    <dsp:sp modelId="{BB4600AE-61DE-4D19-B220-67143F602973}">
      <dsp:nvSpPr>
        <dsp:cNvPr id="0" name=""/>
        <dsp:cNvSpPr/>
      </dsp:nvSpPr>
      <dsp:spPr>
        <a:xfrm rot="3240000">
          <a:off x="3745823" y="3037666"/>
          <a:ext cx="394332" cy="34096"/>
        </a:xfrm>
        <a:custGeom>
          <a:avLst/>
          <a:gdLst/>
          <a:ahLst/>
          <a:cxnLst/>
          <a:rect l="0" t="0" r="0" b="0"/>
          <a:pathLst>
            <a:path>
              <a:moveTo>
                <a:pt x="0" y="17048"/>
              </a:moveTo>
              <a:lnTo>
                <a:pt x="394332" y="17048"/>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latin typeface="Microsoft YaHei" panose="020B0503020204020204" pitchFamily="34" charset="-122"/>
            <a:ea typeface="Microsoft YaHei" panose="020B0503020204020204" pitchFamily="34" charset="-122"/>
          </a:endParaRPr>
        </a:p>
      </dsp:txBody>
      <dsp:txXfrm>
        <a:off x="3933131" y="3044856"/>
        <a:ext cx="19716" cy="19716"/>
      </dsp:txXfrm>
    </dsp:sp>
    <dsp:sp modelId="{BF12BE6D-E644-4E67-82AC-D6236A8D1322}">
      <dsp:nvSpPr>
        <dsp:cNvPr id="0" name=""/>
        <dsp:cNvSpPr/>
      </dsp:nvSpPr>
      <dsp:spPr>
        <a:xfrm>
          <a:off x="3789984" y="3089642"/>
          <a:ext cx="1304645" cy="1304645"/>
        </a:xfrm>
        <a:prstGeom prst="ellipse">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TW" altLang="en-US" sz="1700" kern="1200" dirty="0">
              <a:latin typeface="Microsoft YaHei" panose="020B0503020204020204" pitchFamily="34" charset="-122"/>
              <a:ea typeface="Microsoft YaHei" panose="020B0503020204020204" pitchFamily="34" charset="-122"/>
            </a:rPr>
            <a:t>本院組織運作</a:t>
          </a:r>
        </a:p>
      </dsp:txBody>
      <dsp:txXfrm>
        <a:off x="3981045" y="3280703"/>
        <a:ext cx="922523" cy="922523"/>
      </dsp:txXfrm>
    </dsp:sp>
    <dsp:sp modelId="{070F218E-C189-4639-B249-5398E35E124F}">
      <dsp:nvSpPr>
        <dsp:cNvPr id="0" name=""/>
        <dsp:cNvSpPr/>
      </dsp:nvSpPr>
      <dsp:spPr>
        <a:xfrm rot="7560000">
          <a:off x="2747189" y="3037666"/>
          <a:ext cx="394332" cy="34096"/>
        </a:xfrm>
        <a:custGeom>
          <a:avLst/>
          <a:gdLst/>
          <a:ahLst/>
          <a:cxnLst/>
          <a:rect l="0" t="0" r="0" b="0"/>
          <a:pathLst>
            <a:path>
              <a:moveTo>
                <a:pt x="0" y="17048"/>
              </a:moveTo>
              <a:lnTo>
                <a:pt x="394332" y="17048"/>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latin typeface="Microsoft YaHei" panose="020B0503020204020204" pitchFamily="34" charset="-122"/>
            <a:ea typeface="Microsoft YaHei" panose="020B0503020204020204" pitchFamily="34" charset="-122"/>
          </a:endParaRPr>
        </a:p>
      </dsp:txBody>
      <dsp:txXfrm rot="10800000">
        <a:off x="2934497" y="3044856"/>
        <a:ext cx="19716" cy="19716"/>
      </dsp:txXfrm>
    </dsp:sp>
    <dsp:sp modelId="{B0ACA123-52AF-4271-BACB-BCDB6CB3EAB8}">
      <dsp:nvSpPr>
        <dsp:cNvPr id="0" name=""/>
        <dsp:cNvSpPr/>
      </dsp:nvSpPr>
      <dsp:spPr>
        <a:xfrm>
          <a:off x="1792715" y="3089642"/>
          <a:ext cx="1304645" cy="1304645"/>
        </a:xfrm>
        <a:prstGeom prst="ellipse">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altLang="zh-TW" sz="1700" kern="1200" dirty="0">
              <a:latin typeface="Microsoft YaHei" panose="020B0503020204020204" pitchFamily="34" charset="-122"/>
              <a:ea typeface="Microsoft YaHei" panose="020B0503020204020204" pitchFamily="34" charset="-122"/>
            </a:rPr>
            <a:t>PROs</a:t>
          </a:r>
          <a:r>
            <a:rPr lang="zh-TW" altLang="en-US" sz="1700" kern="1200" dirty="0">
              <a:latin typeface="Microsoft YaHei" panose="020B0503020204020204" pitchFamily="34" charset="-122"/>
              <a:ea typeface="Microsoft YaHei" panose="020B0503020204020204" pitchFamily="34" charset="-122"/>
            </a:rPr>
            <a:t>之角色功能</a:t>
          </a:r>
        </a:p>
      </dsp:txBody>
      <dsp:txXfrm>
        <a:off x="1983776" y="3280703"/>
        <a:ext cx="922523" cy="922523"/>
      </dsp:txXfrm>
    </dsp:sp>
    <dsp:sp modelId="{C064384F-C2A5-4F87-8EBF-ECCD34D5C361}">
      <dsp:nvSpPr>
        <dsp:cNvPr id="0" name=""/>
        <dsp:cNvSpPr/>
      </dsp:nvSpPr>
      <dsp:spPr>
        <a:xfrm rot="11880000">
          <a:off x="2438594" y="2087908"/>
          <a:ext cx="394332" cy="34096"/>
        </a:xfrm>
        <a:custGeom>
          <a:avLst/>
          <a:gdLst/>
          <a:ahLst/>
          <a:cxnLst/>
          <a:rect l="0" t="0" r="0" b="0"/>
          <a:pathLst>
            <a:path>
              <a:moveTo>
                <a:pt x="0" y="17048"/>
              </a:moveTo>
              <a:lnTo>
                <a:pt x="394332" y="17048"/>
              </a:lnTo>
            </a:path>
          </a:pathLst>
        </a:custGeom>
        <a:noFill/>
        <a:ln w="25400" cap="flat" cmpd="sng" algn="ctr">
          <a:solidFill>
            <a:schemeClr val="accent4">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latin typeface="Microsoft YaHei" panose="020B0503020204020204" pitchFamily="34" charset="-122"/>
            <a:ea typeface="Microsoft YaHei" panose="020B0503020204020204" pitchFamily="34" charset="-122"/>
          </a:endParaRPr>
        </a:p>
      </dsp:txBody>
      <dsp:txXfrm rot="10800000">
        <a:off x="2625902" y="2095098"/>
        <a:ext cx="19716" cy="19716"/>
      </dsp:txXfrm>
    </dsp:sp>
    <dsp:sp modelId="{82884266-A9FD-444A-94A8-3B7B0B520123}">
      <dsp:nvSpPr>
        <dsp:cNvPr id="0" name=""/>
        <dsp:cNvSpPr/>
      </dsp:nvSpPr>
      <dsp:spPr>
        <a:xfrm>
          <a:off x="1175525" y="1190127"/>
          <a:ext cx="1304645" cy="1304645"/>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TW" altLang="en-US" sz="1700" kern="1200" dirty="0">
              <a:latin typeface="Microsoft YaHei" panose="020B0503020204020204" pitchFamily="34" charset="-122"/>
              <a:ea typeface="Microsoft YaHei" panose="020B0503020204020204" pitchFamily="34" charset="-122"/>
            </a:rPr>
            <a:t>重要標竿作法趨勢</a:t>
          </a:r>
        </a:p>
      </dsp:txBody>
      <dsp:txXfrm>
        <a:off x="1366586" y="1381188"/>
        <a:ext cx="922523" cy="92252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46400" cy="496809"/>
          </a:xfrm>
          <a:prstGeom prst="rect">
            <a:avLst/>
          </a:prstGeom>
        </p:spPr>
        <p:txBody>
          <a:bodyPr vert="horz" lIns="91431" tIns="45715" rIns="91431" bIns="45715" rtlCol="0"/>
          <a:lstStyle>
            <a:lvl1pPr algn="l">
              <a:defRPr sz="1200"/>
            </a:lvl1pPr>
          </a:lstStyle>
          <a:p>
            <a:endParaRPr lang="zh-TW" altLang="en-US"/>
          </a:p>
        </p:txBody>
      </p:sp>
      <p:sp>
        <p:nvSpPr>
          <p:cNvPr id="3" name="日期版面配置區 2"/>
          <p:cNvSpPr>
            <a:spLocks noGrp="1"/>
          </p:cNvSpPr>
          <p:nvPr>
            <p:ph type="dt" sz="quarter" idx="1"/>
          </p:nvPr>
        </p:nvSpPr>
        <p:spPr>
          <a:xfrm>
            <a:off x="3849688" y="1"/>
            <a:ext cx="2946400" cy="496809"/>
          </a:xfrm>
          <a:prstGeom prst="rect">
            <a:avLst/>
          </a:prstGeom>
        </p:spPr>
        <p:txBody>
          <a:bodyPr vert="horz" lIns="91431" tIns="45715" rIns="91431" bIns="45715" rtlCol="0"/>
          <a:lstStyle>
            <a:lvl1pPr algn="r">
              <a:defRPr sz="1200"/>
            </a:lvl1pPr>
          </a:lstStyle>
          <a:p>
            <a:fld id="{F7BCA1CE-3E35-44DF-8C5B-86C137305ED8}" type="datetimeFigureOut">
              <a:rPr lang="zh-TW" altLang="en-US" smtClean="0"/>
              <a:t>2021/6/17</a:t>
            </a:fld>
            <a:endParaRPr lang="zh-TW" altLang="en-US"/>
          </a:p>
        </p:txBody>
      </p:sp>
      <p:sp>
        <p:nvSpPr>
          <p:cNvPr id="4" name="頁尾版面配置區 3"/>
          <p:cNvSpPr>
            <a:spLocks noGrp="1"/>
          </p:cNvSpPr>
          <p:nvPr>
            <p:ph type="ftr" sz="quarter" idx="2"/>
          </p:nvPr>
        </p:nvSpPr>
        <p:spPr>
          <a:xfrm>
            <a:off x="0" y="9428243"/>
            <a:ext cx="2946400" cy="496809"/>
          </a:xfrm>
          <a:prstGeom prst="rect">
            <a:avLst/>
          </a:prstGeom>
        </p:spPr>
        <p:txBody>
          <a:bodyPr vert="horz" lIns="91431" tIns="45715" rIns="91431" bIns="45715"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49688" y="9428243"/>
            <a:ext cx="2946400" cy="496809"/>
          </a:xfrm>
          <a:prstGeom prst="rect">
            <a:avLst/>
          </a:prstGeom>
        </p:spPr>
        <p:txBody>
          <a:bodyPr vert="horz" lIns="91431" tIns="45715" rIns="91431" bIns="45715" rtlCol="0" anchor="b"/>
          <a:lstStyle>
            <a:lvl1pPr algn="r">
              <a:defRPr sz="1200"/>
            </a:lvl1pPr>
          </a:lstStyle>
          <a:p>
            <a:fld id="{5BB08E55-3565-411A-B4EE-57AD8730B12C}" type="slidenum">
              <a:rPr lang="zh-TW" altLang="en-US" smtClean="0"/>
              <a:t>‹#›</a:t>
            </a:fld>
            <a:endParaRPr lang="zh-TW" altLang="en-US"/>
          </a:p>
        </p:txBody>
      </p:sp>
    </p:spTree>
    <p:extLst>
      <p:ext uri="{BB962C8B-B14F-4D97-AF65-F5344CB8AC3E}">
        <p14:creationId xmlns:p14="http://schemas.microsoft.com/office/powerpoint/2010/main" val="3905395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2"/>
            <a:ext cx="2946400" cy="498395"/>
          </a:xfrm>
          <a:prstGeom prst="rect">
            <a:avLst/>
          </a:prstGeom>
        </p:spPr>
        <p:txBody>
          <a:bodyPr vert="horz" lIns="91431" tIns="45715" rIns="91431" bIns="45715" rtlCol="0"/>
          <a:lstStyle>
            <a:lvl1pPr algn="l">
              <a:defRPr sz="1200"/>
            </a:lvl1pPr>
          </a:lstStyle>
          <a:p>
            <a:endParaRPr lang="zh-TW" altLang="en-US"/>
          </a:p>
        </p:txBody>
      </p:sp>
      <p:sp>
        <p:nvSpPr>
          <p:cNvPr id="3" name="日期版面配置區 2"/>
          <p:cNvSpPr>
            <a:spLocks noGrp="1"/>
          </p:cNvSpPr>
          <p:nvPr>
            <p:ph type="dt" idx="1"/>
          </p:nvPr>
        </p:nvSpPr>
        <p:spPr>
          <a:xfrm>
            <a:off x="3849688" y="2"/>
            <a:ext cx="2946400" cy="498395"/>
          </a:xfrm>
          <a:prstGeom prst="rect">
            <a:avLst/>
          </a:prstGeom>
        </p:spPr>
        <p:txBody>
          <a:bodyPr vert="horz" lIns="91431" tIns="45715" rIns="91431" bIns="45715" rtlCol="0"/>
          <a:lstStyle>
            <a:lvl1pPr algn="r">
              <a:defRPr sz="1200"/>
            </a:lvl1pPr>
          </a:lstStyle>
          <a:p>
            <a:fld id="{74DA8CFB-0E49-4ACE-82E9-3B4FC868BF6E}" type="datetimeFigureOut">
              <a:rPr lang="zh-TW" altLang="en-US" smtClean="0"/>
              <a:t>2021/6/17</a:t>
            </a:fld>
            <a:endParaRPr lang="zh-TW" altLang="en-US"/>
          </a:p>
        </p:txBody>
      </p:sp>
      <p:sp>
        <p:nvSpPr>
          <p:cNvPr id="4" name="投影片圖像版面配置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31" tIns="45715" rIns="91431" bIns="45715" rtlCol="0" anchor="ctr"/>
          <a:lstStyle/>
          <a:p>
            <a:endParaRPr lang="zh-TW" altLang="en-US"/>
          </a:p>
        </p:txBody>
      </p:sp>
      <p:sp>
        <p:nvSpPr>
          <p:cNvPr id="5" name="備忘稿版面配置區 4"/>
          <p:cNvSpPr>
            <a:spLocks noGrp="1"/>
          </p:cNvSpPr>
          <p:nvPr>
            <p:ph type="body" sz="quarter" idx="3"/>
          </p:nvPr>
        </p:nvSpPr>
        <p:spPr>
          <a:xfrm>
            <a:off x="679451" y="4777612"/>
            <a:ext cx="5438775" cy="3907800"/>
          </a:xfrm>
          <a:prstGeom prst="rect">
            <a:avLst/>
          </a:prstGeom>
        </p:spPr>
        <p:txBody>
          <a:bodyPr vert="horz" lIns="91431" tIns="45715" rIns="91431" bIns="45715"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28244"/>
            <a:ext cx="2946400" cy="498395"/>
          </a:xfrm>
          <a:prstGeom prst="rect">
            <a:avLst/>
          </a:prstGeom>
        </p:spPr>
        <p:txBody>
          <a:bodyPr vert="horz" lIns="91431" tIns="45715" rIns="91431" bIns="4571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49688" y="9428244"/>
            <a:ext cx="2946400" cy="498395"/>
          </a:xfrm>
          <a:prstGeom prst="rect">
            <a:avLst/>
          </a:prstGeom>
        </p:spPr>
        <p:txBody>
          <a:bodyPr vert="horz" lIns="91431" tIns="45715" rIns="91431" bIns="45715" rtlCol="0" anchor="b"/>
          <a:lstStyle>
            <a:lvl1pPr algn="r">
              <a:defRPr sz="1200"/>
            </a:lvl1pPr>
          </a:lstStyle>
          <a:p>
            <a:fld id="{DB36E761-8E19-47E2-8E54-312045F747E4}" type="slidenum">
              <a:rPr lang="zh-TW" altLang="en-US" smtClean="0"/>
              <a:t>‹#›</a:t>
            </a:fld>
            <a:endParaRPr lang="zh-TW" altLang="en-US"/>
          </a:p>
        </p:txBody>
      </p:sp>
    </p:spTree>
    <p:extLst>
      <p:ext uri="{BB962C8B-B14F-4D97-AF65-F5344CB8AC3E}">
        <p14:creationId xmlns:p14="http://schemas.microsoft.com/office/powerpoint/2010/main" val="128123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36E761-8E19-47E2-8E54-312045F747E4}" type="slidenum">
              <a:rPr lang="zh-TW" altLang="en-US" smtClean="0">
                <a:solidFill>
                  <a:prstClr val="black"/>
                </a:solidFill>
              </a:rPr>
              <a:pPr/>
              <a:t>5</a:t>
            </a:fld>
            <a:endParaRPr lang="zh-TW" altLang="en-US">
              <a:solidFill>
                <a:prstClr val="black"/>
              </a:solidFill>
            </a:endParaRPr>
          </a:p>
        </p:txBody>
      </p:sp>
    </p:spTree>
    <p:extLst>
      <p:ext uri="{BB962C8B-B14F-4D97-AF65-F5344CB8AC3E}">
        <p14:creationId xmlns:p14="http://schemas.microsoft.com/office/powerpoint/2010/main" val="3931446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B36E761-8E19-47E2-8E54-312045F747E4}" type="slidenum">
              <a:rPr lang="zh-TW" altLang="en-US" smtClean="0">
                <a:solidFill>
                  <a:prstClr val="black"/>
                </a:solidFill>
              </a:rPr>
              <a:pPr/>
              <a:t>6</a:t>
            </a:fld>
            <a:endParaRPr lang="zh-TW" altLang="en-US">
              <a:solidFill>
                <a:prstClr val="black"/>
              </a:solidFill>
            </a:endParaRPr>
          </a:p>
        </p:txBody>
      </p:sp>
    </p:spTree>
    <p:extLst>
      <p:ext uri="{BB962C8B-B14F-4D97-AF65-F5344CB8AC3E}">
        <p14:creationId xmlns:p14="http://schemas.microsoft.com/office/powerpoint/2010/main" val="318193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國內科研設施或設備</a:t>
            </a:r>
            <a:r>
              <a:rPr lang="en-US" altLang="zh-TW" dirty="0"/>
              <a:t>(</a:t>
            </a:r>
            <a:r>
              <a:rPr lang="zh-TW" altLang="en-US" dirty="0"/>
              <a:t>動產與不動產</a:t>
            </a:r>
            <a:r>
              <a:rPr lang="en-US" altLang="zh-TW" dirty="0"/>
              <a:t>)</a:t>
            </a:r>
            <a:r>
              <a:rPr lang="zh-TW" altLang="en-US" dirty="0"/>
              <a:t>，科技部有結合大學院校之</a:t>
            </a:r>
            <a:r>
              <a:rPr lang="zh-TW" altLang="en-US" dirty="0">
                <a:latin typeface="新細明體" panose="02020500000000000000" pitchFamily="18" charset="-120"/>
                <a:ea typeface="+mn-ea"/>
              </a:rPr>
              <a:t>「</a:t>
            </a:r>
            <a:r>
              <a:rPr lang="zh-TW" altLang="en-US" dirty="0"/>
              <a:t>貴重儀器共同使用服務計畫</a:t>
            </a:r>
            <a:r>
              <a:rPr lang="zh-TW" altLang="en-US" dirty="0">
                <a:latin typeface="新細明體" panose="02020500000000000000" pitchFamily="18" charset="-120"/>
                <a:ea typeface="+mn-ea"/>
              </a:rPr>
              <a:t>」</a:t>
            </a:r>
            <a:r>
              <a:rPr lang="zh-TW" altLang="en-US" dirty="0"/>
              <a:t>、經濟部訂有</a:t>
            </a:r>
            <a:r>
              <a:rPr lang="zh-TW" altLang="en-US" dirty="0">
                <a:latin typeface="新細明體" panose="02020500000000000000" pitchFamily="18" charset="-120"/>
                <a:ea typeface="新細明體" panose="02020500000000000000" pitchFamily="18" charset="-120"/>
              </a:rPr>
              <a:t>「經濟部科技專案國有動產使用收費作業要點」，不動產則以契約形式規範如車輛中心之試車場。另外，研發法人則以各自開放實驗室為主。我國缺乏管理辦法整合研究設施</a:t>
            </a:r>
            <a:r>
              <a:rPr lang="en-US" altLang="zh-TW" dirty="0">
                <a:latin typeface="新細明體" panose="02020500000000000000" pitchFamily="18" charset="-120"/>
                <a:ea typeface="新細明體" panose="02020500000000000000" pitchFamily="18" charset="-120"/>
              </a:rPr>
              <a:t>(</a:t>
            </a:r>
            <a:r>
              <a:rPr lang="zh-TW" altLang="en-US" dirty="0">
                <a:latin typeface="新細明體" panose="02020500000000000000" pitchFamily="18" charset="-120"/>
                <a:ea typeface="新細明體" panose="02020500000000000000" pitchFamily="18" charset="-120"/>
              </a:rPr>
              <a:t>李祖劭，</a:t>
            </a:r>
            <a:r>
              <a:rPr lang="en-US" altLang="zh-TW" dirty="0">
                <a:latin typeface="新細明體" panose="02020500000000000000" pitchFamily="18" charset="-120"/>
                <a:ea typeface="新細明體" panose="02020500000000000000" pitchFamily="18" charset="-120"/>
              </a:rPr>
              <a:t>2017)</a:t>
            </a:r>
            <a:endParaRPr lang="zh-TW" altLang="en-US" dirty="0"/>
          </a:p>
        </p:txBody>
      </p:sp>
      <p:sp>
        <p:nvSpPr>
          <p:cNvPr id="4" name="投影片編號版面配置區 3"/>
          <p:cNvSpPr>
            <a:spLocks noGrp="1"/>
          </p:cNvSpPr>
          <p:nvPr>
            <p:ph type="sldNum" sz="quarter" idx="10"/>
          </p:nvPr>
        </p:nvSpPr>
        <p:spPr/>
        <p:txBody>
          <a:bodyPr/>
          <a:lstStyle/>
          <a:p>
            <a:fld id="{DB36E761-8E19-47E2-8E54-312045F747E4}" type="slidenum">
              <a:rPr lang="zh-TW" altLang="en-US" smtClean="0">
                <a:solidFill>
                  <a:prstClr val="black"/>
                </a:solidFill>
              </a:rPr>
              <a:pPr/>
              <a:t>7</a:t>
            </a:fld>
            <a:endParaRPr lang="zh-TW" altLang="en-US">
              <a:solidFill>
                <a:prstClr val="black"/>
              </a:solidFill>
            </a:endParaRPr>
          </a:p>
        </p:txBody>
      </p:sp>
    </p:spTree>
    <p:extLst>
      <p:ext uri="{BB962C8B-B14F-4D97-AF65-F5344CB8AC3E}">
        <p14:creationId xmlns:p14="http://schemas.microsoft.com/office/powerpoint/2010/main" val="300817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國內科研設施或設備</a:t>
            </a:r>
            <a:r>
              <a:rPr lang="en-US" altLang="zh-TW" dirty="0"/>
              <a:t>(</a:t>
            </a:r>
            <a:r>
              <a:rPr lang="zh-TW" altLang="en-US" dirty="0"/>
              <a:t>動產與不動產</a:t>
            </a:r>
            <a:r>
              <a:rPr lang="en-US" altLang="zh-TW" dirty="0"/>
              <a:t>)</a:t>
            </a:r>
            <a:r>
              <a:rPr lang="zh-TW" altLang="en-US" dirty="0"/>
              <a:t>，科技部有結合大學院校之</a:t>
            </a:r>
            <a:r>
              <a:rPr lang="zh-TW" altLang="en-US" dirty="0">
                <a:latin typeface="新細明體" panose="02020500000000000000" pitchFamily="18" charset="-120"/>
                <a:ea typeface="+mn-ea"/>
              </a:rPr>
              <a:t>「</a:t>
            </a:r>
            <a:r>
              <a:rPr lang="zh-TW" altLang="en-US" dirty="0"/>
              <a:t>貴重儀器共同使用服務計畫</a:t>
            </a:r>
            <a:r>
              <a:rPr lang="zh-TW" altLang="en-US" dirty="0">
                <a:latin typeface="新細明體" panose="02020500000000000000" pitchFamily="18" charset="-120"/>
                <a:ea typeface="+mn-ea"/>
              </a:rPr>
              <a:t>」</a:t>
            </a:r>
            <a:r>
              <a:rPr lang="zh-TW" altLang="en-US" dirty="0"/>
              <a:t>、經濟部訂有</a:t>
            </a:r>
            <a:r>
              <a:rPr lang="zh-TW" altLang="en-US" dirty="0">
                <a:latin typeface="新細明體" panose="02020500000000000000" pitchFamily="18" charset="-120"/>
                <a:ea typeface="新細明體" panose="02020500000000000000" pitchFamily="18" charset="-120"/>
              </a:rPr>
              <a:t>「經濟部科技專案國有動產使用收費作業要點」，不動產則以契約形式規範如車輛中心之試車場。另外，研發法人則以各自開放實驗室為主。我國缺乏管理辦法整合研究設施</a:t>
            </a:r>
            <a:r>
              <a:rPr lang="en-US" altLang="zh-TW" dirty="0">
                <a:latin typeface="新細明體" panose="02020500000000000000" pitchFamily="18" charset="-120"/>
                <a:ea typeface="新細明體" panose="02020500000000000000" pitchFamily="18" charset="-120"/>
              </a:rPr>
              <a:t>(</a:t>
            </a:r>
            <a:r>
              <a:rPr lang="zh-TW" altLang="en-US" dirty="0">
                <a:latin typeface="新細明體" panose="02020500000000000000" pitchFamily="18" charset="-120"/>
                <a:ea typeface="新細明體" panose="02020500000000000000" pitchFamily="18" charset="-120"/>
              </a:rPr>
              <a:t>李祖劭，</a:t>
            </a:r>
            <a:r>
              <a:rPr lang="en-US" altLang="zh-TW" dirty="0">
                <a:latin typeface="新細明體" panose="02020500000000000000" pitchFamily="18" charset="-120"/>
                <a:ea typeface="新細明體" panose="02020500000000000000" pitchFamily="18" charset="-120"/>
              </a:rPr>
              <a:t>2017)</a:t>
            </a:r>
            <a:endParaRPr lang="zh-TW" altLang="en-US" dirty="0"/>
          </a:p>
        </p:txBody>
      </p:sp>
      <p:sp>
        <p:nvSpPr>
          <p:cNvPr id="4" name="投影片編號版面配置區 3"/>
          <p:cNvSpPr>
            <a:spLocks noGrp="1"/>
          </p:cNvSpPr>
          <p:nvPr>
            <p:ph type="sldNum" sz="quarter" idx="10"/>
          </p:nvPr>
        </p:nvSpPr>
        <p:spPr/>
        <p:txBody>
          <a:bodyPr/>
          <a:lstStyle/>
          <a:p>
            <a:fld id="{DB36E761-8E19-47E2-8E54-312045F747E4}" type="slidenum">
              <a:rPr lang="zh-TW" altLang="en-US" smtClean="0">
                <a:solidFill>
                  <a:prstClr val="black"/>
                </a:solidFill>
              </a:rPr>
              <a:pPr/>
              <a:t>9</a:t>
            </a:fld>
            <a:endParaRPr lang="zh-TW" altLang="en-US">
              <a:solidFill>
                <a:prstClr val="black"/>
              </a:solidFill>
            </a:endParaRPr>
          </a:p>
        </p:txBody>
      </p:sp>
    </p:spTree>
    <p:extLst>
      <p:ext uri="{BB962C8B-B14F-4D97-AF65-F5344CB8AC3E}">
        <p14:creationId xmlns:p14="http://schemas.microsoft.com/office/powerpoint/2010/main" val="408230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A405FAE-D86D-44FC-9C57-FECA6D1288B0}" type="slidenum">
              <a:rPr lang="zh-TW" altLang="en-US" smtClean="0">
                <a:solidFill>
                  <a:prstClr val="black"/>
                </a:solidFill>
              </a:rPr>
              <a:pPr/>
              <a:t>23</a:t>
            </a:fld>
            <a:endParaRPr lang="zh-TW" altLang="en-US">
              <a:solidFill>
                <a:prstClr val="black"/>
              </a:solidFill>
            </a:endParaRPr>
          </a:p>
        </p:txBody>
      </p:sp>
    </p:spTree>
    <p:extLst>
      <p:ext uri="{BB962C8B-B14F-4D97-AF65-F5344CB8AC3E}">
        <p14:creationId xmlns:p14="http://schemas.microsoft.com/office/powerpoint/2010/main" val="3870237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8AD6165-F31D-4145-BC19-C2E4904FE3F2}" type="slidenum">
              <a:rPr lang="zh-TW" altLang="en-US" smtClean="0">
                <a:solidFill>
                  <a:prstClr val="black"/>
                </a:solidFill>
              </a:rPr>
              <a:pPr/>
              <a:t>29</a:t>
            </a:fld>
            <a:endParaRPr lang="zh-TW" altLang="en-US">
              <a:solidFill>
                <a:prstClr val="black"/>
              </a:solidFill>
            </a:endParaRPr>
          </a:p>
        </p:txBody>
      </p:sp>
    </p:spTree>
    <p:extLst>
      <p:ext uri="{BB962C8B-B14F-4D97-AF65-F5344CB8AC3E}">
        <p14:creationId xmlns:p14="http://schemas.microsoft.com/office/powerpoint/2010/main" val="3511901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pPr>
              <a:defRPr/>
            </a:pPr>
            <a:fld id="{3731D34F-3A24-4AFD-9ACF-956178DC8657}"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397679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a:defRPr/>
            </a:pPr>
            <a:fld id="{C9C38404-BE27-490F-8FAB-1B83FEC1977B}"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73475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a:defRPr/>
            </a:pPr>
            <a:fld id="{8CE51C4F-CB02-4FC4-8143-D4852D6659DC}"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53070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3BC42100-52BF-47F6-8440-7FEDB1EC387F}"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1026" name="Picture 2" descr="D:\Tereza's\國研院\標誌應用系統_標案\應用設計修改\定稿_簡報版型\130419-國家實驗研究院-簡報元素-01.jpg"/>
          <p:cNvPicPr>
            <a:picLocks noChangeAspect="1" noChangeArrowheads="1"/>
          </p:cNvPicPr>
          <p:nvPr userDrawn="1"/>
        </p:nvPicPr>
        <p:blipFill>
          <a:blip r:embed="rId2" cstate="print"/>
          <a:srcRect/>
          <a:stretch>
            <a:fillRect/>
          </a:stretch>
        </p:blipFill>
        <p:spPr bwMode="auto">
          <a:xfrm>
            <a:off x="43" y="0"/>
            <a:ext cx="12192000" cy="6857760"/>
          </a:xfrm>
          <a:prstGeom prst="rect">
            <a:avLst/>
          </a:prstGeom>
          <a:noFill/>
        </p:spPr>
      </p:pic>
    </p:spTree>
    <p:extLst>
      <p:ext uri="{BB962C8B-B14F-4D97-AF65-F5344CB8AC3E}">
        <p14:creationId xmlns:p14="http://schemas.microsoft.com/office/powerpoint/2010/main" val="170427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813D05AE-DE82-4CCA-88FF-174F9BC4FCDD}"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10884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F3587D5-FF01-4DA3-8189-4C23C2A29840}"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83072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051EDC7F-EDD4-4C14-9FF0-4A74A71BEFDB}"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650398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0D269B0F-18B5-4D0A-91CD-6FE7DCF450F3}"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3149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BCAF0714-3F80-46BA-A7E4-4C75E2A2347C}"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332986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DEC6C62-7B83-4796-A5AE-D6C1171EDE2E}"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60686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ACDCBCF0-9738-4B88-8A48-72188426849D}"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38515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a:defRPr/>
            </a:pPr>
            <a:fld id="{C6BBED20-F32B-40CF-AD23-91C04AB174F5}"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lvl1pPr>
              <a:defRPr b="1"/>
            </a:lvl1p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962494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9B42C4B-A983-42E8-A1FC-4F02C11458ED}"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4752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D9CB624-6675-4A64-8BDC-B76AB2EB2267}"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048679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A031C9E-9456-4B7F-BCA8-CC89700149AD}"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72770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067BB8B-DBD5-43DF-A0F3-D9A822AA7F25}"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1026" name="Picture 2" descr="D:\Tereza's\國研院\標誌應用系統_標案\應用設計修改\定稿_簡報版型\130419-國家實驗研究院-簡報元素-01.jpg"/>
          <p:cNvPicPr>
            <a:picLocks noChangeAspect="1" noChangeArrowheads="1"/>
          </p:cNvPicPr>
          <p:nvPr userDrawn="1"/>
        </p:nvPicPr>
        <p:blipFill>
          <a:blip r:embed="rId2" cstate="print"/>
          <a:srcRect/>
          <a:stretch>
            <a:fillRect/>
          </a:stretch>
        </p:blipFill>
        <p:spPr bwMode="auto">
          <a:xfrm>
            <a:off x="43" y="0"/>
            <a:ext cx="12192000" cy="6857760"/>
          </a:xfrm>
          <a:prstGeom prst="rect">
            <a:avLst/>
          </a:prstGeom>
          <a:noFill/>
        </p:spPr>
      </p:pic>
    </p:spTree>
    <p:extLst>
      <p:ext uri="{BB962C8B-B14F-4D97-AF65-F5344CB8AC3E}">
        <p14:creationId xmlns:p14="http://schemas.microsoft.com/office/powerpoint/2010/main" val="38628362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F2D0EBE-B0D2-4598-89F1-AE0D053403DA}"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546919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812AF060-E34B-4145-B245-9FACE452E2DB}"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903024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FE251419-F55D-4454-ADF3-B24DCF70FA0C}"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189687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BB042FC2-0749-438E-8F47-B8451B70101F}"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828243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2ADDDEC9-F07F-474D-9453-D3FA91671076}"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25215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FF70D24-21BC-41AE-98DD-C857FA2CE3EE}"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6264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pPr>
              <a:defRPr/>
            </a:pPr>
            <a:fld id="{B1E3AEC0-C840-47D8-9184-ED7C103D47B8}"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4659673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6212EED-46E3-4C2C-AC6F-26F8CFEE4CE7}"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46599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5AD57AB-7454-48CD-A2BE-04F2319DFE0B}"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92366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F6D2BF6-7BD9-49F8-9595-7DF2092B44CA}"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25433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ACD24C8-7290-4223-8E44-EA8E334545C2}"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298850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636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897948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9695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312967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154548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6691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pPr>
              <a:defRPr/>
            </a:pPr>
            <a:fld id="{5A8B7494-A56B-48C2-AFC8-54C40730F3E4}"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33806752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2823864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517560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4333351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981908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972821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711383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012473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08832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085944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37639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pPr>
              <a:defRPr/>
            </a:pPr>
            <a:fld id="{FAFDC706-34DE-4848-A517-B37D599DC9D8}"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11057440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7586653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686162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13034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9318911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880841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07299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NARL_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32"/>
            <a:ext cx="10363200" cy="1470025"/>
          </a:xfrm>
        </p:spPr>
        <p:txBody>
          <a:bodyPr>
            <a:normAutofit/>
          </a:bodyPr>
          <a:lstStyle>
            <a:lvl1pPr algn="ctr">
              <a:defRPr sz="4400">
                <a:solidFill>
                  <a:schemeClr val="tx1"/>
                </a:solidFill>
              </a:defRPr>
            </a:lvl1pPr>
          </a:lstStyle>
          <a:p>
            <a:r>
              <a:rPr lang="zh-TW" altLang="en-US" smtClean="0"/>
              <a:t>按一下以編輯母片標題樣式</a:t>
            </a:r>
            <a:endParaRPr lang="zh-TW" altLang="en-US" dirty="0"/>
          </a:p>
        </p:txBody>
      </p:sp>
      <p:sp>
        <p:nvSpPr>
          <p:cNvPr id="3" name="副標題 2"/>
          <p:cNvSpPr>
            <a:spLocks noGrp="1"/>
          </p:cNvSpPr>
          <p:nvPr>
            <p:ph type="subTitle" idx="1" hasCustomPrompt="1"/>
          </p:nvPr>
        </p:nvSpPr>
        <p:spPr>
          <a:xfrm>
            <a:off x="1828800" y="3886200"/>
            <a:ext cx="8534400" cy="1752600"/>
          </a:xfrm>
        </p:spPr>
        <p:txBody>
          <a:bodyPr>
            <a:normAutofit/>
          </a:bodyPr>
          <a:lstStyle>
            <a:lvl1pPr marL="0" indent="0" algn="ctr">
              <a:buNone/>
              <a:defRPr sz="24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dirty="0" smtClean="0"/>
              <a:t>中心名稱、姓名</a:t>
            </a:r>
            <a:r>
              <a:rPr lang="en-US" altLang="zh-TW" dirty="0" smtClean="0"/>
              <a:t>/</a:t>
            </a:r>
            <a:r>
              <a:rPr lang="zh-TW" altLang="en-US" dirty="0" smtClean="0"/>
              <a:t>職稱</a:t>
            </a:r>
            <a:r>
              <a:rPr lang="en-US" altLang="zh-TW" dirty="0" smtClean="0"/>
              <a:t>24pt</a:t>
            </a:r>
            <a:r>
              <a:rPr lang="zh-TW" altLang="en-US" dirty="0" smtClean="0"/>
              <a:t>、日期</a:t>
            </a:r>
            <a:r>
              <a:rPr lang="en-US" altLang="zh-TW" dirty="0" smtClean="0"/>
              <a:t>16pt</a:t>
            </a:r>
            <a:endParaRPr lang="zh-TW" altLang="en-US" dirty="0"/>
          </a:p>
        </p:txBody>
      </p:sp>
      <p:sp>
        <p:nvSpPr>
          <p:cNvPr id="4" name="日期版面配置區 3"/>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21317649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大綱">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5039884" y="956930"/>
            <a:ext cx="6816757" cy="815886"/>
          </a:xfrm>
        </p:spPr>
        <p:txBody>
          <a:bodyPr>
            <a:noAutofit/>
          </a:bodyPr>
          <a:lstStyle>
            <a:lvl1pPr algn="l">
              <a:defRPr sz="3600" b="1">
                <a:solidFill>
                  <a:srgbClr val="CC0000"/>
                </a:solidFill>
              </a:defRPr>
            </a:lvl1pPr>
          </a:lstStyle>
          <a:p>
            <a:r>
              <a:rPr lang="zh-TW" altLang="en-US" smtClean="0"/>
              <a:t>按一下以編輯母片標題樣式</a:t>
            </a:r>
            <a:endParaRPr lang="zh-TW" altLang="en-US" dirty="0"/>
          </a:p>
        </p:txBody>
      </p:sp>
      <p:sp>
        <p:nvSpPr>
          <p:cNvPr id="3" name="日期版面配置區 2"/>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cxnSp>
        <p:nvCxnSpPr>
          <p:cNvPr id="7" name="直線接點 6"/>
          <p:cNvCxnSpPr/>
          <p:nvPr/>
        </p:nvCxnSpPr>
        <p:spPr>
          <a:xfrm>
            <a:off x="5039884" y="1844824"/>
            <a:ext cx="7152117"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內容版面配置區 9"/>
          <p:cNvSpPr>
            <a:spLocks noGrp="1"/>
          </p:cNvSpPr>
          <p:nvPr>
            <p:ph sz="quarter" idx="13"/>
          </p:nvPr>
        </p:nvSpPr>
        <p:spPr>
          <a:xfrm>
            <a:off x="5039884" y="1988844"/>
            <a:ext cx="6816757" cy="3671565"/>
          </a:xfrm>
        </p:spPr>
        <p:txBody>
          <a:bodyPr>
            <a:normAutofit/>
          </a:bodyPr>
          <a:lstStyle>
            <a:lvl1pPr>
              <a:defRPr sz="2400"/>
            </a:lvl1pPr>
            <a:lvl2pPr>
              <a:defRPr sz="2000"/>
            </a:lvl2pPr>
            <a:lvl3pPr>
              <a:defRPr sz="1800"/>
            </a:lvl3pPr>
            <a:lvl4pPr>
              <a:defRPr sz="1600"/>
            </a:lvl4pPr>
            <a:lvl5pPr>
              <a:defRPr sz="160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dirty="0"/>
          </a:p>
        </p:txBody>
      </p:sp>
    </p:spTree>
    <p:extLst>
      <p:ext uri="{BB962C8B-B14F-4D97-AF65-F5344CB8AC3E}">
        <p14:creationId xmlns:p14="http://schemas.microsoft.com/office/powerpoint/2010/main" val="22439729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latin typeface="Times New Roman" panose="02020603050405020304" pitchFamily="18" charset="0"/>
              </a:defRPr>
            </a:lvl1pPr>
          </a:lstStyle>
          <a:p>
            <a:r>
              <a:rPr lang="zh-TW" altLang="en-US" dirty="0" smtClean="0"/>
              <a:t>按一下以編輯母片標題樣式</a:t>
            </a:r>
            <a:endParaRPr lang="zh-TW" altLang="en-US" dirty="0"/>
          </a:p>
        </p:txBody>
      </p:sp>
      <p:sp>
        <p:nvSpPr>
          <p:cNvPr id="3" name="內容版面配置區 2"/>
          <p:cNvSpPr>
            <a:spLocks noGrp="1"/>
          </p:cNvSpPr>
          <p:nvPr>
            <p:ph idx="1"/>
          </p:nvPr>
        </p:nvSpPr>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69357797"/>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標題及物件_底層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950800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pPr>
              <a:defRPr/>
            </a:pPr>
            <a:fld id="{89D91290-51D7-485D-9E37-8F3E8B646F5E}"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118782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7"/>
            <a:ext cx="103632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7667907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401616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2137292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4892860"/>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只有標題_無分隔線">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6091203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91381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914400" y="2130426"/>
            <a:ext cx="10363200" cy="1470025"/>
          </a:xfrm>
        </p:spPr>
        <p:txBody>
          <a:bodyPr/>
          <a:lstStyle/>
          <a:p>
            <a:r>
              <a:rPr lang="zh-TW" altLang="en-US"/>
              <a:t>按一下以編輯母片標題樣式</a:t>
            </a:r>
          </a:p>
        </p:txBody>
      </p:sp>
      <p:sp>
        <p:nvSpPr>
          <p:cNvPr id="3" name="副標題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D067BB8B-DBD5-43DF-A0F3-D9A822AA7F25}"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1026" name="Picture 2" descr="D:\Tereza's\國研院\標誌應用系統_標案\應用設計修改\定稿_簡報版型\130419-國家實驗研究院-簡報元素-01.jpg"/>
          <p:cNvPicPr>
            <a:picLocks noChangeAspect="1" noChangeArrowheads="1"/>
          </p:cNvPicPr>
          <p:nvPr userDrawn="1"/>
        </p:nvPicPr>
        <p:blipFill>
          <a:blip r:embed="rId2" cstate="print"/>
          <a:srcRect/>
          <a:stretch>
            <a:fillRect/>
          </a:stretch>
        </p:blipFill>
        <p:spPr bwMode="auto">
          <a:xfrm>
            <a:off x="43" y="0"/>
            <a:ext cx="12192000" cy="6857760"/>
          </a:xfrm>
          <a:prstGeom prst="rect">
            <a:avLst/>
          </a:prstGeom>
          <a:noFill/>
        </p:spPr>
      </p:pic>
    </p:spTree>
    <p:extLst>
      <p:ext uri="{BB962C8B-B14F-4D97-AF65-F5344CB8AC3E}">
        <p14:creationId xmlns:p14="http://schemas.microsoft.com/office/powerpoint/2010/main" val="30641550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F2D0EBE-B0D2-4598-89F1-AE0D053403DA}"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9650335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1"/>
            <a:ext cx="103632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812AF060-E34B-4145-B245-9FACE452E2DB}"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4873585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FE251419-F55D-4454-ADF3-B24DCF70FA0C}"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80360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a:defRPr/>
            </a:pPr>
            <a:fld id="{E04D2918-E9E4-45B9-8FC5-4CCBD69CB88F}"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lvl1pPr>
              <a:defRPr b="1">
                <a:solidFill>
                  <a:schemeClr val="tx1"/>
                </a:solidFill>
                <a:latin typeface="微軟正黑體" panose="020B0604030504040204" pitchFamily="34" charset="-120"/>
                <a:ea typeface="微軟正黑體" panose="020B0604030504040204" pitchFamily="34" charset="-120"/>
              </a:defRPr>
            </a:lvl1pPr>
          </a:lstStyle>
          <a:p>
            <a:pPr>
              <a:defRPr/>
            </a:pPr>
            <a:fld id="{FFFFB634-052D-47F0-AB57-FC3158F450AE}" type="slidenum">
              <a:rPr lang="zh-TW" altLang="en-US" smtClean="0">
                <a:solidFill>
                  <a:prstClr val="black"/>
                </a:solidFill>
              </a:rPr>
              <a:pPr>
                <a:defRPr/>
              </a:pPr>
              <a:t>‹#›</a:t>
            </a:fld>
            <a:endParaRPr lang="zh-TW" altLang="en-US" dirty="0">
              <a:solidFill>
                <a:prstClr val="black"/>
              </a:solidFill>
            </a:endParaRPr>
          </a:p>
        </p:txBody>
      </p:sp>
    </p:spTree>
    <p:extLst>
      <p:ext uri="{BB962C8B-B14F-4D97-AF65-F5344CB8AC3E}">
        <p14:creationId xmlns:p14="http://schemas.microsoft.com/office/powerpoint/2010/main" val="39909244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BB042FC2-0749-438E-8F47-B8451B70101F}"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8" name="頁尾版面配置區 7"/>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667938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2ADDDEC9-F07F-474D-9453-D3FA91671076}"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4" name="頁尾版面配置區 3"/>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563826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FF70D24-21BC-41AE-98DD-C857FA2CE3EE}"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3" name="頁尾版面配置區 2"/>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828112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1" y="273050"/>
            <a:ext cx="4011084"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6212EED-46E3-4C2C-AC6F-26F8CFEE4CE7}"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4993734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85AD57AB-7454-48CD-A2BE-04F2319DFE0B}"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7468907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F6D2BF6-7BD9-49F8-9595-7DF2092B44CA}"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0582173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839200" y="274639"/>
            <a:ext cx="27432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09600" y="274639"/>
            <a:ext cx="80264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ACD24C8-7290-4223-8E44-EA8E334545C2}"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30628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a:defRPr/>
            </a:pPr>
            <a:fld id="{7E4E272A-3E09-430E-BC88-76FDF102CE6A}"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764632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a:defRPr/>
            </a:pPr>
            <a:fld id="{0DDCF5A9-5FC8-4573-8132-41F5EDD48D53}"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6" name="頁尾版面配置區 5"/>
          <p:cNvSpPr>
            <a:spLocks noGrp="1"/>
          </p:cNvSpPr>
          <p:nvPr>
            <p:ph type="ftr" sz="quarter" idx="11"/>
          </p:nvPr>
        </p:nvSpPr>
        <p:spPr/>
        <p:txBody>
          <a:bodyPr/>
          <a:lstStyle/>
          <a:p>
            <a:pPr>
              <a:defRPr/>
            </a:pPr>
            <a:endParaRPr lang="zh-TW" altLang="en-US">
              <a:solidFill>
                <a:prstClr val="black">
                  <a:tint val="75000"/>
                </a:prstClr>
              </a:solidFill>
            </a:endParaRPr>
          </a:p>
        </p:txBody>
      </p:sp>
      <p:sp>
        <p:nvSpPr>
          <p:cNvPr id="7" name="投影片編號版面配置區 6"/>
          <p:cNvSpPr>
            <a:spLocks noGrp="1"/>
          </p:cNvSpPr>
          <p:nvPr>
            <p:ph type="sldNum" sz="quarter" idx="12"/>
          </p:nvPr>
        </p:nvSpPr>
        <p:spPr/>
        <p:txBody>
          <a:body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spTree>
    <p:extLst>
      <p:ext uri="{BB962C8B-B14F-4D97-AF65-F5344CB8AC3E}">
        <p14:creationId xmlns:p14="http://schemas.microsoft.com/office/powerpoint/2010/main" val="22779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image" Target="../media/image2.jpeg"/><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theme" Target="../theme/theme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2.jpe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261439"/>
            <a:ext cx="10515600" cy="676275"/>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728133" y="1381669"/>
            <a:ext cx="10515600" cy="4351338"/>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EE7E979-2EBA-4D18-813A-B8C36526A68B}"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9448800" y="646535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FFFB634-052D-47F0-AB57-FC3158F450AE}" type="slidenum">
              <a:rPr lang="zh-TW" altLang="en-US" smtClean="0">
                <a:solidFill>
                  <a:prstClr val="black">
                    <a:tint val="75000"/>
                  </a:prstClr>
                </a:solidFill>
              </a:rPr>
              <a:pPr>
                <a:defRPr/>
              </a:pPr>
              <a:t>‹#›</a:t>
            </a:fld>
            <a:endParaRPr lang="zh-TW" altLang="en-US">
              <a:solidFill>
                <a:prstClr val="black">
                  <a:tint val="75000"/>
                </a:prstClr>
              </a:solidFill>
            </a:endParaRPr>
          </a:p>
        </p:txBody>
      </p:sp>
      <p:cxnSp>
        <p:nvCxnSpPr>
          <p:cNvPr id="10" name="直線接點 9"/>
          <p:cNvCxnSpPr/>
          <p:nvPr userDrawn="1"/>
        </p:nvCxnSpPr>
        <p:spPr>
          <a:xfrm>
            <a:off x="321734" y="1049368"/>
            <a:ext cx="11597839"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pic>
        <p:nvPicPr>
          <p:cNvPr id="9" name="圖片 8"/>
          <p:cNvPicPr>
            <a:picLocks noChangeAspect="1"/>
          </p:cNvPicPr>
          <p:nvPr userDrawn="1"/>
        </p:nvPicPr>
        <p:blipFill>
          <a:blip r:embed="rId13"/>
          <a:stretch>
            <a:fillRect/>
          </a:stretch>
        </p:blipFill>
        <p:spPr>
          <a:xfrm>
            <a:off x="10635191" y="128059"/>
            <a:ext cx="1433360" cy="329142"/>
          </a:xfrm>
          <a:prstGeom prst="rect">
            <a:avLst/>
          </a:prstGeom>
        </p:spPr>
      </p:pic>
    </p:spTree>
    <p:extLst>
      <p:ext uri="{BB962C8B-B14F-4D97-AF65-F5344CB8AC3E}">
        <p14:creationId xmlns:p14="http://schemas.microsoft.com/office/powerpoint/2010/main" val="65552180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D4399-126D-4435-BDB0-1BCEAD444DBD}" type="datetime1">
              <a:rPr lang="zh-TW" altLang="en-US" smtClean="0">
                <a:solidFill>
                  <a:prstClr val="black">
                    <a:tint val="75000"/>
                  </a:prstClr>
                </a:solidFill>
              </a:r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cxnSp>
        <p:nvCxnSpPr>
          <p:cNvPr id="9" name="直線接點 8"/>
          <p:cNvCxnSpPr/>
          <p:nvPr userDrawn="1"/>
        </p:nvCxnSpPr>
        <p:spPr>
          <a:xfrm>
            <a:off x="0" y="1214422"/>
            <a:ext cx="1219200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05362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07427-8207-422D-9E5B-5F268B355154}"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cxnSp>
        <p:nvCxnSpPr>
          <p:cNvPr id="9" name="直線接點 8"/>
          <p:cNvCxnSpPr/>
          <p:nvPr userDrawn="1"/>
        </p:nvCxnSpPr>
        <p:spPr>
          <a:xfrm>
            <a:off x="0" y="1214422"/>
            <a:ext cx="1219200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01976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788B96-B65D-4045-A5E6-10F10E1B7AB7}"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CC10D-7759-46D2-90D5-F3E9F27D625A}"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64960541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7E9B53-327D-4017-B186-7C09D1E24015}"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8DC121-4FDC-4EB5-B065-4884B7259140}"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05273413"/>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dirty="0" smtClean="0"/>
              <a:t>按一下以編輯母片標題樣式</a:t>
            </a:r>
            <a:endParaRPr lang="zh-TW" altLang="en-US" dirty="0"/>
          </a:p>
        </p:txBody>
      </p:sp>
      <p:sp>
        <p:nvSpPr>
          <p:cNvPr id="3" name="文字版面配置區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TW" altLang="en-US" dirty="0" smtClean="0"/>
              <a:t>按一下以編輯母片文字樣式</a:t>
            </a:r>
          </a:p>
          <a:p>
            <a:pPr lvl="1"/>
            <a:r>
              <a:rPr lang="zh-TW" altLang="en-US" dirty="0" smtClean="0"/>
              <a:t>第二層</a:t>
            </a:r>
          </a:p>
          <a:p>
            <a:pPr lvl="2"/>
            <a:r>
              <a:rPr lang="zh-TW" altLang="en-US" dirty="0" smtClean="0"/>
              <a:t>第三層</a:t>
            </a:r>
          </a:p>
          <a:p>
            <a:pPr lvl="3"/>
            <a:r>
              <a:rPr lang="zh-TW" altLang="en-US" dirty="0" smtClean="0"/>
              <a:t>第四層</a:t>
            </a:r>
          </a:p>
          <a:p>
            <a:pPr lvl="4"/>
            <a:r>
              <a:rPr lang="zh-TW" altLang="en-US" dirty="0" smtClean="0"/>
              <a:t>第五層</a:t>
            </a:r>
            <a:endParaRPr lang="zh-TW" altLang="en-US" dirty="0"/>
          </a:p>
        </p:txBody>
      </p:sp>
      <p:sp>
        <p:nvSpPr>
          <p:cNvPr id="4" name="日期版面配置區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0A98F-22EC-4A28-97C5-6521BB9CB8BC}" type="datetimeFigureOut">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E3455B-1861-49E8-9EF1-F92D555FA93C}" type="slidenum">
              <a:rPr lang="zh-TW" altLang="en-US" smtClean="0">
                <a:solidFill>
                  <a:prstClr val="black">
                    <a:tint val="75000"/>
                  </a:prstClr>
                </a:solidFill>
              </a:rPr>
              <a:pPr/>
              <a:t>‹#›</a:t>
            </a:fld>
            <a:endParaRPr lang="zh-TW" altLang="en-US">
              <a:solidFill>
                <a:prstClr val="black">
                  <a:tint val="75000"/>
                </a:prstClr>
              </a:solidFill>
            </a:endParaRPr>
          </a:p>
        </p:txBody>
      </p:sp>
      <p:cxnSp>
        <p:nvCxnSpPr>
          <p:cNvPr id="9" name="直線接點 8"/>
          <p:cNvCxnSpPr/>
          <p:nvPr/>
        </p:nvCxnSpPr>
        <p:spPr>
          <a:xfrm>
            <a:off x="0" y="1214422"/>
            <a:ext cx="1219200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56429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iming>
    <p:tnLst>
      <p:par>
        <p:cTn id="1" dur="indefinite" restart="never" nodeType="tmRoot"/>
      </p:par>
    </p:tnLst>
  </p:timing>
  <p:txStyles>
    <p:titleStyle>
      <a:lvl1pPr algn="l" defTabSz="914400" rtl="0" eaLnBrk="1" latinLnBrk="0" hangingPunct="1">
        <a:spcBef>
          <a:spcPct val="0"/>
        </a:spcBef>
        <a:buNone/>
        <a:defRPr sz="3600" b="1" kern="1200">
          <a:solidFill>
            <a:srgbClr val="C00000"/>
          </a:solidFill>
          <a:latin typeface="標楷體" panose="03000509000000000000" pitchFamily="65" charset="-120"/>
          <a:ea typeface="標楷體" panose="03000509000000000000" pitchFamily="65" charset="-120"/>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標楷體" panose="03000509000000000000" pitchFamily="65" charset="-120"/>
          <a:ea typeface="標楷體" panose="03000509000000000000" pitchFamily="65" charset="-120"/>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標楷體" panose="03000509000000000000" pitchFamily="65" charset="-120"/>
          <a:ea typeface="標楷體" panose="03000509000000000000" pitchFamily="65" charset="-120"/>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標楷體" panose="03000509000000000000" pitchFamily="65" charset="-120"/>
          <a:ea typeface="標楷體" panose="03000509000000000000" pitchFamily="65" charset="-120"/>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標楷體" panose="03000509000000000000" pitchFamily="65" charset="-120"/>
          <a:ea typeface="標楷體" panose="03000509000000000000" pitchFamily="65" charset="-120"/>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標楷體" panose="03000509000000000000" pitchFamily="65" charset="-120"/>
          <a:ea typeface="標楷體" panose="03000509000000000000" pitchFamily="65" charset="-12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07427-8207-422D-9E5B-5F268B355154}" type="datetime1">
              <a:rPr lang="zh-TW" altLang="en-US" smtClean="0">
                <a:solidFill>
                  <a:prstClr val="black">
                    <a:tint val="75000"/>
                  </a:prstClr>
                </a:solidFill>
              </a:rPr>
              <a:pPr/>
              <a:t>2021/6/17</a:t>
            </a:fld>
            <a:endParaRPr lang="zh-TW" altLang="en-US">
              <a:solidFill>
                <a:prstClr val="black">
                  <a:tint val="75000"/>
                </a:prstClr>
              </a:solidFill>
            </a:endParaRPr>
          </a:p>
        </p:txBody>
      </p:sp>
      <p:sp>
        <p:nvSpPr>
          <p:cNvPr id="5" name="頁尾版面配置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91F6-4949-482C-A217-1DD91BC5233C}" type="slidenum">
              <a:rPr lang="zh-TW" altLang="en-US" smtClean="0">
                <a:solidFill>
                  <a:prstClr val="black">
                    <a:tint val="75000"/>
                  </a:prstClr>
                </a:solidFill>
              </a:rPr>
              <a:pPr/>
              <a:t>‹#›</a:t>
            </a:fld>
            <a:endParaRPr lang="zh-TW" altLang="en-US">
              <a:solidFill>
                <a:prstClr val="black">
                  <a:tint val="75000"/>
                </a:prstClr>
              </a:solidFill>
            </a:endParaRPr>
          </a:p>
        </p:txBody>
      </p:sp>
      <p:cxnSp>
        <p:nvCxnSpPr>
          <p:cNvPr id="9" name="直線接點 8"/>
          <p:cNvCxnSpPr/>
          <p:nvPr userDrawn="1"/>
        </p:nvCxnSpPr>
        <p:spPr>
          <a:xfrm>
            <a:off x="0" y="1214422"/>
            <a:ext cx="12192000" cy="15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62407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40.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0.xml"/><Relationship Id="rId6" Type="http://schemas.openxmlformats.org/officeDocument/2006/relationships/image" Target="../media/image27.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40.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9291"/>
            <a:ext cx="12192000" cy="6736677"/>
          </a:xfrm>
          <a:prstGeom prst="rect">
            <a:avLst/>
          </a:prstGeom>
        </p:spPr>
      </p:pic>
      <p:sp>
        <p:nvSpPr>
          <p:cNvPr id="4" name="矩形 3"/>
          <p:cNvSpPr/>
          <p:nvPr/>
        </p:nvSpPr>
        <p:spPr>
          <a:xfrm>
            <a:off x="551384" y="0"/>
            <a:ext cx="10729192" cy="2592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 name="標題 1"/>
          <p:cNvSpPr txBox="1">
            <a:spLocks/>
          </p:cNvSpPr>
          <p:nvPr/>
        </p:nvSpPr>
        <p:spPr>
          <a:xfrm>
            <a:off x="-22321" y="908720"/>
            <a:ext cx="12192000" cy="2337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50000"/>
              </a:lnSpc>
              <a:spcBef>
                <a:spcPts val="600"/>
              </a:spcBef>
              <a:spcAft>
                <a:spcPts val="600"/>
              </a:spcAft>
            </a:pPr>
            <a:r>
              <a:rPr lang="en-US" altLang="zh-TW" sz="3600" b="1" dirty="0" smtClean="0">
                <a:solidFill>
                  <a:prstClr val="black"/>
                </a:solidFill>
                <a:latin typeface="微軟正黑體" panose="020B0604030504040204" pitchFamily="34" charset="-120"/>
                <a:ea typeface="微軟正黑體" panose="020B0604030504040204" pitchFamily="34" charset="-120"/>
              </a:rPr>
              <a:t>110</a:t>
            </a:r>
            <a:r>
              <a:rPr lang="zh-TW" altLang="en-US" sz="3600" b="1" dirty="0" smtClean="0">
                <a:solidFill>
                  <a:prstClr val="black"/>
                </a:solidFill>
                <a:latin typeface="微軟正黑體" panose="020B0604030504040204" pitchFamily="34" charset="-120"/>
                <a:ea typeface="微軟正黑體" panose="020B0604030504040204" pitchFamily="34" charset="-120"/>
              </a:rPr>
              <a:t>年政策研究組公務計畫</a:t>
            </a:r>
            <a:endParaRPr lang="en-US" altLang="zh-TW" sz="3600" b="1" dirty="0" smtClean="0">
              <a:solidFill>
                <a:prstClr val="black"/>
              </a:solidFill>
              <a:latin typeface="微軟正黑體" panose="020B0604030504040204" pitchFamily="34" charset="-120"/>
              <a:ea typeface="微軟正黑體" panose="020B0604030504040204" pitchFamily="34" charset="-120"/>
            </a:endParaRPr>
          </a:p>
          <a:p>
            <a:pPr>
              <a:lnSpc>
                <a:spcPct val="150000"/>
              </a:lnSpc>
              <a:spcBef>
                <a:spcPts val="600"/>
              </a:spcBef>
              <a:spcAft>
                <a:spcPts val="600"/>
              </a:spcAft>
            </a:pPr>
            <a:r>
              <a:rPr lang="zh-TW" altLang="en-US" sz="3200" b="1" dirty="0" smtClean="0">
                <a:solidFill>
                  <a:prstClr val="black"/>
                </a:solidFill>
                <a:latin typeface="微軟正黑體" panose="020B0604030504040204" pitchFamily="34" charset="-120"/>
                <a:ea typeface="微軟正黑體" panose="020B0604030504040204" pitchFamily="34" charset="-120"/>
              </a:rPr>
              <a:t>任務型課題研究 </a:t>
            </a:r>
            <a:r>
              <a:rPr lang="en-US" altLang="zh-TW" sz="3200" b="1" dirty="0" smtClean="0">
                <a:solidFill>
                  <a:prstClr val="black"/>
                </a:solidFill>
                <a:latin typeface="微軟正黑體" panose="020B0604030504040204" pitchFamily="34" charset="-120"/>
                <a:ea typeface="微軟正黑體" panose="020B0604030504040204" pitchFamily="34" charset="-120"/>
              </a:rPr>
              <a:t>--</a:t>
            </a:r>
            <a:r>
              <a:rPr lang="zh-TW" altLang="en-US" sz="3200" b="1" dirty="0" smtClean="0">
                <a:solidFill>
                  <a:prstClr val="black"/>
                </a:solidFill>
                <a:latin typeface="微軟正黑體" panose="020B0604030504040204" pitchFamily="34" charset="-120"/>
                <a:ea typeface="微軟正黑體" panose="020B0604030504040204" pitchFamily="34" charset="-120"/>
              </a:rPr>
              <a:t> </a:t>
            </a:r>
            <a:r>
              <a:rPr lang="en-US" altLang="zh-TW" sz="3200" b="1" dirty="0" smtClean="0">
                <a:solidFill>
                  <a:prstClr val="black"/>
                </a:solidFill>
                <a:latin typeface="微軟正黑體" panose="020B0604030504040204" pitchFamily="34" charset="-120"/>
                <a:ea typeface="微軟正黑體" panose="020B0604030504040204" pitchFamily="34" charset="-120"/>
              </a:rPr>
              <a:t>6</a:t>
            </a:r>
            <a:r>
              <a:rPr lang="zh-TW" altLang="en-US" sz="3200" b="1" dirty="0" smtClean="0">
                <a:solidFill>
                  <a:prstClr val="black"/>
                </a:solidFill>
                <a:latin typeface="微軟正黑體" panose="020B0604030504040204" pitchFamily="34" charset="-120"/>
                <a:ea typeface="微軟正黑體" panose="020B0604030504040204" pitchFamily="34" charset="-120"/>
              </a:rPr>
              <a:t>月雙週會  進度</a:t>
            </a:r>
            <a:r>
              <a:rPr lang="zh-TW" altLang="en-US" sz="3200" b="1" dirty="0">
                <a:solidFill>
                  <a:prstClr val="black"/>
                </a:solidFill>
                <a:latin typeface="微軟正黑體" panose="020B0604030504040204" pitchFamily="34" charset="-120"/>
                <a:ea typeface="微軟正黑體" panose="020B0604030504040204" pitchFamily="34" charset="-120"/>
              </a:rPr>
              <a:t>報告</a:t>
            </a:r>
            <a:endParaRPr lang="en-US" altLang="zh-TW" sz="3200" b="1" dirty="0">
              <a:solidFill>
                <a:prstClr val="black"/>
              </a:solidFill>
              <a:latin typeface="微軟正黑體" panose="020B0604030504040204" pitchFamily="34" charset="-120"/>
              <a:ea typeface="微軟正黑體" panose="020B0604030504040204" pitchFamily="34" charset="-120"/>
            </a:endParaRPr>
          </a:p>
          <a:p>
            <a:pPr>
              <a:spcBef>
                <a:spcPts val="600"/>
              </a:spcBef>
              <a:spcAft>
                <a:spcPts val="600"/>
              </a:spcAft>
            </a:pPr>
            <a:endParaRPr lang="en-US" altLang="zh-TW" sz="1600" b="1" dirty="0" smtClean="0">
              <a:solidFill>
                <a:prstClr val="black"/>
              </a:solidFill>
              <a:latin typeface="微軟正黑體" panose="020B0604030504040204" pitchFamily="34" charset="-120"/>
              <a:ea typeface="微軟正黑體" panose="020B0604030504040204" pitchFamily="34" charset="-120"/>
            </a:endParaRPr>
          </a:p>
          <a:p>
            <a:pPr>
              <a:lnSpc>
                <a:spcPct val="150000"/>
              </a:lnSpc>
              <a:spcBef>
                <a:spcPts val="600"/>
              </a:spcBef>
              <a:spcAft>
                <a:spcPts val="600"/>
              </a:spcAft>
            </a:pPr>
            <a:r>
              <a:rPr lang="zh-TW" altLang="en-US" sz="4000" b="1" dirty="0" smtClean="0">
                <a:solidFill>
                  <a:prstClr val="black"/>
                </a:solidFill>
                <a:latin typeface="微軟正黑體" panose="020B0604030504040204" pitchFamily="34" charset="-120"/>
                <a:ea typeface="微軟正黑體" panose="020B0604030504040204" pitchFamily="34" charset="-120"/>
              </a:rPr>
              <a:t>創新系統專案團隊</a:t>
            </a:r>
            <a:endParaRPr lang="zh-TW" altLang="en-US" sz="3600" b="1" dirty="0">
              <a:solidFill>
                <a:prstClr val="black"/>
              </a:solidFill>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47328" y="116632"/>
            <a:ext cx="2880320" cy="923330"/>
          </a:xfrm>
          <a:prstGeom prst="rect">
            <a:avLst/>
          </a:prstGeom>
          <a:noFill/>
          <a:ln>
            <a:noFill/>
          </a:ln>
        </p:spPr>
        <p:txBody>
          <a:bodyPr wrap="square" rtlCol="0">
            <a:spAutoFit/>
          </a:bodyPr>
          <a:lstStyle/>
          <a:p>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1.</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創新</a:t>
            </a:r>
            <a:r>
              <a:rPr lang="zh-TW" altLang="en-US" dirty="0">
                <a:latin typeface="Microsoft YaHei" panose="020B0503020204020204" pitchFamily="34" charset="-122"/>
                <a:ea typeface="Microsoft YaHei" panose="020B0503020204020204" pitchFamily="34" charset="-122"/>
                <a:cs typeface="Arial" panose="020B0604020202020204" pitchFamily="34" charset="0"/>
              </a:rPr>
              <a:t>系統與國家</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競爭力</a:t>
            </a:r>
            <a:endParaRPr lang="en-US" altLang="zh-TW" dirty="0">
              <a:latin typeface="Microsoft YaHei" panose="020B0503020204020204" pitchFamily="34" charset="-122"/>
              <a:ea typeface="Microsoft YaHei" panose="020B0503020204020204" pitchFamily="34" charset="-122"/>
              <a:cs typeface="Arial" panose="020B0604020202020204" pitchFamily="34" charset="0"/>
            </a:endParaRPr>
          </a:p>
          <a:p>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2.</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科技</a:t>
            </a:r>
            <a:r>
              <a:rPr lang="zh-TW" altLang="en-US" dirty="0">
                <a:latin typeface="Microsoft YaHei" panose="020B0503020204020204" pitchFamily="34" charset="-122"/>
                <a:ea typeface="Microsoft YaHei" panose="020B0503020204020204" pitchFamily="34" charset="-122"/>
                <a:cs typeface="Arial" panose="020B0604020202020204" pitchFamily="34" charset="0"/>
              </a:rPr>
              <a:t>前瞻與產業</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趨勢</a:t>
            </a:r>
            <a:endParaRPr lang="en-US" altLang="zh-TW" dirty="0">
              <a:latin typeface="Microsoft YaHei" panose="020B0503020204020204" pitchFamily="34" charset="-122"/>
              <a:ea typeface="Microsoft YaHei" panose="020B0503020204020204" pitchFamily="34" charset="-122"/>
              <a:cs typeface="Arial" panose="020B0604020202020204" pitchFamily="34" charset="0"/>
            </a:endParaRPr>
          </a:p>
          <a:p>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3.</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沙崙科學城</a:t>
            </a:r>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C</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區規劃</a:t>
            </a:r>
            <a:endParaRPr lang="zh-TW" altLang="en-US"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1" name="副標題 2"/>
          <p:cNvSpPr txBox="1">
            <a:spLocks/>
          </p:cNvSpPr>
          <p:nvPr/>
        </p:nvSpPr>
        <p:spPr>
          <a:xfrm>
            <a:off x="0" y="4365104"/>
            <a:ext cx="12192000" cy="1752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altLang="zh-TW" sz="3000" dirty="0" smtClean="0">
              <a:solidFill>
                <a:prstClr val="black"/>
              </a:solidFill>
              <a:latin typeface="微軟正黑體" panose="020B0604030504040204" pitchFamily="34" charset="-120"/>
              <a:ea typeface="微軟正黑體" panose="020B0604030504040204" pitchFamily="34" charset="-120"/>
            </a:endParaRPr>
          </a:p>
          <a:p>
            <a:pPr marL="0" indent="0" algn="ctr">
              <a:buFont typeface="Arial" pitchFamily="34" charset="0"/>
              <a:buNone/>
            </a:pPr>
            <a:endParaRPr lang="en-US" altLang="zh-TW" sz="2800" b="1" dirty="0" smtClean="0">
              <a:solidFill>
                <a:prstClr val="black"/>
              </a:solidFill>
              <a:latin typeface="微軟正黑體" panose="020B0604030504040204" pitchFamily="34" charset="-120"/>
              <a:ea typeface="微軟正黑體" panose="020B0604030504040204" pitchFamily="34" charset="-120"/>
            </a:endParaRPr>
          </a:p>
          <a:p>
            <a:pPr marL="0" indent="0" algn="ctr">
              <a:buFont typeface="Arial" pitchFamily="34" charset="0"/>
              <a:buNone/>
            </a:pPr>
            <a:r>
              <a:rPr lang="en-US" altLang="zh-TW" sz="2400" b="1" dirty="0" smtClean="0">
                <a:solidFill>
                  <a:prstClr val="black"/>
                </a:solidFill>
                <a:latin typeface="微軟正黑體" panose="020B0604030504040204" pitchFamily="34" charset="-120"/>
                <a:ea typeface="微軟正黑體" panose="020B0604030504040204" pitchFamily="34" charset="-120"/>
              </a:rPr>
              <a:t>110 </a:t>
            </a:r>
            <a:r>
              <a:rPr lang="zh-TW" altLang="en-US" sz="2400" b="1" dirty="0" smtClean="0">
                <a:solidFill>
                  <a:prstClr val="black"/>
                </a:solidFill>
                <a:latin typeface="微軟正黑體" panose="020B0604030504040204" pitchFamily="34" charset="-120"/>
                <a:ea typeface="微軟正黑體" panose="020B0604030504040204" pitchFamily="34" charset="-120"/>
              </a:rPr>
              <a:t>年 </a:t>
            </a:r>
            <a:r>
              <a:rPr lang="en-US" altLang="zh-TW" sz="2400" b="1" dirty="0" smtClean="0">
                <a:solidFill>
                  <a:prstClr val="black"/>
                </a:solidFill>
                <a:latin typeface="微軟正黑體" panose="020B0604030504040204" pitchFamily="34" charset="-120"/>
                <a:ea typeface="微軟正黑體" panose="020B0604030504040204" pitchFamily="34" charset="-120"/>
              </a:rPr>
              <a:t>6 </a:t>
            </a:r>
            <a:r>
              <a:rPr lang="zh-TW" altLang="en-US" sz="2400" b="1" dirty="0" smtClean="0">
                <a:solidFill>
                  <a:prstClr val="black"/>
                </a:solidFill>
                <a:latin typeface="微軟正黑體" panose="020B0604030504040204" pitchFamily="34" charset="-120"/>
                <a:ea typeface="微軟正黑體" panose="020B0604030504040204" pitchFamily="34" charset="-120"/>
              </a:rPr>
              <a:t>月 </a:t>
            </a:r>
            <a:r>
              <a:rPr lang="en-US" altLang="zh-TW" sz="2400" b="1" dirty="0" smtClean="0">
                <a:solidFill>
                  <a:prstClr val="black"/>
                </a:solidFill>
                <a:latin typeface="微軟正黑體" panose="020B0604030504040204" pitchFamily="34" charset="-120"/>
                <a:ea typeface="微軟正黑體" panose="020B0604030504040204" pitchFamily="34" charset="-120"/>
              </a:rPr>
              <a:t>18 </a:t>
            </a:r>
            <a:r>
              <a:rPr lang="zh-TW" altLang="en-US" sz="2400" b="1" dirty="0" smtClean="0">
                <a:solidFill>
                  <a:prstClr val="black"/>
                </a:solidFill>
                <a:latin typeface="微軟正黑體" panose="020B0604030504040204" pitchFamily="34" charset="-120"/>
                <a:ea typeface="微軟正黑體" panose="020B0604030504040204" pitchFamily="34" charset="-120"/>
              </a:rPr>
              <a:t>日</a:t>
            </a:r>
            <a:endParaRPr lang="zh-TW" altLang="en-US" sz="2400" b="1"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3180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橢圓 44"/>
          <p:cNvSpPr/>
          <p:nvPr/>
        </p:nvSpPr>
        <p:spPr>
          <a:xfrm>
            <a:off x="4161830" y="5525343"/>
            <a:ext cx="289864" cy="388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4179152" y="3208156"/>
            <a:ext cx="275149" cy="29124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p:cNvSpPr/>
          <p:nvPr/>
        </p:nvSpPr>
        <p:spPr>
          <a:xfrm>
            <a:off x="3954518" y="4682127"/>
            <a:ext cx="508678" cy="47858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2"/>
          <a:stretch>
            <a:fillRect/>
          </a:stretch>
        </p:blipFill>
        <p:spPr>
          <a:xfrm>
            <a:off x="10407285" y="4472492"/>
            <a:ext cx="1759226" cy="2248984"/>
          </a:xfrm>
          <a:prstGeom prst="rect">
            <a:avLst/>
          </a:prstGeom>
        </p:spPr>
      </p:pic>
      <p:sp>
        <p:nvSpPr>
          <p:cNvPr id="3" name="文字方塊 2"/>
          <p:cNvSpPr txBox="1"/>
          <p:nvPr/>
        </p:nvSpPr>
        <p:spPr>
          <a:xfrm>
            <a:off x="191344" y="554995"/>
            <a:ext cx="11680403" cy="646331"/>
          </a:xfrm>
          <a:prstGeom prst="rect">
            <a:avLst/>
          </a:prstGeom>
          <a:noFill/>
        </p:spPr>
        <p:txBody>
          <a:bodyPr wrap="square" rtlCol="0">
            <a:spAutoFit/>
          </a:bodyPr>
          <a:lstStyle/>
          <a:p>
            <a:pPr>
              <a:defRPr/>
            </a:pPr>
            <a:r>
              <a:rPr lang="zh-TW" altLang="en-US" sz="3600" b="1" dirty="0" smtClean="0">
                <a:solidFill>
                  <a:srgbClr val="0070C0"/>
                </a:solidFill>
                <a:latin typeface="Microsoft YaHei" panose="020B0503020204020204" pitchFamily="34" charset="-122"/>
                <a:ea typeface="Microsoft YaHei" panose="020B0503020204020204" pitchFamily="34" charset="-122"/>
              </a:rPr>
              <a:t>院本部與國網中心 交流討論之綜</a:t>
            </a:r>
            <a:r>
              <a:rPr lang="zh-TW" altLang="en-US" sz="3600" b="1" dirty="0">
                <a:solidFill>
                  <a:srgbClr val="0070C0"/>
                </a:solidFill>
                <a:latin typeface="Microsoft YaHei" panose="020B0503020204020204" pitchFamily="34" charset="-122"/>
                <a:ea typeface="Microsoft YaHei" panose="020B0503020204020204" pitchFamily="34" charset="-122"/>
              </a:rPr>
              <a:t>整分析</a:t>
            </a:r>
          </a:p>
        </p:txBody>
      </p:sp>
      <p:sp>
        <p:nvSpPr>
          <p:cNvPr id="4" name="文字方塊 3"/>
          <p:cNvSpPr txBox="1"/>
          <p:nvPr/>
        </p:nvSpPr>
        <p:spPr>
          <a:xfrm>
            <a:off x="191344" y="1345026"/>
            <a:ext cx="11827349" cy="830997"/>
          </a:xfrm>
          <a:prstGeom prst="rect">
            <a:avLst/>
          </a:prstGeom>
          <a:noFill/>
        </p:spPr>
        <p:txBody>
          <a:bodyPr wrap="square" rtlCol="0">
            <a:spAutoFit/>
          </a:bodyPr>
          <a:lstStyle/>
          <a:p>
            <a:pPr marL="342900" indent="-342900" algn="just">
              <a:spcAft>
                <a:spcPts val="600"/>
              </a:spcAft>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透過與國網中心、院部策略企劃室的交流討論，主要瞭解推動科研基礎設施的重大缺口，還有本院在我國創新系統中的定位難題，初步彙整</a:t>
            </a:r>
            <a:r>
              <a:rPr lang="zh-TW" altLang="en-US" sz="2400" dirty="0">
                <a:solidFill>
                  <a:srgbClr val="FF0000"/>
                </a:solidFill>
                <a:latin typeface="Microsoft YaHei" panose="020B0503020204020204" pitchFamily="34" charset="-122"/>
                <a:ea typeface="Microsoft YaHei" panose="020B0503020204020204" pitchFamily="34" charset="-122"/>
              </a:rPr>
              <a:t>策略規劃</a:t>
            </a:r>
            <a:r>
              <a:rPr lang="zh-TW" altLang="en-US" sz="2400" dirty="0">
                <a:solidFill>
                  <a:srgbClr val="002060"/>
                </a:solidFill>
                <a:latin typeface="Microsoft YaHei" panose="020B0503020204020204" pitchFamily="34" charset="-122"/>
                <a:ea typeface="Microsoft YaHei" panose="020B0503020204020204" pitchFamily="34" charset="-122"/>
              </a:rPr>
              <a:t>與</a:t>
            </a:r>
            <a:r>
              <a:rPr lang="zh-TW" altLang="en-US" sz="2400" dirty="0">
                <a:solidFill>
                  <a:srgbClr val="FF0000"/>
                </a:solidFill>
                <a:latin typeface="Microsoft YaHei" panose="020B0503020204020204" pitchFamily="34" charset="-122"/>
                <a:ea typeface="Microsoft YaHei" panose="020B0503020204020204" pitchFamily="34" charset="-122"/>
              </a:rPr>
              <a:t>實務推動</a:t>
            </a:r>
            <a:r>
              <a:rPr lang="zh-TW" altLang="en-US" sz="2400" dirty="0">
                <a:solidFill>
                  <a:srgbClr val="002060"/>
                </a:solidFill>
                <a:latin typeface="Microsoft YaHei" panose="020B0503020204020204" pitchFamily="34" charset="-122"/>
                <a:ea typeface="Microsoft YaHei" panose="020B0503020204020204" pitchFamily="34" charset="-122"/>
              </a:rPr>
              <a:t>挑戰如下：</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7" name="矩形 6"/>
          <p:cNvSpPr/>
          <p:nvPr/>
        </p:nvSpPr>
        <p:spPr>
          <a:xfrm>
            <a:off x="371277" y="2540653"/>
            <a:ext cx="4350355" cy="4154984"/>
          </a:xfrm>
          <a:prstGeom prst="rect">
            <a:avLst/>
          </a:prstGeom>
          <a:solidFill>
            <a:schemeClr val="accent3">
              <a:lumMod val="20000"/>
              <a:lumOff val="80000"/>
            </a:schemeClr>
          </a:solidFill>
        </p:spPr>
        <p:txBody>
          <a:bodyPr wrap="square">
            <a:spAutoFit/>
          </a:bodyPr>
          <a:lstStyle/>
          <a:p>
            <a:endParaRPr lang="en-US" altLang="zh-TW" b="1" dirty="0">
              <a:solidFill>
                <a:schemeClr val="accent3">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r>
              <a:rPr lang="zh-TW" altLang="zh-TW" b="1" dirty="0">
                <a:solidFill>
                  <a:schemeClr val="accent3">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國研院在我國創新系統中的定位難題，</a:t>
            </a:r>
            <a:r>
              <a:rPr lang="zh-TW" altLang="en-US" b="1" dirty="0">
                <a:solidFill>
                  <a:schemeClr val="accent3">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如</a:t>
            </a:r>
            <a:endParaRPr lang="en-US" altLang="zh-TW" b="1" dirty="0">
              <a:solidFill>
                <a:schemeClr val="accent3">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中長期科技政策能夠提供的發展支持</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涉及我國制度、文化環境，政府、外界對本院的期待</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r>
              <a:rPr lang="zh-TW" altLang="en-US" b="1" dirty="0">
                <a:solidFill>
                  <a:schemeClr val="accent3">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rPr>
              <a:t>國研院的內部發展課題</a:t>
            </a:r>
            <a:endParaRPr lang="en-US" altLang="zh-TW" b="1" dirty="0">
              <a:solidFill>
                <a:schemeClr val="accent3">
                  <a:lumMod val="50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資源配置問題（</a:t>
            </a: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如</a:t>
            </a: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服務學界、業界</a:t>
            </a: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的</a:t>
            </a: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合理配置）</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spcBef>
                <a:spcPts val="600"/>
              </a:spcBef>
              <a:buFont typeface="Arial" panose="020B0604020202020204" pitchFamily="34" charset="0"/>
              <a:buChar char="•"/>
            </a:pP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需要更精準地尋求標竿對象，進行與國內、外相關法人機構的分析比較與作法借鏡（如技術創新）</a:t>
            </a:r>
          </a:p>
          <a:p>
            <a:pPr marL="285750" indent="-285750">
              <a:spcBef>
                <a:spcPts val="600"/>
              </a:spcBef>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各中心的任務、能量整合</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6" name="文字方塊 15"/>
          <p:cNvSpPr txBox="1"/>
          <p:nvPr/>
        </p:nvSpPr>
        <p:spPr>
          <a:xfrm>
            <a:off x="5056473" y="4517280"/>
            <a:ext cx="5112569" cy="646331"/>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超級電腦台灣杉使用費用訂定，有產學之差別訂價，國研院的學術服務難以回收營運成本</a:t>
            </a:r>
          </a:p>
        </p:txBody>
      </p:sp>
      <p:sp>
        <p:nvSpPr>
          <p:cNvPr id="15" name="文字方塊 14"/>
          <p:cNvSpPr txBox="1"/>
          <p:nvPr/>
        </p:nvSpPr>
        <p:spPr>
          <a:xfrm>
            <a:off x="5015880" y="3279987"/>
            <a:ext cx="6912768" cy="646331"/>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如代表台灣超級電腦發展的台灣杉</a:t>
            </a:r>
            <a:r>
              <a:rPr lang="en-US" altLang="zh-TW" dirty="0">
                <a:latin typeface="Microsoft YaHei" panose="020B0503020204020204" pitchFamily="34" charset="-122"/>
                <a:ea typeface="Microsoft YaHei" panose="020B0503020204020204" pitchFamily="34" charset="-122"/>
              </a:rPr>
              <a:t>1~3</a:t>
            </a:r>
            <a:r>
              <a:rPr lang="zh-TW" altLang="en-US" dirty="0">
                <a:latin typeface="Microsoft YaHei" panose="020B0503020204020204" pitchFamily="34" charset="-122"/>
                <a:ea typeface="Microsoft YaHei" panose="020B0503020204020204" pitchFamily="34" charset="-122"/>
              </a:rPr>
              <a:t>號，經費來自政府的前瞻計畫；惟台灣杉</a:t>
            </a:r>
            <a:r>
              <a:rPr lang="en-US" altLang="zh-TW" dirty="0">
                <a:latin typeface="Microsoft YaHei" panose="020B0503020204020204" pitchFamily="34" charset="-122"/>
                <a:ea typeface="Microsoft YaHei" panose="020B0503020204020204" pitchFamily="34" charset="-122"/>
              </a:rPr>
              <a:t>4</a:t>
            </a:r>
            <a:r>
              <a:rPr lang="zh-TW" altLang="en-US" dirty="0">
                <a:latin typeface="Microsoft YaHei" panose="020B0503020204020204" pitchFamily="34" charset="-122"/>
                <a:ea typeface="Microsoft YaHei" panose="020B0503020204020204" pitchFamily="34" charset="-122"/>
              </a:rPr>
              <a:t>號目前僅能以國研院新興建設經費編列</a:t>
            </a:r>
          </a:p>
        </p:txBody>
      </p:sp>
      <p:sp>
        <p:nvSpPr>
          <p:cNvPr id="17" name="文字方塊 16"/>
          <p:cNvSpPr txBox="1"/>
          <p:nvPr/>
        </p:nvSpPr>
        <p:spPr>
          <a:xfrm>
            <a:off x="5050513" y="2692726"/>
            <a:ext cx="4108817" cy="369332"/>
          </a:xfrm>
          <a:prstGeom prst="rect">
            <a:avLst/>
          </a:prstGeom>
          <a:solidFill>
            <a:schemeClr val="accent5">
              <a:lumMod val="50000"/>
            </a:schemeClr>
          </a:solidFill>
        </p:spPr>
        <p:txBody>
          <a:bodyPr wrap="none" rtlCol="0">
            <a:spAutoFit/>
          </a:bodyPr>
          <a:lstStyle/>
          <a:p>
            <a:pPr algn="ctr"/>
            <a:r>
              <a:rPr lang="zh-TW" altLang="en-US" b="1" dirty="0">
                <a:solidFill>
                  <a:schemeClr val="bg1"/>
                </a:solidFill>
                <a:latin typeface="Microsoft YaHei" panose="020B0503020204020204" pitchFamily="34" charset="-122"/>
                <a:ea typeface="Microsoft YaHei" panose="020B0503020204020204" pitchFamily="34" charset="-122"/>
              </a:rPr>
              <a:t>國網中心推動超級電腦發展的具體挑戰</a:t>
            </a:r>
          </a:p>
        </p:txBody>
      </p:sp>
      <p:sp>
        <p:nvSpPr>
          <p:cNvPr id="29" name="文字方塊 28"/>
          <p:cNvSpPr txBox="1"/>
          <p:nvPr/>
        </p:nvSpPr>
        <p:spPr>
          <a:xfrm>
            <a:off x="5056473" y="6075145"/>
            <a:ext cx="5112569" cy="646331"/>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整合院內各中心及瞭解合作夥伴</a:t>
            </a:r>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產、學、研</a:t>
            </a:r>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等對高速運算的使用需求</a:t>
            </a:r>
          </a:p>
        </p:txBody>
      </p:sp>
      <p:sp>
        <p:nvSpPr>
          <p:cNvPr id="30" name="文字方塊 29"/>
          <p:cNvSpPr txBox="1"/>
          <p:nvPr/>
        </p:nvSpPr>
        <p:spPr>
          <a:xfrm>
            <a:off x="123487" y="2355987"/>
            <a:ext cx="3185487" cy="369332"/>
          </a:xfrm>
          <a:prstGeom prst="rect">
            <a:avLst/>
          </a:prstGeom>
          <a:solidFill>
            <a:schemeClr val="accent3">
              <a:lumMod val="50000"/>
            </a:schemeClr>
          </a:solidFill>
        </p:spPr>
        <p:txBody>
          <a:bodyPr wrap="none" rtlCol="0">
            <a:spAutoFit/>
          </a:bodyPr>
          <a:lstStyle/>
          <a:p>
            <a:pPr algn="ctr"/>
            <a:r>
              <a:rPr lang="zh-TW" altLang="en-US" b="1" dirty="0">
                <a:solidFill>
                  <a:schemeClr val="bg1"/>
                </a:solidFill>
                <a:latin typeface="Microsoft YaHei" panose="020B0503020204020204" pitchFamily="34" charset="-122"/>
                <a:ea typeface="Microsoft YaHei" panose="020B0503020204020204" pitchFamily="34" charset="-122"/>
              </a:rPr>
              <a:t>國研院院本部的策略規劃挑戰</a:t>
            </a:r>
          </a:p>
        </p:txBody>
      </p:sp>
      <p:sp>
        <p:nvSpPr>
          <p:cNvPr id="44" name="文字方塊 43"/>
          <p:cNvSpPr txBox="1"/>
          <p:nvPr/>
        </p:nvSpPr>
        <p:spPr>
          <a:xfrm>
            <a:off x="5056473" y="5307282"/>
            <a:ext cx="5112569" cy="646331"/>
          </a:xfrm>
          <a:prstGeom prst="rect">
            <a:avLst/>
          </a:prstGeom>
          <a:solidFill>
            <a:schemeClr val="accent5">
              <a:lumMod val="20000"/>
              <a:lumOff val="80000"/>
            </a:schemeClr>
          </a:solidFill>
        </p:spPr>
        <p:txBody>
          <a:bodyPr wrap="square" rtlCol="0">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超級電腦標竿國家有美、日、韓、新加坡等，須借鏡國外政策作法，以提出我國發展倡議</a:t>
            </a:r>
          </a:p>
        </p:txBody>
      </p:sp>
      <p:sp>
        <p:nvSpPr>
          <p:cNvPr id="55" name="Google Shape;62;p15"/>
          <p:cNvSpPr/>
          <p:nvPr/>
        </p:nvSpPr>
        <p:spPr>
          <a:xfrm rot="21422075">
            <a:off x="4567924" y="3376999"/>
            <a:ext cx="542214" cy="457709"/>
          </a:xfrm>
          <a:custGeom>
            <a:avLst/>
            <a:gdLst/>
            <a:ahLst/>
            <a:cxnLst/>
            <a:rect l="l" t="t" r="r" b="b"/>
            <a:pathLst>
              <a:path w="30366" h="20092" extrusionOk="0">
                <a:moveTo>
                  <a:pt x="19044" y="589"/>
                </a:moveTo>
                <a:lnTo>
                  <a:pt x="18913" y="1375"/>
                </a:lnTo>
                <a:lnTo>
                  <a:pt x="18521" y="1571"/>
                </a:lnTo>
                <a:lnTo>
                  <a:pt x="18128" y="1833"/>
                </a:lnTo>
                <a:lnTo>
                  <a:pt x="17801" y="2029"/>
                </a:lnTo>
                <a:lnTo>
                  <a:pt x="17474" y="2356"/>
                </a:lnTo>
                <a:lnTo>
                  <a:pt x="17474" y="1702"/>
                </a:lnTo>
                <a:lnTo>
                  <a:pt x="18259" y="1178"/>
                </a:lnTo>
                <a:lnTo>
                  <a:pt x="19044" y="589"/>
                </a:lnTo>
                <a:close/>
                <a:moveTo>
                  <a:pt x="18913" y="1571"/>
                </a:moveTo>
                <a:lnTo>
                  <a:pt x="18848" y="2226"/>
                </a:lnTo>
                <a:lnTo>
                  <a:pt x="18782" y="2226"/>
                </a:lnTo>
                <a:lnTo>
                  <a:pt x="18455" y="2487"/>
                </a:lnTo>
                <a:lnTo>
                  <a:pt x="18063" y="2749"/>
                </a:lnTo>
                <a:lnTo>
                  <a:pt x="17408" y="3404"/>
                </a:lnTo>
                <a:lnTo>
                  <a:pt x="17408" y="3469"/>
                </a:lnTo>
                <a:lnTo>
                  <a:pt x="17474" y="3469"/>
                </a:lnTo>
                <a:lnTo>
                  <a:pt x="18193" y="2945"/>
                </a:lnTo>
                <a:lnTo>
                  <a:pt x="18848" y="2422"/>
                </a:lnTo>
                <a:lnTo>
                  <a:pt x="18913" y="4189"/>
                </a:lnTo>
                <a:lnTo>
                  <a:pt x="18128" y="3927"/>
                </a:lnTo>
                <a:lnTo>
                  <a:pt x="17343" y="3665"/>
                </a:lnTo>
                <a:lnTo>
                  <a:pt x="17408" y="3142"/>
                </a:lnTo>
                <a:lnTo>
                  <a:pt x="17474" y="2553"/>
                </a:lnTo>
                <a:lnTo>
                  <a:pt x="18128" y="2029"/>
                </a:lnTo>
                <a:lnTo>
                  <a:pt x="18913" y="1571"/>
                </a:lnTo>
                <a:close/>
                <a:moveTo>
                  <a:pt x="2422" y="1702"/>
                </a:moveTo>
                <a:lnTo>
                  <a:pt x="2225" y="5301"/>
                </a:lnTo>
                <a:lnTo>
                  <a:pt x="2029" y="8835"/>
                </a:lnTo>
                <a:lnTo>
                  <a:pt x="1963" y="8901"/>
                </a:lnTo>
                <a:lnTo>
                  <a:pt x="1505" y="9817"/>
                </a:lnTo>
                <a:lnTo>
                  <a:pt x="1113" y="10733"/>
                </a:lnTo>
                <a:lnTo>
                  <a:pt x="785" y="11715"/>
                </a:lnTo>
                <a:lnTo>
                  <a:pt x="524" y="12697"/>
                </a:lnTo>
                <a:lnTo>
                  <a:pt x="589" y="10013"/>
                </a:lnTo>
                <a:lnTo>
                  <a:pt x="982" y="9097"/>
                </a:lnTo>
                <a:lnTo>
                  <a:pt x="1309" y="8115"/>
                </a:lnTo>
                <a:lnTo>
                  <a:pt x="1636" y="7134"/>
                </a:lnTo>
                <a:lnTo>
                  <a:pt x="1898" y="6152"/>
                </a:lnTo>
                <a:lnTo>
                  <a:pt x="1898" y="6087"/>
                </a:lnTo>
                <a:lnTo>
                  <a:pt x="1833" y="6087"/>
                </a:lnTo>
                <a:lnTo>
                  <a:pt x="1767" y="6152"/>
                </a:lnTo>
                <a:lnTo>
                  <a:pt x="1178" y="7919"/>
                </a:lnTo>
                <a:lnTo>
                  <a:pt x="589" y="9686"/>
                </a:lnTo>
                <a:lnTo>
                  <a:pt x="589" y="9686"/>
                </a:lnTo>
                <a:lnTo>
                  <a:pt x="655" y="7003"/>
                </a:lnTo>
                <a:lnTo>
                  <a:pt x="1440" y="5040"/>
                </a:lnTo>
                <a:lnTo>
                  <a:pt x="2291" y="3142"/>
                </a:lnTo>
                <a:lnTo>
                  <a:pt x="2291" y="3076"/>
                </a:lnTo>
                <a:lnTo>
                  <a:pt x="2225" y="3076"/>
                </a:lnTo>
                <a:lnTo>
                  <a:pt x="2160" y="3011"/>
                </a:lnTo>
                <a:lnTo>
                  <a:pt x="2160" y="3076"/>
                </a:lnTo>
                <a:lnTo>
                  <a:pt x="1702" y="3927"/>
                </a:lnTo>
                <a:lnTo>
                  <a:pt x="1309" y="4778"/>
                </a:lnTo>
                <a:lnTo>
                  <a:pt x="655" y="6610"/>
                </a:lnTo>
                <a:lnTo>
                  <a:pt x="720" y="3796"/>
                </a:lnTo>
                <a:lnTo>
                  <a:pt x="785" y="3731"/>
                </a:lnTo>
                <a:lnTo>
                  <a:pt x="1047" y="3469"/>
                </a:lnTo>
                <a:lnTo>
                  <a:pt x="1309" y="3142"/>
                </a:lnTo>
                <a:lnTo>
                  <a:pt x="1833" y="2487"/>
                </a:lnTo>
                <a:lnTo>
                  <a:pt x="2422" y="1702"/>
                </a:lnTo>
                <a:close/>
                <a:moveTo>
                  <a:pt x="29842" y="9097"/>
                </a:moveTo>
                <a:lnTo>
                  <a:pt x="29384" y="10406"/>
                </a:lnTo>
                <a:lnTo>
                  <a:pt x="28992" y="11715"/>
                </a:lnTo>
                <a:lnTo>
                  <a:pt x="26505" y="13678"/>
                </a:lnTo>
                <a:lnTo>
                  <a:pt x="26505" y="13678"/>
                </a:lnTo>
                <a:lnTo>
                  <a:pt x="27552" y="12042"/>
                </a:lnTo>
                <a:lnTo>
                  <a:pt x="28533" y="10406"/>
                </a:lnTo>
                <a:lnTo>
                  <a:pt x="28533" y="10275"/>
                </a:lnTo>
                <a:lnTo>
                  <a:pt x="29842" y="9097"/>
                </a:lnTo>
                <a:close/>
                <a:moveTo>
                  <a:pt x="18455" y="12827"/>
                </a:moveTo>
                <a:lnTo>
                  <a:pt x="17932" y="13547"/>
                </a:lnTo>
                <a:lnTo>
                  <a:pt x="17343" y="14202"/>
                </a:lnTo>
                <a:lnTo>
                  <a:pt x="15707" y="14333"/>
                </a:lnTo>
                <a:lnTo>
                  <a:pt x="16230" y="13678"/>
                </a:lnTo>
                <a:lnTo>
                  <a:pt x="16754" y="13024"/>
                </a:lnTo>
                <a:lnTo>
                  <a:pt x="18455" y="12827"/>
                </a:lnTo>
                <a:close/>
                <a:moveTo>
                  <a:pt x="16426" y="13089"/>
                </a:moveTo>
                <a:lnTo>
                  <a:pt x="15903" y="13678"/>
                </a:lnTo>
                <a:lnTo>
                  <a:pt x="15576" y="14333"/>
                </a:lnTo>
                <a:lnTo>
                  <a:pt x="14136" y="14398"/>
                </a:lnTo>
                <a:lnTo>
                  <a:pt x="14463" y="13809"/>
                </a:lnTo>
                <a:lnTo>
                  <a:pt x="14921" y="13220"/>
                </a:lnTo>
                <a:lnTo>
                  <a:pt x="16426" y="13089"/>
                </a:lnTo>
                <a:close/>
                <a:moveTo>
                  <a:pt x="14594" y="13220"/>
                </a:moveTo>
                <a:lnTo>
                  <a:pt x="14398" y="13482"/>
                </a:lnTo>
                <a:lnTo>
                  <a:pt x="14201" y="13809"/>
                </a:lnTo>
                <a:lnTo>
                  <a:pt x="13940" y="14464"/>
                </a:lnTo>
                <a:lnTo>
                  <a:pt x="12434" y="14529"/>
                </a:lnTo>
                <a:lnTo>
                  <a:pt x="12827" y="13940"/>
                </a:lnTo>
                <a:lnTo>
                  <a:pt x="13285" y="13351"/>
                </a:lnTo>
                <a:lnTo>
                  <a:pt x="13285" y="13286"/>
                </a:lnTo>
                <a:lnTo>
                  <a:pt x="14594" y="13220"/>
                </a:lnTo>
                <a:close/>
                <a:moveTo>
                  <a:pt x="2029" y="8966"/>
                </a:moveTo>
                <a:lnTo>
                  <a:pt x="1963" y="10995"/>
                </a:lnTo>
                <a:lnTo>
                  <a:pt x="1178" y="12762"/>
                </a:lnTo>
                <a:lnTo>
                  <a:pt x="458" y="14594"/>
                </a:lnTo>
                <a:lnTo>
                  <a:pt x="524" y="12827"/>
                </a:lnTo>
                <a:lnTo>
                  <a:pt x="524" y="12893"/>
                </a:lnTo>
                <a:lnTo>
                  <a:pt x="589" y="12827"/>
                </a:lnTo>
                <a:lnTo>
                  <a:pt x="916" y="11846"/>
                </a:lnTo>
                <a:lnTo>
                  <a:pt x="1244" y="10864"/>
                </a:lnTo>
                <a:lnTo>
                  <a:pt x="2029" y="8966"/>
                </a:lnTo>
                <a:close/>
                <a:moveTo>
                  <a:pt x="13089" y="13351"/>
                </a:moveTo>
                <a:lnTo>
                  <a:pt x="12631" y="13940"/>
                </a:lnTo>
                <a:lnTo>
                  <a:pt x="12238" y="14594"/>
                </a:lnTo>
                <a:lnTo>
                  <a:pt x="10602" y="14725"/>
                </a:lnTo>
                <a:lnTo>
                  <a:pt x="11518" y="13416"/>
                </a:lnTo>
                <a:lnTo>
                  <a:pt x="13089" y="13351"/>
                </a:lnTo>
                <a:close/>
                <a:moveTo>
                  <a:pt x="11256" y="13482"/>
                </a:moveTo>
                <a:lnTo>
                  <a:pt x="10471" y="14725"/>
                </a:lnTo>
                <a:lnTo>
                  <a:pt x="8900" y="14922"/>
                </a:lnTo>
                <a:lnTo>
                  <a:pt x="9293" y="14267"/>
                </a:lnTo>
                <a:lnTo>
                  <a:pt x="9686" y="13678"/>
                </a:lnTo>
                <a:lnTo>
                  <a:pt x="9686" y="13613"/>
                </a:lnTo>
                <a:lnTo>
                  <a:pt x="10864" y="13482"/>
                </a:lnTo>
                <a:close/>
                <a:moveTo>
                  <a:pt x="19175" y="12697"/>
                </a:moveTo>
                <a:lnTo>
                  <a:pt x="18979" y="14071"/>
                </a:lnTo>
                <a:lnTo>
                  <a:pt x="18979" y="14136"/>
                </a:lnTo>
                <a:lnTo>
                  <a:pt x="18324" y="14922"/>
                </a:lnTo>
                <a:lnTo>
                  <a:pt x="17670" y="15838"/>
                </a:lnTo>
                <a:lnTo>
                  <a:pt x="17604" y="14529"/>
                </a:lnTo>
                <a:lnTo>
                  <a:pt x="17670" y="14398"/>
                </a:lnTo>
                <a:lnTo>
                  <a:pt x="17604" y="14267"/>
                </a:lnTo>
                <a:lnTo>
                  <a:pt x="17997" y="13940"/>
                </a:lnTo>
                <a:lnTo>
                  <a:pt x="18324" y="13547"/>
                </a:lnTo>
                <a:lnTo>
                  <a:pt x="18652" y="13155"/>
                </a:lnTo>
                <a:lnTo>
                  <a:pt x="18979" y="12762"/>
                </a:lnTo>
                <a:lnTo>
                  <a:pt x="19175" y="12697"/>
                </a:lnTo>
                <a:close/>
                <a:moveTo>
                  <a:pt x="9489" y="13613"/>
                </a:moveTo>
                <a:lnTo>
                  <a:pt x="9097" y="14267"/>
                </a:lnTo>
                <a:lnTo>
                  <a:pt x="8704" y="14922"/>
                </a:lnTo>
                <a:lnTo>
                  <a:pt x="7330" y="15118"/>
                </a:lnTo>
                <a:lnTo>
                  <a:pt x="7330" y="15118"/>
                </a:lnTo>
                <a:lnTo>
                  <a:pt x="7592" y="14791"/>
                </a:lnTo>
                <a:lnTo>
                  <a:pt x="7919" y="14333"/>
                </a:lnTo>
                <a:lnTo>
                  <a:pt x="8181" y="13875"/>
                </a:lnTo>
                <a:lnTo>
                  <a:pt x="8181" y="13809"/>
                </a:lnTo>
                <a:lnTo>
                  <a:pt x="8050" y="13809"/>
                </a:lnTo>
                <a:lnTo>
                  <a:pt x="7592" y="14529"/>
                </a:lnTo>
                <a:lnTo>
                  <a:pt x="7395" y="14856"/>
                </a:lnTo>
                <a:lnTo>
                  <a:pt x="7133" y="15183"/>
                </a:lnTo>
                <a:lnTo>
                  <a:pt x="6937" y="15183"/>
                </a:lnTo>
                <a:lnTo>
                  <a:pt x="5301" y="15511"/>
                </a:lnTo>
                <a:lnTo>
                  <a:pt x="3600" y="15903"/>
                </a:lnTo>
                <a:lnTo>
                  <a:pt x="3796" y="15380"/>
                </a:lnTo>
                <a:lnTo>
                  <a:pt x="3992" y="14922"/>
                </a:lnTo>
                <a:lnTo>
                  <a:pt x="4516" y="14005"/>
                </a:lnTo>
                <a:lnTo>
                  <a:pt x="5956" y="13875"/>
                </a:lnTo>
                <a:lnTo>
                  <a:pt x="5432" y="14660"/>
                </a:lnTo>
                <a:lnTo>
                  <a:pt x="4974" y="15445"/>
                </a:lnTo>
                <a:lnTo>
                  <a:pt x="4974" y="15511"/>
                </a:lnTo>
                <a:lnTo>
                  <a:pt x="5039" y="15511"/>
                </a:lnTo>
                <a:lnTo>
                  <a:pt x="5628" y="14660"/>
                </a:lnTo>
                <a:lnTo>
                  <a:pt x="6086" y="13875"/>
                </a:lnTo>
                <a:lnTo>
                  <a:pt x="9489" y="13613"/>
                </a:lnTo>
                <a:close/>
                <a:moveTo>
                  <a:pt x="1963" y="11453"/>
                </a:moveTo>
                <a:lnTo>
                  <a:pt x="1833" y="13547"/>
                </a:lnTo>
                <a:lnTo>
                  <a:pt x="458" y="16230"/>
                </a:lnTo>
                <a:lnTo>
                  <a:pt x="458" y="15053"/>
                </a:lnTo>
                <a:lnTo>
                  <a:pt x="1244" y="13286"/>
                </a:lnTo>
                <a:lnTo>
                  <a:pt x="1963" y="11453"/>
                </a:lnTo>
                <a:close/>
                <a:moveTo>
                  <a:pt x="4319" y="14071"/>
                </a:moveTo>
                <a:lnTo>
                  <a:pt x="3992" y="14464"/>
                </a:lnTo>
                <a:lnTo>
                  <a:pt x="3796" y="14922"/>
                </a:lnTo>
                <a:lnTo>
                  <a:pt x="3600" y="15445"/>
                </a:lnTo>
                <a:lnTo>
                  <a:pt x="3469" y="15969"/>
                </a:lnTo>
                <a:lnTo>
                  <a:pt x="2094" y="16361"/>
                </a:lnTo>
                <a:lnTo>
                  <a:pt x="2094" y="16361"/>
                </a:lnTo>
                <a:lnTo>
                  <a:pt x="2291" y="15772"/>
                </a:lnTo>
                <a:lnTo>
                  <a:pt x="2552" y="15183"/>
                </a:lnTo>
                <a:lnTo>
                  <a:pt x="2880" y="14660"/>
                </a:lnTo>
                <a:lnTo>
                  <a:pt x="3207" y="14136"/>
                </a:lnTo>
                <a:lnTo>
                  <a:pt x="4319" y="14071"/>
                </a:lnTo>
                <a:close/>
                <a:moveTo>
                  <a:pt x="3011" y="14136"/>
                </a:moveTo>
                <a:lnTo>
                  <a:pt x="2683" y="14660"/>
                </a:lnTo>
                <a:lnTo>
                  <a:pt x="2356" y="15249"/>
                </a:lnTo>
                <a:lnTo>
                  <a:pt x="2160" y="15772"/>
                </a:lnTo>
                <a:lnTo>
                  <a:pt x="1963" y="16361"/>
                </a:lnTo>
                <a:lnTo>
                  <a:pt x="589" y="16885"/>
                </a:lnTo>
                <a:lnTo>
                  <a:pt x="2029" y="14202"/>
                </a:lnTo>
                <a:lnTo>
                  <a:pt x="2094" y="14202"/>
                </a:lnTo>
                <a:lnTo>
                  <a:pt x="3011" y="14136"/>
                </a:lnTo>
                <a:close/>
                <a:moveTo>
                  <a:pt x="19502" y="655"/>
                </a:moveTo>
                <a:lnTo>
                  <a:pt x="22120" y="2487"/>
                </a:lnTo>
                <a:lnTo>
                  <a:pt x="24672" y="4385"/>
                </a:lnTo>
                <a:lnTo>
                  <a:pt x="27225" y="6414"/>
                </a:lnTo>
                <a:lnTo>
                  <a:pt x="29711" y="8443"/>
                </a:lnTo>
                <a:lnTo>
                  <a:pt x="27159" y="10668"/>
                </a:lnTo>
                <a:lnTo>
                  <a:pt x="24607" y="12827"/>
                </a:lnTo>
                <a:lnTo>
                  <a:pt x="19437" y="17016"/>
                </a:lnTo>
                <a:lnTo>
                  <a:pt x="19502" y="15969"/>
                </a:lnTo>
                <a:lnTo>
                  <a:pt x="19502" y="14856"/>
                </a:lnTo>
                <a:lnTo>
                  <a:pt x="19502" y="12697"/>
                </a:lnTo>
                <a:lnTo>
                  <a:pt x="19437" y="12566"/>
                </a:lnTo>
                <a:lnTo>
                  <a:pt x="19306" y="12500"/>
                </a:lnTo>
                <a:lnTo>
                  <a:pt x="19240" y="12369"/>
                </a:lnTo>
                <a:lnTo>
                  <a:pt x="19175" y="12304"/>
                </a:lnTo>
                <a:lnTo>
                  <a:pt x="19110" y="12238"/>
                </a:lnTo>
                <a:lnTo>
                  <a:pt x="18782" y="12238"/>
                </a:lnTo>
                <a:lnTo>
                  <a:pt x="16754" y="12369"/>
                </a:lnTo>
                <a:lnTo>
                  <a:pt x="14659" y="12500"/>
                </a:lnTo>
                <a:lnTo>
                  <a:pt x="10602" y="12958"/>
                </a:lnTo>
                <a:lnTo>
                  <a:pt x="2422" y="13678"/>
                </a:lnTo>
                <a:lnTo>
                  <a:pt x="2422" y="13678"/>
                </a:lnTo>
                <a:lnTo>
                  <a:pt x="2683" y="7527"/>
                </a:lnTo>
                <a:lnTo>
                  <a:pt x="2749" y="4451"/>
                </a:lnTo>
                <a:lnTo>
                  <a:pt x="2814" y="1375"/>
                </a:lnTo>
                <a:lnTo>
                  <a:pt x="3796" y="1637"/>
                </a:lnTo>
                <a:lnTo>
                  <a:pt x="4778" y="1898"/>
                </a:lnTo>
                <a:lnTo>
                  <a:pt x="6872" y="2291"/>
                </a:lnTo>
                <a:lnTo>
                  <a:pt x="8900" y="2618"/>
                </a:lnTo>
                <a:lnTo>
                  <a:pt x="10929" y="3011"/>
                </a:lnTo>
                <a:lnTo>
                  <a:pt x="12892" y="3469"/>
                </a:lnTo>
                <a:lnTo>
                  <a:pt x="14921" y="3927"/>
                </a:lnTo>
                <a:lnTo>
                  <a:pt x="16885" y="4385"/>
                </a:lnTo>
                <a:lnTo>
                  <a:pt x="17866" y="4516"/>
                </a:lnTo>
                <a:lnTo>
                  <a:pt x="18848" y="4647"/>
                </a:lnTo>
                <a:lnTo>
                  <a:pt x="18979" y="4582"/>
                </a:lnTo>
                <a:lnTo>
                  <a:pt x="19044" y="4647"/>
                </a:lnTo>
                <a:lnTo>
                  <a:pt x="19175" y="4647"/>
                </a:lnTo>
                <a:lnTo>
                  <a:pt x="19240" y="4582"/>
                </a:lnTo>
                <a:lnTo>
                  <a:pt x="19306" y="4451"/>
                </a:lnTo>
                <a:lnTo>
                  <a:pt x="19502" y="2553"/>
                </a:lnTo>
                <a:lnTo>
                  <a:pt x="19568" y="1571"/>
                </a:lnTo>
                <a:lnTo>
                  <a:pt x="19502" y="655"/>
                </a:lnTo>
                <a:close/>
                <a:moveTo>
                  <a:pt x="28141" y="10668"/>
                </a:moveTo>
                <a:lnTo>
                  <a:pt x="27094" y="12304"/>
                </a:lnTo>
                <a:lnTo>
                  <a:pt x="26047" y="14005"/>
                </a:lnTo>
                <a:lnTo>
                  <a:pt x="24345" y="15314"/>
                </a:lnTo>
                <a:lnTo>
                  <a:pt x="24345" y="15314"/>
                </a:lnTo>
                <a:lnTo>
                  <a:pt x="25196" y="14071"/>
                </a:lnTo>
                <a:lnTo>
                  <a:pt x="26112" y="12827"/>
                </a:lnTo>
                <a:lnTo>
                  <a:pt x="26112" y="12762"/>
                </a:lnTo>
                <a:lnTo>
                  <a:pt x="26047" y="12697"/>
                </a:lnTo>
                <a:lnTo>
                  <a:pt x="25981" y="12762"/>
                </a:lnTo>
                <a:lnTo>
                  <a:pt x="25392" y="13416"/>
                </a:lnTo>
                <a:lnTo>
                  <a:pt x="24934" y="14071"/>
                </a:lnTo>
                <a:lnTo>
                  <a:pt x="24411" y="14791"/>
                </a:lnTo>
                <a:lnTo>
                  <a:pt x="24018" y="15576"/>
                </a:lnTo>
                <a:lnTo>
                  <a:pt x="21858" y="17147"/>
                </a:lnTo>
                <a:lnTo>
                  <a:pt x="22382" y="16558"/>
                </a:lnTo>
                <a:lnTo>
                  <a:pt x="22905" y="15903"/>
                </a:lnTo>
                <a:lnTo>
                  <a:pt x="23298" y="15249"/>
                </a:lnTo>
                <a:lnTo>
                  <a:pt x="23691" y="14594"/>
                </a:lnTo>
                <a:lnTo>
                  <a:pt x="23691" y="14529"/>
                </a:lnTo>
                <a:lnTo>
                  <a:pt x="23625" y="14464"/>
                </a:lnTo>
                <a:lnTo>
                  <a:pt x="25916" y="12631"/>
                </a:lnTo>
                <a:lnTo>
                  <a:pt x="28141" y="10668"/>
                </a:lnTo>
                <a:close/>
                <a:moveTo>
                  <a:pt x="18979" y="14398"/>
                </a:moveTo>
                <a:lnTo>
                  <a:pt x="18913" y="15838"/>
                </a:lnTo>
                <a:lnTo>
                  <a:pt x="18979" y="17278"/>
                </a:lnTo>
                <a:lnTo>
                  <a:pt x="18521" y="18194"/>
                </a:lnTo>
                <a:lnTo>
                  <a:pt x="17932" y="19045"/>
                </a:lnTo>
                <a:lnTo>
                  <a:pt x="17801" y="18194"/>
                </a:lnTo>
                <a:lnTo>
                  <a:pt x="17735" y="17278"/>
                </a:lnTo>
                <a:lnTo>
                  <a:pt x="18848" y="15772"/>
                </a:lnTo>
                <a:lnTo>
                  <a:pt x="18848" y="15707"/>
                </a:lnTo>
                <a:lnTo>
                  <a:pt x="18782" y="15641"/>
                </a:lnTo>
                <a:lnTo>
                  <a:pt x="18717" y="15641"/>
                </a:lnTo>
                <a:lnTo>
                  <a:pt x="18193" y="16361"/>
                </a:lnTo>
                <a:lnTo>
                  <a:pt x="17735" y="17016"/>
                </a:lnTo>
                <a:lnTo>
                  <a:pt x="17670" y="16100"/>
                </a:lnTo>
                <a:lnTo>
                  <a:pt x="18324" y="15249"/>
                </a:lnTo>
                <a:lnTo>
                  <a:pt x="18979" y="14398"/>
                </a:lnTo>
                <a:close/>
                <a:moveTo>
                  <a:pt x="19306" y="1"/>
                </a:moveTo>
                <a:lnTo>
                  <a:pt x="18390" y="589"/>
                </a:lnTo>
                <a:lnTo>
                  <a:pt x="17474" y="1178"/>
                </a:lnTo>
                <a:lnTo>
                  <a:pt x="17343" y="1178"/>
                </a:lnTo>
                <a:lnTo>
                  <a:pt x="17277" y="1244"/>
                </a:lnTo>
                <a:lnTo>
                  <a:pt x="17212" y="1375"/>
                </a:lnTo>
                <a:lnTo>
                  <a:pt x="17146" y="1440"/>
                </a:lnTo>
                <a:lnTo>
                  <a:pt x="17081" y="1571"/>
                </a:lnTo>
                <a:lnTo>
                  <a:pt x="17146" y="1702"/>
                </a:lnTo>
                <a:lnTo>
                  <a:pt x="17015" y="2618"/>
                </a:lnTo>
                <a:lnTo>
                  <a:pt x="16885" y="3534"/>
                </a:lnTo>
                <a:lnTo>
                  <a:pt x="15314" y="3207"/>
                </a:lnTo>
                <a:lnTo>
                  <a:pt x="13743" y="2880"/>
                </a:lnTo>
                <a:lnTo>
                  <a:pt x="10602" y="2356"/>
                </a:lnTo>
                <a:lnTo>
                  <a:pt x="6675" y="1506"/>
                </a:lnTo>
                <a:lnTo>
                  <a:pt x="4712" y="1178"/>
                </a:lnTo>
                <a:lnTo>
                  <a:pt x="3665" y="1113"/>
                </a:lnTo>
                <a:lnTo>
                  <a:pt x="2683" y="1048"/>
                </a:lnTo>
                <a:lnTo>
                  <a:pt x="2552" y="1048"/>
                </a:lnTo>
                <a:lnTo>
                  <a:pt x="1440" y="2356"/>
                </a:lnTo>
                <a:lnTo>
                  <a:pt x="916" y="2945"/>
                </a:lnTo>
                <a:lnTo>
                  <a:pt x="720" y="3207"/>
                </a:lnTo>
                <a:lnTo>
                  <a:pt x="524" y="3534"/>
                </a:lnTo>
                <a:lnTo>
                  <a:pt x="458" y="3534"/>
                </a:lnTo>
                <a:lnTo>
                  <a:pt x="458" y="3665"/>
                </a:lnTo>
                <a:lnTo>
                  <a:pt x="262" y="5301"/>
                </a:lnTo>
                <a:lnTo>
                  <a:pt x="196" y="7003"/>
                </a:lnTo>
                <a:lnTo>
                  <a:pt x="0" y="10341"/>
                </a:lnTo>
                <a:lnTo>
                  <a:pt x="0" y="13744"/>
                </a:lnTo>
                <a:lnTo>
                  <a:pt x="0" y="17081"/>
                </a:lnTo>
                <a:lnTo>
                  <a:pt x="66" y="17212"/>
                </a:lnTo>
                <a:lnTo>
                  <a:pt x="131" y="17278"/>
                </a:lnTo>
                <a:lnTo>
                  <a:pt x="393" y="17278"/>
                </a:lnTo>
                <a:lnTo>
                  <a:pt x="2487" y="16689"/>
                </a:lnTo>
                <a:lnTo>
                  <a:pt x="4647" y="16165"/>
                </a:lnTo>
                <a:lnTo>
                  <a:pt x="6806" y="15707"/>
                </a:lnTo>
                <a:lnTo>
                  <a:pt x="9031" y="15380"/>
                </a:lnTo>
                <a:lnTo>
                  <a:pt x="11126" y="15183"/>
                </a:lnTo>
                <a:lnTo>
                  <a:pt x="13154" y="15053"/>
                </a:lnTo>
                <a:lnTo>
                  <a:pt x="15248" y="14856"/>
                </a:lnTo>
                <a:lnTo>
                  <a:pt x="17343" y="14660"/>
                </a:lnTo>
                <a:lnTo>
                  <a:pt x="17343" y="14660"/>
                </a:lnTo>
                <a:lnTo>
                  <a:pt x="17212" y="15380"/>
                </a:lnTo>
                <a:lnTo>
                  <a:pt x="17212" y="16165"/>
                </a:lnTo>
                <a:lnTo>
                  <a:pt x="17212" y="17016"/>
                </a:lnTo>
                <a:lnTo>
                  <a:pt x="17277" y="17801"/>
                </a:lnTo>
                <a:lnTo>
                  <a:pt x="17212" y="17867"/>
                </a:lnTo>
                <a:lnTo>
                  <a:pt x="17277" y="17932"/>
                </a:lnTo>
                <a:lnTo>
                  <a:pt x="17343" y="17932"/>
                </a:lnTo>
                <a:lnTo>
                  <a:pt x="17670" y="19634"/>
                </a:lnTo>
                <a:lnTo>
                  <a:pt x="17670" y="19699"/>
                </a:lnTo>
                <a:lnTo>
                  <a:pt x="17801" y="19764"/>
                </a:lnTo>
                <a:lnTo>
                  <a:pt x="17866" y="19764"/>
                </a:lnTo>
                <a:lnTo>
                  <a:pt x="17997" y="19699"/>
                </a:lnTo>
                <a:lnTo>
                  <a:pt x="18390" y="19175"/>
                </a:lnTo>
                <a:lnTo>
                  <a:pt x="18717" y="18652"/>
                </a:lnTo>
                <a:lnTo>
                  <a:pt x="19044" y="18063"/>
                </a:lnTo>
                <a:lnTo>
                  <a:pt x="19306" y="17474"/>
                </a:lnTo>
                <a:lnTo>
                  <a:pt x="19371" y="17343"/>
                </a:lnTo>
                <a:lnTo>
                  <a:pt x="19502" y="17408"/>
                </a:lnTo>
                <a:lnTo>
                  <a:pt x="19568" y="17408"/>
                </a:lnTo>
                <a:lnTo>
                  <a:pt x="21596" y="16034"/>
                </a:lnTo>
                <a:lnTo>
                  <a:pt x="23560" y="14529"/>
                </a:lnTo>
                <a:lnTo>
                  <a:pt x="22578" y="16034"/>
                </a:lnTo>
                <a:lnTo>
                  <a:pt x="22055" y="16754"/>
                </a:lnTo>
                <a:lnTo>
                  <a:pt x="21466" y="17408"/>
                </a:lnTo>
                <a:lnTo>
                  <a:pt x="20353" y="18194"/>
                </a:lnTo>
                <a:lnTo>
                  <a:pt x="21727" y="16165"/>
                </a:lnTo>
                <a:lnTo>
                  <a:pt x="21727" y="16100"/>
                </a:lnTo>
                <a:lnTo>
                  <a:pt x="21727" y="16034"/>
                </a:lnTo>
                <a:lnTo>
                  <a:pt x="21596" y="16034"/>
                </a:lnTo>
                <a:lnTo>
                  <a:pt x="20680" y="17212"/>
                </a:lnTo>
                <a:lnTo>
                  <a:pt x="19960" y="18521"/>
                </a:lnTo>
                <a:lnTo>
                  <a:pt x="18063" y="19830"/>
                </a:lnTo>
                <a:lnTo>
                  <a:pt x="17997" y="19961"/>
                </a:lnTo>
                <a:lnTo>
                  <a:pt x="18063" y="20026"/>
                </a:lnTo>
                <a:lnTo>
                  <a:pt x="18128" y="20092"/>
                </a:lnTo>
                <a:lnTo>
                  <a:pt x="18193" y="20092"/>
                </a:lnTo>
                <a:lnTo>
                  <a:pt x="19568" y="19241"/>
                </a:lnTo>
                <a:lnTo>
                  <a:pt x="19633" y="19306"/>
                </a:lnTo>
                <a:lnTo>
                  <a:pt x="19699" y="19306"/>
                </a:lnTo>
                <a:lnTo>
                  <a:pt x="19829" y="19045"/>
                </a:lnTo>
                <a:lnTo>
                  <a:pt x="22316" y="17408"/>
                </a:lnTo>
                <a:lnTo>
                  <a:pt x="24672" y="15641"/>
                </a:lnTo>
                <a:lnTo>
                  <a:pt x="27028" y="13875"/>
                </a:lnTo>
                <a:lnTo>
                  <a:pt x="29253" y="11977"/>
                </a:lnTo>
                <a:lnTo>
                  <a:pt x="29319" y="11911"/>
                </a:lnTo>
                <a:lnTo>
                  <a:pt x="29319" y="11846"/>
                </a:lnTo>
                <a:lnTo>
                  <a:pt x="29253" y="11715"/>
                </a:lnTo>
                <a:lnTo>
                  <a:pt x="29842" y="10210"/>
                </a:lnTo>
                <a:lnTo>
                  <a:pt x="30366" y="8704"/>
                </a:lnTo>
                <a:lnTo>
                  <a:pt x="30300" y="8574"/>
                </a:lnTo>
                <a:lnTo>
                  <a:pt x="30366" y="8377"/>
                </a:lnTo>
                <a:lnTo>
                  <a:pt x="30366" y="8312"/>
                </a:lnTo>
                <a:lnTo>
                  <a:pt x="30300" y="8181"/>
                </a:lnTo>
                <a:lnTo>
                  <a:pt x="27748" y="6087"/>
                </a:lnTo>
                <a:lnTo>
                  <a:pt x="25130" y="3993"/>
                </a:lnTo>
                <a:lnTo>
                  <a:pt x="22447" y="2029"/>
                </a:lnTo>
                <a:lnTo>
                  <a:pt x="19699" y="66"/>
                </a:lnTo>
                <a:lnTo>
                  <a:pt x="19502" y="66"/>
                </a:lnTo>
                <a:lnTo>
                  <a:pt x="19437" y="1"/>
                </a:ln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2;p15"/>
          <p:cNvSpPr/>
          <p:nvPr/>
        </p:nvSpPr>
        <p:spPr>
          <a:xfrm rot="21422075">
            <a:off x="4567924" y="4752193"/>
            <a:ext cx="542214" cy="457709"/>
          </a:xfrm>
          <a:custGeom>
            <a:avLst/>
            <a:gdLst/>
            <a:ahLst/>
            <a:cxnLst/>
            <a:rect l="l" t="t" r="r" b="b"/>
            <a:pathLst>
              <a:path w="30366" h="20092" extrusionOk="0">
                <a:moveTo>
                  <a:pt x="19044" y="589"/>
                </a:moveTo>
                <a:lnTo>
                  <a:pt x="18913" y="1375"/>
                </a:lnTo>
                <a:lnTo>
                  <a:pt x="18521" y="1571"/>
                </a:lnTo>
                <a:lnTo>
                  <a:pt x="18128" y="1833"/>
                </a:lnTo>
                <a:lnTo>
                  <a:pt x="17801" y="2029"/>
                </a:lnTo>
                <a:lnTo>
                  <a:pt x="17474" y="2356"/>
                </a:lnTo>
                <a:lnTo>
                  <a:pt x="17474" y="1702"/>
                </a:lnTo>
                <a:lnTo>
                  <a:pt x="18259" y="1178"/>
                </a:lnTo>
                <a:lnTo>
                  <a:pt x="19044" y="589"/>
                </a:lnTo>
                <a:close/>
                <a:moveTo>
                  <a:pt x="18913" y="1571"/>
                </a:moveTo>
                <a:lnTo>
                  <a:pt x="18848" y="2226"/>
                </a:lnTo>
                <a:lnTo>
                  <a:pt x="18782" y="2226"/>
                </a:lnTo>
                <a:lnTo>
                  <a:pt x="18455" y="2487"/>
                </a:lnTo>
                <a:lnTo>
                  <a:pt x="18063" y="2749"/>
                </a:lnTo>
                <a:lnTo>
                  <a:pt x="17408" y="3404"/>
                </a:lnTo>
                <a:lnTo>
                  <a:pt x="17408" y="3469"/>
                </a:lnTo>
                <a:lnTo>
                  <a:pt x="17474" y="3469"/>
                </a:lnTo>
                <a:lnTo>
                  <a:pt x="18193" y="2945"/>
                </a:lnTo>
                <a:lnTo>
                  <a:pt x="18848" y="2422"/>
                </a:lnTo>
                <a:lnTo>
                  <a:pt x="18913" y="4189"/>
                </a:lnTo>
                <a:lnTo>
                  <a:pt x="18128" y="3927"/>
                </a:lnTo>
                <a:lnTo>
                  <a:pt x="17343" y="3665"/>
                </a:lnTo>
                <a:lnTo>
                  <a:pt x="17408" y="3142"/>
                </a:lnTo>
                <a:lnTo>
                  <a:pt x="17474" y="2553"/>
                </a:lnTo>
                <a:lnTo>
                  <a:pt x="18128" y="2029"/>
                </a:lnTo>
                <a:lnTo>
                  <a:pt x="18913" y="1571"/>
                </a:lnTo>
                <a:close/>
                <a:moveTo>
                  <a:pt x="2422" y="1702"/>
                </a:moveTo>
                <a:lnTo>
                  <a:pt x="2225" y="5301"/>
                </a:lnTo>
                <a:lnTo>
                  <a:pt x="2029" y="8835"/>
                </a:lnTo>
                <a:lnTo>
                  <a:pt x="1963" y="8901"/>
                </a:lnTo>
                <a:lnTo>
                  <a:pt x="1505" y="9817"/>
                </a:lnTo>
                <a:lnTo>
                  <a:pt x="1113" y="10733"/>
                </a:lnTo>
                <a:lnTo>
                  <a:pt x="785" y="11715"/>
                </a:lnTo>
                <a:lnTo>
                  <a:pt x="524" y="12697"/>
                </a:lnTo>
                <a:lnTo>
                  <a:pt x="589" y="10013"/>
                </a:lnTo>
                <a:lnTo>
                  <a:pt x="982" y="9097"/>
                </a:lnTo>
                <a:lnTo>
                  <a:pt x="1309" y="8115"/>
                </a:lnTo>
                <a:lnTo>
                  <a:pt x="1636" y="7134"/>
                </a:lnTo>
                <a:lnTo>
                  <a:pt x="1898" y="6152"/>
                </a:lnTo>
                <a:lnTo>
                  <a:pt x="1898" y="6087"/>
                </a:lnTo>
                <a:lnTo>
                  <a:pt x="1833" y="6087"/>
                </a:lnTo>
                <a:lnTo>
                  <a:pt x="1767" y="6152"/>
                </a:lnTo>
                <a:lnTo>
                  <a:pt x="1178" y="7919"/>
                </a:lnTo>
                <a:lnTo>
                  <a:pt x="589" y="9686"/>
                </a:lnTo>
                <a:lnTo>
                  <a:pt x="589" y="9686"/>
                </a:lnTo>
                <a:lnTo>
                  <a:pt x="655" y="7003"/>
                </a:lnTo>
                <a:lnTo>
                  <a:pt x="1440" y="5040"/>
                </a:lnTo>
                <a:lnTo>
                  <a:pt x="2291" y="3142"/>
                </a:lnTo>
                <a:lnTo>
                  <a:pt x="2291" y="3076"/>
                </a:lnTo>
                <a:lnTo>
                  <a:pt x="2225" y="3076"/>
                </a:lnTo>
                <a:lnTo>
                  <a:pt x="2160" y="3011"/>
                </a:lnTo>
                <a:lnTo>
                  <a:pt x="2160" y="3076"/>
                </a:lnTo>
                <a:lnTo>
                  <a:pt x="1702" y="3927"/>
                </a:lnTo>
                <a:lnTo>
                  <a:pt x="1309" y="4778"/>
                </a:lnTo>
                <a:lnTo>
                  <a:pt x="655" y="6610"/>
                </a:lnTo>
                <a:lnTo>
                  <a:pt x="720" y="3796"/>
                </a:lnTo>
                <a:lnTo>
                  <a:pt x="785" y="3731"/>
                </a:lnTo>
                <a:lnTo>
                  <a:pt x="1047" y="3469"/>
                </a:lnTo>
                <a:lnTo>
                  <a:pt x="1309" y="3142"/>
                </a:lnTo>
                <a:lnTo>
                  <a:pt x="1833" y="2487"/>
                </a:lnTo>
                <a:lnTo>
                  <a:pt x="2422" y="1702"/>
                </a:lnTo>
                <a:close/>
                <a:moveTo>
                  <a:pt x="29842" y="9097"/>
                </a:moveTo>
                <a:lnTo>
                  <a:pt x="29384" y="10406"/>
                </a:lnTo>
                <a:lnTo>
                  <a:pt x="28992" y="11715"/>
                </a:lnTo>
                <a:lnTo>
                  <a:pt x="26505" y="13678"/>
                </a:lnTo>
                <a:lnTo>
                  <a:pt x="26505" y="13678"/>
                </a:lnTo>
                <a:lnTo>
                  <a:pt x="27552" y="12042"/>
                </a:lnTo>
                <a:lnTo>
                  <a:pt x="28533" y="10406"/>
                </a:lnTo>
                <a:lnTo>
                  <a:pt x="28533" y="10275"/>
                </a:lnTo>
                <a:lnTo>
                  <a:pt x="29842" y="9097"/>
                </a:lnTo>
                <a:close/>
                <a:moveTo>
                  <a:pt x="18455" y="12827"/>
                </a:moveTo>
                <a:lnTo>
                  <a:pt x="17932" y="13547"/>
                </a:lnTo>
                <a:lnTo>
                  <a:pt x="17343" y="14202"/>
                </a:lnTo>
                <a:lnTo>
                  <a:pt x="15707" y="14333"/>
                </a:lnTo>
                <a:lnTo>
                  <a:pt x="16230" y="13678"/>
                </a:lnTo>
                <a:lnTo>
                  <a:pt x="16754" y="13024"/>
                </a:lnTo>
                <a:lnTo>
                  <a:pt x="18455" y="12827"/>
                </a:lnTo>
                <a:close/>
                <a:moveTo>
                  <a:pt x="16426" y="13089"/>
                </a:moveTo>
                <a:lnTo>
                  <a:pt x="15903" y="13678"/>
                </a:lnTo>
                <a:lnTo>
                  <a:pt x="15576" y="14333"/>
                </a:lnTo>
                <a:lnTo>
                  <a:pt x="14136" y="14398"/>
                </a:lnTo>
                <a:lnTo>
                  <a:pt x="14463" y="13809"/>
                </a:lnTo>
                <a:lnTo>
                  <a:pt x="14921" y="13220"/>
                </a:lnTo>
                <a:lnTo>
                  <a:pt x="16426" y="13089"/>
                </a:lnTo>
                <a:close/>
                <a:moveTo>
                  <a:pt x="14594" y="13220"/>
                </a:moveTo>
                <a:lnTo>
                  <a:pt x="14398" y="13482"/>
                </a:lnTo>
                <a:lnTo>
                  <a:pt x="14201" y="13809"/>
                </a:lnTo>
                <a:lnTo>
                  <a:pt x="13940" y="14464"/>
                </a:lnTo>
                <a:lnTo>
                  <a:pt x="12434" y="14529"/>
                </a:lnTo>
                <a:lnTo>
                  <a:pt x="12827" y="13940"/>
                </a:lnTo>
                <a:lnTo>
                  <a:pt x="13285" y="13351"/>
                </a:lnTo>
                <a:lnTo>
                  <a:pt x="13285" y="13286"/>
                </a:lnTo>
                <a:lnTo>
                  <a:pt x="14594" y="13220"/>
                </a:lnTo>
                <a:close/>
                <a:moveTo>
                  <a:pt x="2029" y="8966"/>
                </a:moveTo>
                <a:lnTo>
                  <a:pt x="1963" y="10995"/>
                </a:lnTo>
                <a:lnTo>
                  <a:pt x="1178" y="12762"/>
                </a:lnTo>
                <a:lnTo>
                  <a:pt x="458" y="14594"/>
                </a:lnTo>
                <a:lnTo>
                  <a:pt x="524" y="12827"/>
                </a:lnTo>
                <a:lnTo>
                  <a:pt x="524" y="12893"/>
                </a:lnTo>
                <a:lnTo>
                  <a:pt x="589" y="12827"/>
                </a:lnTo>
                <a:lnTo>
                  <a:pt x="916" y="11846"/>
                </a:lnTo>
                <a:lnTo>
                  <a:pt x="1244" y="10864"/>
                </a:lnTo>
                <a:lnTo>
                  <a:pt x="2029" y="8966"/>
                </a:lnTo>
                <a:close/>
                <a:moveTo>
                  <a:pt x="13089" y="13351"/>
                </a:moveTo>
                <a:lnTo>
                  <a:pt x="12631" y="13940"/>
                </a:lnTo>
                <a:lnTo>
                  <a:pt x="12238" y="14594"/>
                </a:lnTo>
                <a:lnTo>
                  <a:pt x="10602" y="14725"/>
                </a:lnTo>
                <a:lnTo>
                  <a:pt x="11518" y="13416"/>
                </a:lnTo>
                <a:lnTo>
                  <a:pt x="13089" y="13351"/>
                </a:lnTo>
                <a:close/>
                <a:moveTo>
                  <a:pt x="11256" y="13482"/>
                </a:moveTo>
                <a:lnTo>
                  <a:pt x="10471" y="14725"/>
                </a:lnTo>
                <a:lnTo>
                  <a:pt x="8900" y="14922"/>
                </a:lnTo>
                <a:lnTo>
                  <a:pt x="9293" y="14267"/>
                </a:lnTo>
                <a:lnTo>
                  <a:pt x="9686" y="13678"/>
                </a:lnTo>
                <a:lnTo>
                  <a:pt x="9686" y="13613"/>
                </a:lnTo>
                <a:lnTo>
                  <a:pt x="10864" y="13482"/>
                </a:lnTo>
                <a:close/>
                <a:moveTo>
                  <a:pt x="19175" y="12697"/>
                </a:moveTo>
                <a:lnTo>
                  <a:pt x="18979" y="14071"/>
                </a:lnTo>
                <a:lnTo>
                  <a:pt x="18979" y="14136"/>
                </a:lnTo>
                <a:lnTo>
                  <a:pt x="18324" y="14922"/>
                </a:lnTo>
                <a:lnTo>
                  <a:pt x="17670" y="15838"/>
                </a:lnTo>
                <a:lnTo>
                  <a:pt x="17604" y="14529"/>
                </a:lnTo>
                <a:lnTo>
                  <a:pt x="17670" y="14398"/>
                </a:lnTo>
                <a:lnTo>
                  <a:pt x="17604" y="14267"/>
                </a:lnTo>
                <a:lnTo>
                  <a:pt x="17997" y="13940"/>
                </a:lnTo>
                <a:lnTo>
                  <a:pt x="18324" y="13547"/>
                </a:lnTo>
                <a:lnTo>
                  <a:pt x="18652" y="13155"/>
                </a:lnTo>
                <a:lnTo>
                  <a:pt x="18979" y="12762"/>
                </a:lnTo>
                <a:lnTo>
                  <a:pt x="19175" y="12697"/>
                </a:lnTo>
                <a:close/>
                <a:moveTo>
                  <a:pt x="9489" y="13613"/>
                </a:moveTo>
                <a:lnTo>
                  <a:pt x="9097" y="14267"/>
                </a:lnTo>
                <a:lnTo>
                  <a:pt x="8704" y="14922"/>
                </a:lnTo>
                <a:lnTo>
                  <a:pt x="7330" y="15118"/>
                </a:lnTo>
                <a:lnTo>
                  <a:pt x="7330" y="15118"/>
                </a:lnTo>
                <a:lnTo>
                  <a:pt x="7592" y="14791"/>
                </a:lnTo>
                <a:lnTo>
                  <a:pt x="7919" y="14333"/>
                </a:lnTo>
                <a:lnTo>
                  <a:pt x="8181" y="13875"/>
                </a:lnTo>
                <a:lnTo>
                  <a:pt x="8181" y="13809"/>
                </a:lnTo>
                <a:lnTo>
                  <a:pt x="8050" y="13809"/>
                </a:lnTo>
                <a:lnTo>
                  <a:pt x="7592" y="14529"/>
                </a:lnTo>
                <a:lnTo>
                  <a:pt x="7395" y="14856"/>
                </a:lnTo>
                <a:lnTo>
                  <a:pt x="7133" y="15183"/>
                </a:lnTo>
                <a:lnTo>
                  <a:pt x="6937" y="15183"/>
                </a:lnTo>
                <a:lnTo>
                  <a:pt x="5301" y="15511"/>
                </a:lnTo>
                <a:lnTo>
                  <a:pt x="3600" y="15903"/>
                </a:lnTo>
                <a:lnTo>
                  <a:pt x="3796" y="15380"/>
                </a:lnTo>
                <a:lnTo>
                  <a:pt x="3992" y="14922"/>
                </a:lnTo>
                <a:lnTo>
                  <a:pt x="4516" y="14005"/>
                </a:lnTo>
                <a:lnTo>
                  <a:pt x="5956" y="13875"/>
                </a:lnTo>
                <a:lnTo>
                  <a:pt x="5432" y="14660"/>
                </a:lnTo>
                <a:lnTo>
                  <a:pt x="4974" y="15445"/>
                </a:lnTo>
                <a:lnTo>
                  <a:pt x="4974" y="15511"/>
                </a:lnTo>
                <a:lnTo>
                  <a:pt x="5039" y="15511"/>
                </a:lnTo>
                <a:lnTo>
                  <a:pt x="5628" y="14660"/>
                </a:lnTo>
                <a:lnTo>
                  <a:pt x="6086" y="13875"/>
                </a:lnTo>
                <a:lnTo>
                  <a:pt x="9489" y="13613"/>
                </a:lnTo>
                <a:close/>
                <a:moveTo>
                  <a:pt x="1963" y="11453"/>
                </a:moveTo>
                <a:lnTo>
                  <a:pt x="1833" y="13547"/>
                </a:lnTo>
                <a:lnTo>
                  <a:pt x="458" y="16230"/>
                </a:lnTo>
                <a:lnTo>
                  <a:pt x="458" y="15053"/>
                </a:lnTo>
                <a:lnTo>
                  <a:pt x="1244" y="13286"/>
                </a:lnTo>
                <a:lnTo>
                  <a:pt x="1963" y="11453"/>
                </a:lnTo>
                <a:close/>
                <a:moveTo>
                  <a:pt x="4319" y="14071"/>
                </a:moveTo>
                <a:lnTo>
                  <a:pt x="3992" y="14464"/>
                </a:lnTo>
                <a:lnTo>
                  <a:pt x="3796" y="14922"/>
                </a:lnTo>
                <a:lnTo>
                  <a:pt x="3600" y="15445"/>
                </a:lnTo>
                <a:lnTo>
                  <a:pt x="3469" y="15969"/>
                </a:lnTo>
                <a:lnTo>
                  <a:pt x="2094" y="16361"/>
                </a:lnTo>
                <a:lnTo>
                  <a:pt x="2094" y="16361"/>
                </a:lnTo>
                <a:lnTo>
                  <a:pt x="2291" y="15772"/>
                </a:lnTo>
                <a:lnTo>
                  <a:pt x="2552" y="15183"/>
                </a:lnTo>
                <a:lnTo>
                  <a:pt x="2880" y="14660"/>
                </a:lnTo>
                <a:lnTo>
                  <a:pt x="3207" y="14136"/>
                </a:lnTo>
                <a:lnTo>
                  <a:pt x="4319" y="14071"/>
                </a:lnTo>
                <a:close/>
                <a:moveTo>
                  <a:pt x="3011" y="14136"/>
                </a:moveTo>
                <a:lnTo>
                  <a:pt x="2683" y="14660"/>
                </a:lnTo>
                <a:lnTo>
                  <a:pt x="2356" y="15249"/>
                </a:lnTo>
                <a:lnTo>
                  <a:pt x="2160" y="15772"/>
                </a:lnTo>
                <a:lnTo>
                  <a:pt x="1963" y="16361"/>
                </a:lnTo>
                <a:lnTo>
                  <a:pt x="589" y="16885"/>
                </a:lnTo>
                <a:lnTo>
                  <a:pt x="2029" y="14202"/>
                </a:lnTo>
                <a:lnTo>
                  <a:pt x="2094" y="14202"/>
                </a:lnTo>
                <a:lnTo>
                  <a:pt x="3011" y="14136"/>
                </a:lnTo>
                <a:close/>
                <a:moveTo>
                  <a:pt x="19502" y="655"/>
                </a:moveTo>
                <a:lnTo>
                  <a:pt x="22120" y="2487"/>
                </a:lnTo>
                <a:lnTo>
                  <a:pt x="24672" y="4385"/>
                </a:lnTo>
                <a:lnTo>
                  <a:pt x="27225" y="6414"/>
                </a:lnTo>
                <a:lnTo>
                  <a:pt x="29711" y="8443"/>
                </a:lnTo>
                <a:lnTo>
                  <a:pt x="27159" y="10668"/>
                </a:lnTo>
                <a:lnTo>
                  <a:pt x="24607" y="12827"/>
                </a:lnTo>
                <a:lnTo>
                  <a:pt x="19437" y="17016"/>
                </a:lnTo>
                <a:lnTo>
                  <a:pt x="19502" y="15969"/>
                </a:lnTo>
                <a:lnTo>
                  <a:pt x="19502" y="14856"/>
                </a:lnTo>
                <a:lnTo>
                  <a:pt x="19502" y="12697"/>
                </a:lnTo>
                <a:lnTo>
                  <a:pt x="19437" y="12566"/>
                </a:lnTo>
                <a:lnTo>
                  <a:pt x="19306" y="12500"/>
                </a:lnTo>
                <a:lnTo>
                  <a:pt x="19240" y="12369"/>
                </a:lnTo>
                <a:lnTo>
                  <a:pt x="19175" y="12304"/>
                </a:lnTo>
                <a:lnTo>
                  <a:pt x="19110" y="12238"/>
                </a:lnTo>
                <a:lnTo>
                  <a:pt x="18782" y="12238"/>
                </a:lnTo>
                <a:lnTo>
                  <a:pt x="16754" y="12369"/>
                </a:lnTo>
                <a:lnTo>
                  <a:pt x="14659" y="12500"/>
                </a:lnTo>
                <a:lnTo>
                  <a:pt x="10602" y="12958"/>
                </a:lnTo>
                <a:lnTo>
                  <a:pt x="2422" y="13678"/>
                </a:lnTo>
                <a:lnTo>
                  <a:pt x="2422" y="13678"/>
                </a:lnTo>
                <a:lnTo>
                  <a:pt x="2683" y="7527"/>
                </a:lnTo>
                <a:lnTo>
                  <a:pt x="2749" y="4451"/>
                </a:lnTo>
                <a:lnTo>
                  <a:pt x="2814" y="1375"/>
                </a:lnTo>
                <a:lnTo>
                  <a:pt x="3796" y="1637"/>
                </a:lnTo>
                <a:lnTo>
                  <a:pt x="4778" y="1898"/>
                </a:lnTo>
                <a:lnTo>
                  <a:pt x="6872" y="2291"/>
                </a:lnTo>
                <a:lnTo>
                  <a:pt x="8900" y="2618"/>
                </a:lnTo>
                <a:lnTo>
                  <a:pt x="10929" y="3011"/>
                </a:lnTo>
                <a:lnTo>
                  <a:pt x="12892" y="3469"/>
                </a:lnTo>
                <a:lnTo>
                  <a:pt x="14921" y="3927"/>
                </a:lnTo>
                <a:lnTo>
                  <a:pt x="16885" y="4385"/>
                </a:lnTo>
                <a:lnTo>
                  <a:pt x="17866" y="4516"/>
                </a:lnTo>
                <a:lnTo>
                  <a:pt x="18848" y="4647"/>
                </a:lnTo>
                <a:lnTo>
                  <a:pt x="18979" y="4582"/>
                </a:lnTo>
                <a:lnTo>
                  <a:pt x="19044" y="4647"/>
                </a:lnTo>
                <a:lnTo>
                  <a:pt x="19175" y="4647"/>
                </a:lnTo>
                <a:lnTo>
                  <a:pt x="19240" y="4582"/>
                </a:lnTo>
                <a:lnTo>
                  <a:pt x="19306" y="4451"/>
                </a:lnTo>
                <a:lnTo>
                  <a:pt x="19502" y="2553"/>
                </a:lnTo>
                <a:lnTo>
                  <a:pt x="19568" y="1571"/>
                </a:lnTo>
                <a:lnTo>
                  <a:pt x="19502" y="655"/>
                </a:lnTo>
                <a:close/>
                <a:moveTo>
                  <a:pt x="28141" y="10668"/>
                </a:moveTo>
                <a:lnTo>
                  <a:pt x="27094" y="12304"/>
                </a:lnTo>
                <a:lnTo>
                  <a:pt x="26047" y="14005"/>
                </a:lnTo>
                <a:lnTo>
                  <a:pt x="24345" y="15314"/>
                </a:lnTo>
                <a:lnTo>
                  <a:pt x="24345" y="15314"/>
                </a:lnTo>
                <a:lnTo>
                  <a:pt x="25196" y="14071"/>
                </a:lnTo>
                <a:lnTo>
                  <a:pt x="26112" y="12827"/>
                </a:lnTo>
                <a:lnTo>
                  <a:pt x="26112" y="12762"/>
                </a:lnTo>
                <a:lnTo>
                  <a:pt x="26047" y="12697"/>
                </a:lnTo>
                <a:lnTo>
                  <a:pt x="25981" y="12762"/>
                </a:lnTo>
                <a:lnTo>
                  <a:pt x="25392" y="13416"/>
                </a:lnTo>
                <a:lnTo>
                  <a:pt x="24934" y="14071"/>
                </a:lnTo>
                <a:lnTo>
                  <a:pt x="24411" y="14791"/>
                </a:lnTo>
                <a:lnTo>
                  <a:pt x="24018" y="15576"/>
                </a:lnTo>
                <a:lnTo>
                  <a:pt x="21858" y="17147"/>
                </a:lnTo>
                <a:lnTo>
                  <a:pt x="22382" y="16558"/>
                </a:lnTo>
                <a:lnTo>
                  <a:pt x="22905" y="15903"/>
                </a:lnTo>
                <a:lnTo>
                  <a:pt x="23298" y="15249"/>
                </a:lnTo>
                <a:lnTo>
                  <a:pt x="23691" y="14594"/>
                </a:lnTo>
                <a:lnTo>
                  <a:pt x="23691" y="14529"/>
                </a:lnTo>
                <a:lnTo>
                  <a:pt x="23625" y="14464"/>
                </a:lnTo>
                <a:lnTo>
                  <a:pt x="25916" y="12631"/>
                </a:lnTo>
                <a:lnTo>
                  <a:pt x="28141" y="10668"/>
                </a:lnTo>
                <a:close/>
                <a:moveTo>
                  <a:pt x="18979" y="14398"/>
                </a:moveTo>
                <a:lnTo>
                  <a:pt x="18913" y="15838"/>
                </a:lnTo>
                <a:lnTo>
                  <a:pt x="18979" y="17278"/>
                </a:lnTo>
                <a:lnTo>
                  <a:pt x="18521" y="18194"/>
                </a:lnTo>
                <a:lnTo>
                  <a:pt x="17932" y="19045"/>
                </a:lnTo>
                <a:lnTo>
                  <a:pt x="17801" y="18194"/>
                </a:lnTo>
                <a:lnTo>
                  <a:pt x="17735" y="17278"/>
                </a:lnTo>
                <a:lnTo>
                  <a:pt x="18848" y="15772"/>
                </a:lnTo>
                <a:lnTo>
                  <a:pt x="18848" y="15707"/>
                </a:lnTo>
                <a:lnTo>
                  <a:pt x="18782" y="15641"/>
                </a:lnTo>
                <a:lnTo>
                  <a:pt x="18717" y="15641"/>
                </a:lnTo>
                <a:lnTo>
                  <a:pt x="18193" y="16361"/>
                </a:lnTo>
                <a:lnTo>
                  <a:pt x="17735" y="17016"/>
                </a:lnTo>
                <a:lnTo>
                  <a:pt x="17670" y="16100"/>
                </a:lnTo>
                <a:lnTo>
                  <a:pt x="18324" y="15249"/>
                </a:lnTo>
                <a:lnTo>
                  <a:pt x="18979" y="14398"/>
                </a:lnTo>
                <a:close/>
                <a:moveTo>
                  <a:pt x="19306" y="1"/>
                </a:moveTo>
                <a:lnTo>
                  <a:pt x="18390" y="589"/>
                </a:lnTo>
                <a:lnTo>
                  <a:pt x="17474" y="1178"/>
                </a:lnTo>
                <a:lnTo>
                  <a:pt x="17343" y="1178"/>
                </a:lnTo>
                <a:lnTo>
                  <a:pt x="17277" y="1244"/>
                </a:lnTo>
                <a:lnTo>
                  <a:pt x="17212" y="1375"/>
                </a:lnTo>
                <a:lnTo>
                  <a:pt x="17146" y="1440"/>
                </a:lnTo>
                <a:lnTo>
                  <a:pt x="17081" y="1571"/>
                </a:lnTo>
                <a:lnTo>
                  <a:pt x="17146" y="1702"/>
                </a:lnTo>
                <a:lnTo>
                  <a:pt x="17015" y="2618"/>
                </a:lnTo>
                <a:lnTo>
                  <a:pt x="16885" y="3534"/>
                </a:lnTo>
                <a:lnTo>
                  <a:pt x="15314" y="3207"/>
                </a:lnTo>
                <a:lnTo>
                  <a:pt x="13743" y="2880"/>
                </a:lnTo>
                <a:lnTo>
                  <a:pt x="10602" y="2356"/>
                </a:lnTo>
                <a:lnTo>
                  <a:pt x="6675" y="1506"/>
                </a:lnTo>
                <a:lnTo>
                  <a:pt x="4712" y="1178"/>
                </a:lnTo>
                <a:lnTo>
                  <a:pt x="3665" y="1113"/>
                </a:lnTo>
                <a:lnTo>
                  <a:pt x="2683" y="1048"/>
                </a:lnTo>
                <a:lnTo>
                  <a:pt x="2552" y="1048"/>
                </a:lnTo>
                <a:lnTo>
                  <a:pt x="1440" y="2356"/>
                </a:lnTo>
                <a:lnTo>
                  <a:pt x="916" y="2945"/>
                </a:lnTo>
                <a:lnTo>
                  <a:pt x="720" y="3207"/>
                </a:lnTo>
                <a:lnTo>
                  <a:pt x="524" y="3534"/>
                </a:lnTo>
                <a:lnTo>
                  <a:pt x="458" y="3534"/>
                </a:lnTo>
                <a:lnTo>
                  <a:pt x="458" y="3665"/>
                </a:lnTo>
                <a:lnTo>
                  <a:pt x="262" y="5301"/>
                </a:lnTo>
                <a:lnTo>
                  <a:pt x="196" y="7003"/>
                </a:lnTo>
                <a:lnTo>
                  <a:pt x="0" y="10341"/>
                </a:lnTo>
                <a:lnTo>
                  <a:pt x="0" y="13744"/>
                </a:lnTo>
                <a:lnTo>
                  <a:pt x="0" y="17081"/>
                </a:lnTo>
                <a:lnTo>
                  <a:pt x="66" y="17212"/>
                </a:lnTo>
                <a:lnTo>
                  <a:pt x="131" y="17278"/>
                </a:lnTo>
                <a:lnTo>
                  <a:pt x="393" y="17278"/>
                </a:lnTo>
                <a:lnTo>
                  <a:pt x="2487" y="16689"/>
                </a:lnTo>
                <a:lnTo>
                  <a:pt x="4647" y="16165"/>
                </a:lnTo>
                <a:lnTo>
                  <a:pt x="6806" y="15707"/>
                </a:lnTo>
                <a:lnTo>
                  <a:pt x="9031" y="15380"/>
                </a:lnTo>
                <a:lnTo>
                  <a:pt x="11126" y="15183"/>
                </a:lnTo>
                <a:lnTo>
                  <a:pt x="13154" y="15053"/>
                </a:lnTo>
                <a:lnTo>
                  <a:pt x="15248" y="14856"/>
                </a:lnTo>
                <a:lnTo>
                  <a:pt x="17343" y="14660"/>
                </a:lnTo>
                <a:lnTo>
                  <a:pt x="17343" y="14660"/>
                </a:lnTo>
                <a:lnTo>
                  <a:pt x="17212" y="15380"/>
                </a:lnTo>
                <a:lnTo>
                  <a:pt x="17212" y="16165"/>
                </a:lnTo>
                <a:lnTo>
                  <a:pt x="17212" y="17016"/>
                </a:lnTo>
                <a:lnTo>
                  <a:pt x="17277" y="17801"/>
                </a:lnTo>
                <a:lnTo>
                  <a:pt x="17212" y="17867"/>
                </a:lnTo>
                <a:lnTo>
                  <a:pt x="17277" y="17932"/>
                </a:lnTo>
                <a:lnTo>
                  <a:pt x="17343" y="17932"/>
                </a:lnTo>
                <a:lnTo>
                  <a:pt x="17670" y="19634"/>
                </a:lnTo>
                <a:lnTo>
                  <a:pt x="17670" y="19699"/>
                </a:lnTo>
                <a:lnTo>
                  <a:pt x="17801" y="19764"/>
                </a:lnTo>
                <a:lnTo>
                  <a:pt x="17866" y="19764"/>
                </a:lnTo>
                <a:lnTo>
                  <a:pt x="17997" y="19699"/>
                </a:lnTo>
                <a:lnTo>
                  <a:pt x="18390" y="19175"/>
                </a:lnTo>
                <a:lnTo>
                  <a:pt x="18717" y="18652"/>
                </a:lnTo>
                <a:lnTo>
                  <a:pt x="19044" y="18063"/>
                </a:lnTo>
                <a:lnTo>
                  <a:pt x="19306" y="17474"/>
                </a:lnTo>
                <a:lnTo>
                  <a:pt x="19371" y="17343"/>
                </a:lnTo>
                <a:lnTo>
                  <a:pt x="19502" y="17408"/>
                </a:lnTo>
                <a:lnTo>
                  <a:pt x="19568" y="17408"/>
                </a:lnTo>
                <a:lnTo>
                  <a:pt x="21596" y="16034"/>
                </a:lnTo>
                <a:lnTo>
                  <a:pt x="23560" y="14529"/>
                </a:lnTo>
                <a:lnTo>
                  <a:pt x="22578" y="16034"/>
                </a:lnTo>
                <a:lnTo>
                  <a:pt x="22055" y="16754"/>
                </a:lnTo>
                <a:lnTo>
                  <a:pt x="21466" y="17408"/>
                </a:lnTo>
                <a:lnTo>
                  <a:pt x="20353" y="18194"/>
                </a:lnTo>
                <a:lnTo>
                  <a:pt x="21727" y="16165"/>
                </a:lnTo>
                <a:lnTo>
                  <a:pt x="21727" y="16100"/>
                </a:lnTo>
                <a:lnTo>
                  <a:pt x="21727" y="16034"/>
                </a:lnTo>
                <a:lnTo>
                  <a:pt x="21596" y="16034"/>
                </a:lnTo>
                <a:lnTo>
                  <a:pt x="20680" y="17212"/>
                </a:lnTo>
                <a:lnTo>
                  <a:pt x="19960" y="18521"/>
                </a:lnTo>
                <a:lnTo>
                  <a:pt x="18063" y="19830"/>
                </a:lnTo>
                <a:lnTo>
                  <a:pt x="17997" y="19961"/>
                </a:lnTo>
                <a:lnTo>
                  <a:pt x="18063" y="20026"/>
                </a:lnTo>
                <a:lnTo>
                  <a:pt x="18128" y="20092"/>
                </a:lnTo>
                <a:lnTo>
                  <a:pt x="18193" y="20092"/>
                </a:lnTo>
                <a:lnTo>
                  <a:pt x="19568" y="19241"/>
                </a:lnTo>
                <a:lnTo>
                  <a:pt x="19633" y="19306"/>
                </a:lnTo>
                <a:lnTo>
                  <a:pt x="19699" y="19306"/>
                </a:lnTo>
                <a:lnTo>
                  <a:pt x="19829" y="19045"/>
                </a:lnTo>
                <a:lnTo>
                  <a:pt x="22316" y="17408"/>
                </a:lnTo>
                <a:lnTo>
                  <a:pt x="24672" y="15641"/>
                </a:lnTo>
                <a:lnTo>
                  <a:pt x="27028" y="13875"/>
                </a:lnTo>
                <a:lnTo>
                  <a:pt x="29253" y="11977"/>
                </a:lnTo>
                <a:lnTo>
                  <a:pt x="29319" y="11911"/>
                </a:lnTo>
                <a:lnTo>
                  <a:pt x="29319" y="11846"/>
                </a:lnTo>
                <a:lnTo>
                  <a:pt x="29253" y="11715"/>
                </a:lnTo>
                <a:lnTo>
                  <a:pt x="29842" y="10210"/>
                </a:lnTo>
                <a:lnTo>
                  <a:pt x="30366" y="8704"/>
                </a:lnTo>
                <a:lnTo>
                  <a:pt x="30300" y="8574"/>
                </a:lnTo>
                <a:lnTo>
                  <a:pt x="30366" y="8377"/>
                </a:lnTo>
                <a:lnTo>
                  <a:pt x="30366" y="8312"/>
                </a:lnTo>
                <a:lnTo>
                  <a:pt x="30300" y="8181"/>
                </a:lnTo>
                <a:lnTo>
                  <a:pt x="27748" y="6087"/>
                </a:lnTo>
                <a:lnTo>
                  <a:pt x="25130" y="3993"/>
                </a:lnTo>
                <a:lnTo>
                  <a:pt x="22447" y="2029"/>
                </a:lnTo>
                <a:lnTo>
                  <a:pt x="19699" y="66"/>
                </a:lnTo>
                <a:lnTo>
                  <a:pt x="19502" y="66"/>
                </a:lnTo>
                <a:lnTo>
                  <a:pt x="19437" y="1"/>
                </a:ln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2;p15"/>
          <p:cNvSpPr/>
          <p:nvPr/>
        </p:nvSpPr>
        <p:spPr>
          <a:xfrm rot="21422075">
            <a:off x="4567924" y="5488199"/>
            <a:ext cx="542214" cy="457709"/>
          </a:xfrm>
          <a:custGeom>
            <a:avLst/>
            <a:gdLst/>
            <a:ahLst/>
            <a:cxnLst/>
            <a:rect l="l" t="t" r="r" b="b"/>
            <a:pathLst>
              <a:path w="30366" h="20092" extrusionOk="0">
                <a:moveTo>
                  <a:pt x="19044" y="589"/>
                </a:moveTo>
                <a:lnTo>
                  <a:pt x="18913" y="1375"/>
                </a:lnTo>
                <a:lnTo>
                  <a:pt x="18521" y="1571"/>
                </a:lnTo>
                <a:lnTo>
                  <a:pt x="18128" y="1833"/>
                </a:lnTo>
                <a:lnTo>
                  <a:pt x="17801" y="2029"/>
                </a:lnTo>
                <a:lnTo>
                  <a:pt x="17474" y="2356"/>
                </a:lnTo>
                <a:lnTo>
                  <a:pt x="17474" y="1702"/>
                </a:lnTo>
                <a:lnTo>
                  <a:pt x="18259" y="1178"/>
                </a:lnTo>
                <a:lnTo>
                  <a:pt x="19044" y="589"/>
                </a:lnTo>
                <a:close/>
                <a:moveTo>
                  <a:pt x="18913" y="1571"/>
                </a:moveTo>
                <a:lnTo>
                  <a:pt x="18848" y="2226"/>
                </a:lnTo>
                <a:lnTo>
                  <a:pt x="18782" y="2226"/>
                </a:lnTo>
                <a:lnTo>
                  <a:pt x="18455" y="2487"/>
                </a:lnTo>
                <a:lnTo>
                  <a:pt x="18063" y="2749"/>
                </a:lnTo>
                <a:lnTo>
                  <a:pt x="17408" y="3404"/>
                </a:lnTo>
                <a:lnTo>
                  <a:pt x="17408" y="3469"/>
                </a:lnTo>
                <a:lnTo>
                  <a:pt x="17474" y="3469"/>
                </a:lnTo>
                <a:lnTo>
                  <a:pt x="18193" y="2945"/>
                </a:lnTo>
                <a:lnTo>
                  <a:pt x="18848" y="2422"/>
                </a:lnTo>
                <a:lnTo>
                  <a:pt x="18913" y="4189"/>
                </a:lnTo>
                <a:lnTo>
                  <a:pt x="18128" y="3927"/>
                </a:lnTo>
                <a:lnTo>
                  <a:pt x="17343" y="3665"/>
                </a:lnTo>
                <a:lnTo>
                  <a:pt x="17408" y="3142"/>
                </a:lnTo>
                <a:lnTo>
                  <a:pt x="17474" y="2553"/>
                </a:lnTo>
                <a:lnTo>
                  <a:pt x="18128" y="2029"/>
                </a:lnTo>
                <a:lnTo>
                  <a:pt x="18913" y="1571"/>
                </a:lnTo>
                <a:close/>
                <a:moveTo>
                  <a:pt x="2422" y="1702"/>
                </a:moveTo>
                <a:lnTo>
                  <a:pt x="2225" y="5301"/>
                </a:lnTo>
                <a:lnTo>
                  <a:pt x="2029" y="8835"/>
                </a:lnTo>
                <a:lnTo>
                  <a:pt x="1963" y="8901"/>
                </a:lnTo>
                <a:lnTo>
                  <a:pt x="1505" y="9817"/>
                </a:lnTo>
                <a:lnTo>
                  <a:pt x="1113" y="10733"/>
                </a:lnTo>
                <a:lnTo>
                  <a:pt x="785" y="11715"/>
                </a:lnTo>
                <a:lnTo>
                  <a:pt x="524" y="12697"/>
                </a:lnTo>
                <a:lnTo>
                  <a:pt x="589" y="10013"/>
                </a:lnTo>
                <a:lnTo>
                  <a:pt x="982" y="9097"/>
                </a:lnTo>
                <a:lnTo>
                  <a:pt x="1309" y="8115"/>
                </a:lnTo>
                <a:lnTo>
                  <a:pt x="1636" y="7134"/>
                </a:lnTo>
                <a:lnTo>
                  <a:pt x="1898" y="6152"/>
                </a:lnTo>
                <a:lnTo>
                  <a:pt x="1898" y="6087"/>
                </a:lnTo>
                <a:lnTo>
                  <a:pt x="1833" y="6087"/>
                </a:lnTo>
                <a:lnTo>
                  <a:pt x="1767" y="6152"/>
                </a:lnTo>
                <a:lnTo>
                  <a:pt x="1178" y="7919"/>
                </a:lnTo>
                <a:lnTo>
                  <a:pt x="589" y="9686"/>
                </a:lnTo>
                <a:lnTo>
                  <a:pt x="589" y="9686"/>
                </a:lnTo>
                <a:lnTo>
                  <a:pt x="655" y="7003"/>
                </a:lnTo>
                <a:lnTo>
                  <a:pt x="1440" y="5040"/>
                </a:lnTo>
                <a:lnTo>
                  <a:pt x="2291" y="3142"/>
                </a:lnTo>
                <a:lnTo>
                  <a:pt x="2291" y="3076"/>
                </a:lnTo>
                <a:lnTo>
                  <a:pt x="2225" y="3076"/>
                </a:lnTo>
                <a:lnTo>
                  <a:pt x="2160" y="3011"/>
                </a:lnTo>
                <a:lnTo>
                  <a:pt x="2160" y="3076"/>
                </a:lnTo>
                <a:lnTo>
                  <a:pt x="1702" y="3927"/>
                </a:lnTo>
                <a:lnTo>
                  <a:pt x="1309" y="4778"/>
                </a:lnTo>
                <a:lnTo>
                  <a:pt x="655" y="6610"/>
                </a:lnTo>
                <a:lnTo>
                  <a:pt x="720" y="3796"/>
                </a:lnTo>
                <a:lnTo>
                  <a:pt x="785" y="3731"/>
                </a:lnTo>
                <a:lnTo>
                  <a:pt x="1047" y="3469"/>
                </a:lnTo>
                <a:lnTo>
                  <a:pt x="1309" y="3142"/>
                </a:lnTo>
                <a:lnTo>
                  <a:pt x="1833" y="2487"/>
                </a:lnTo>
                <a:lnTo>
                  <a:pt x="2422" y="1702"/>
                </a:lnTo>
                <a:close/>
                <a:moveTo>
                  <a:pt x="29842" y="9097"/>
                </a:moveTo>
                <a:lnTo>
                  <a:pt x="29384" y="10406"/>
                </a:lnTo>
                <a:lnTo>
                  <a:pt x="28992" y="11715"/>
                </a:lnTo>
                <a:lnTo>
                  <a:pt x="26505" y="13678"/>
                </a:lnTo>
                <a:lnTo>
                  <a:pt x="26505" y="13678"/>
                </a:lnTo>
                <a:lnTo>
                  <a:pt x="27552" y="12042"/>
                </a:lnTo>
                <a:lnTo>
                  <a:pt x="28533" y="10406"/>
                </a:lnTo>
                <a:lnTo>
                  <a:pt x="28533" y="10275"/>
                </a:lnTo>
                <a:lnTo>
                  <a:pt x="29842" y="9097"/>
                </a:lnTo>
                <a:close/>
                <a:moveTo>
                  <a:pt x="18455" y="12827"/>
                </a:moveTo>
                <a:lnTo>
                  <a:pt x="17932" y="13547"/>
                </a:lnTo>
                <a:lnTo>
                  <a:pt x="17343" y="14202"/>
                </a:lnTo>
                <a:lnTo>
                  <a:pt x="15707" y="14333"/>
                </a:lnTo>
                <a:lnTo>
                  <a:pt x="16230" y="13678"/>
                </a:lnTo>
                <a:lnTo>
                  <a:pt x="16754" y="13024"/>
                </a:lnTo>
                <a:lnTo>
                  <a:pt x="18455" y="12827"/>
                </a:lnTo>
                <a:close/>
                <a:moveTo>
                  <a:pt x="16426" y="13089"/>
                </a:moveTo>
                <a:lnTo>
                  <a:pt x="15903" y="13678"/>
                </a:lnTo>
                <a:lnTo>
                  <a:pt x="15576" y="14333"/>
                </a:lnTo>
                <a:lnTo>
                  <a:pt x="14136" y="14398"/>
                </a:lnTo>
                <a:lnTo>
                  <a:pt x="14463" y="13809"/>
                </a:lnTo>
                <a:lnTo>
                  <a:pt x="14921" y="13220"/>
                </a:lnTo>
                <a:lnTo>
                  <a:pt x="16426" y="13089"/>
                </a:lnTo>
                <a:close/>
                <a:moveTo>
                  <a:pt x="14594" y="13220"/>
                </a:moveTo>
                <a:lnTo>
                  <a:pt x="14398" y="13482"/>
                </a:lnTo>
                <a:lnTo>
                  <a:pt x="14201" y="13809"/>
                </a:lnTo>
                <a:lnTo>
                  <a:pt x="13940" y="14464"/>
                </a:lnTo>
                <a:lnTo>
                  <a:pt x="12434" y="14529"/>
                </a:lnTo>
                <a:lnTo>
                  <a:pt x="12827" y="13940"/>
                </a:lnTo>
                <a:lnTo>
                  <a:pt x="13285" y="13351"/>
                </a:lnTo>
                <a:lnTo>
                  <a:pt x="13285" y="13286"/>
                </a:lnTo>
                <a:lnTo>
                  <a:pt x="14594" y="13220"/>
                </a:lnTo>
                <a:close/>
                <a:moveTo>
                  <a:pt x="2029" y="8966"/>
                </a:moveTo>
                <a:lnTo>
                  <a:pt x="1963" y="10995"/>
                </a:lnTo>
                <a:lnTo>
                  <a:pt x="1178" y="12762"/>
                </a:lnTo>
                <a:lnTo>
                  <a:pt x="458" y="14594"/>
                </a:lnTo>
                <a:lnTo>
                  <a:pt x="524" y="12827"/>
                </a:lnTo>
                <a:lnTo>
                  <a:pt x="524" y="12893"/>
                </a:lnTo>
                <a:lnTo>
                  <a:pt x="589" y="12827"/>
                </a:lnTo>
                <a:lnTo>
                  <a:pt x="916" y="11846"/>
                </a:lnTo>
                <a:lnTo>
                  <a:pt x="1244" y="10864"/>
                </a:lnTo>
                <a:lnTo>
                  <a:pt x="2029" y="8966"/>
                </a:lnTo>
                <a:close/>
                <a:moveTo>
                  <a:pt x="13089" y="13351"/>
                </a:moveTo>
                <a:lnTo>
                  <a:pt x="12631" y="13940"/>
                </a:lnTo>
                <a:lnTo>
                  <a:pt x="12238" y="14594"/>
                </a:lnTo>
                <a:lnTo>
                  <a:pt x="10602" y="14725"/>
                </a:lnTo>
                <a:lnTo>
                  <a:pt x="11518" y="13416"/>
                </a:lnTo>
                <a:lnTo>
                  <a:pt x="13089" y="13351"/>
                </a:lnTo>
                <a:close/>
                <a:moveTo>
                  <a:pt x="11256" y="13482"/>
                </a:moveTo>
                <a:lnTo>
                  <a:pt x="10471" y="14725"/>
                </a:lnTo>
                <a:lnTo>
                  <a:pt x="8900" y="14922"/>
                </a:lnTo>
                <a:lnTo>
                  <a:pt x="9293" y="14267"/>
                </a:lnTo>
                <a:lnTo>
                  <a:pt x="9686" y="13678"/>
                </a:lnTo>
                <a:lnTo>
                  <a:pt x="9686" y="13613"/>
                </a:lnTo>
                <a:lnTo>
                  <a:pt x="10864" y="13482"/>
                </a:lnTo>
                <a:close/>
                <a:moveTo>
                  <a:pt x="19175" y="12697"/>
                </a:moveTo>
                <a:lnTo>
                  <a:pt x="18979" y="14071"/>
                </a:lnTo>
                <a:lnTo>
                  <a:pt x="18979" y="14136"/>
                </a:lnTo>
                <a:lnTo>
                  <a:pt x="18324" y="14922"/>
                </a:lnTo>
                <a:lnTo>
                  <a:pt x="17670" y="15838"/>
                </a:lnTo>
                <a:lnTo>
                  <a:pt x="17604" y="14529"/>
                </a:lnTo>
                <a:lnTo>
                  <a:pt x="17670" y="14398"/>
                </a:lnTo>
                <a:lnTo>
                  <a:pt x="17604" y="14267"/>
                </a:lnTo>
                <a:lnTo>
                  <a:pt x="17997" y="13940"/>
                </a:lnTo>
                <a:lnTo>
                  <a:pt x="18324" y="13547"/>
                </a:lnTo>
                <a:lnTo>
                  <a:pt x="18652" y="13155"/>
                </a:lnTo>
                <a:lnTo>
                  <a:pt x="18979" y="12762"/>
                </a:lnTo>
                <a:lnTo>
                  <a:pt x="19175" y="12697"/>
                </a:lnTo>
                <a:close/>
                <a:moveTo>
                  <a:pt x="9489" y="13613"/>
                </a:moveTo>
                <a:lnTo>
                  <a:pt x="9097" y="14267"/>
                </a:lnTo>
                <a:lnTo>
                  <a:pt x="8704" y="14922"/>
                </a:lnTo>
                <a:lnTo>
                  <a:pt x="7330" y="15118"/>
                </a:lnTo>
                <a:lnTo>
                  <a:pt x="7330" y="15118"/>
                </a:lnTo>
                <a:lnTo>
                  <a:pt x="7592" y="14791"/>
                </a:lnTo>
                <a:lnTo>
                  <a:pt x="7919" y="14333"/>
                </a:lnTo>
                <a:lnTo>
                  <a:pt x="8181" y="13875"/>
                </a:lnTo>
                <a:lnTo>
                  <a:pt x="8181" y="13809"/>
                </a:lnTo>
                <a:lnTo>
                  <a:pt x="8050" y="13809"/>
                </a:lnTo>
                <a:lnTo>
                  <a:pt x="7592" y="14529"/>
                </a:lnTo>
                <a:lnTo>
                  <a:pt x="7395" y="14856"/>
                </a:lnTo>
                <a:lnTo>
                  <a:pt x="7133" y="15183"/>
                </a:lnTo>
                <a:lnTo>
                  <a:pt x="6937" y="15183"/>
                </a:lnTo>
                <a:lnTo>
                  <a:pt x="5301" y="15511"/>
                </a:lnTo>
                <a:lnTo>
                  <a:pt x="3600" y="15903"/>
                </a:lnTo>
                <a:lnTo>
                  <a:pt x="3796" y="15380"/>
                </a:lnTo>
                <a:lnTo>
                  <a:pt x="3992" y="14922"/>
                </a:lnTo>
                <a:lnTo>
                  <a:pt x="4516" y="14005"/>
                </a:lnTo>
                <a:lnTo>
                  <a:pt x="5956" y="13875"/>
                </a:lnTo>
                <a:lnTo>
                  <a:pt x="5432" y="14660"/>
                </a:lnTo>
                <a:lnTo>
                  <a:pt x="4974" y="15445"/>
                </a:lnTo>
                <a:lnTo>
                  <a:pt x="4974" y="15511"/>
                </a:lnTo>
                <a:lnTo>
                  <a:pt x="5039" y="15511"/>
                </a:lnTo>
                <a:lnTo>
                  <a:pt x="5628" y="14660"/>
                </a:lnTo>
                <a:lnTo>
                  <a:pt x="6086" y="13875"/>
                </a:lnTo>
                <a:lnTo>
                  <a:pt x="9489" y="13613"/>
                </a:lnTo>
                <a:close/>
                <a:moveTo>
                  <a:pt x="1963" y="11453"/>
                </a:moveTo>
                <a:lnTo>
                  <a:pt x="1833" y="13547"/>
                </a:lnTo>
                <a:lnTo>
                  <a:pt x="458" y="16230"/>
                </a:lnTo>
                <a:lnTo>
                  <a:pt x="458" y="15053"/>
                </a:lnTo>
                <a:lnTo>
                  <a:pt x="1244" y="13286"/>
                </a:lnTo>
                <a:lnTo>
                  <a:pt x="1963" y="11453"/>
                </a:lnTo>
                <a:close/>
                <a:moveTo>
                  <a:pt x="4319" y="14071"/>
                </a:moveTo>
                <a:lnTo>
                  <a:pt x="3992" y="14464"/>
                </a:lnTo>
                <a:lnTo>
                  <a:pt x="3796" y="14922"/>
                </a:lnTo>
                <a:lnTo>
                  <a:pt x="3600" y="15445"/>
                </a:lnTo>
                <a:lnTo>
                  <a:pt x="3469" y="15969"/>
                </a:lnTo>
                <a:lnTo>
                  <a:pt x="2094" y="16361"/>
                </a:lnTo>
                <a:lnTo>
                  <a:pt x="2094" y="16361"/>
                </a:lnTo>
                <a:lnTo>
                  <a:pt x="2291" y="15772"/>
                </a:lnTo>
                <a:lnTo>
                  <a:pt x="2552" y="15183"/>
                </a:lnTo>
                <a:lnTo>
                  <a:pt x="2880" y="14660"/>
                </a:lnTo>
                <a:lnTo>
                  <a:pt x="3207" y="14136"/>
                </a:lnTo>
                <a:lnTo>
                  <a:pt x="4319" y="14071"/>
                </a:lnTo>
                <a:close/>
                <a:moveTo>
                  <a:pt x="3011" y="14136"/>
                </a:moveTo>
                <a:lnTo>
                  <a:pt x="2683" y="14660"/>
                </a:lnTo>
                <a:lnTo>
                  <a:pt x="2356" y="15249"/>
                </a:lnTo>
                <a:lnTo>
                  <a:pt x="2160" y="15772"/>
                </a:lnTo>
                <a:lnTo>
                  <a:pt x="1963" y="16361"/>
                </a:lnTo>
                <a:lnTo>
                  <a:pt x="589" y="16885"/>
                </a:lnTo>
                <a:lnTo>
                  <a:pt x="2029" y="14202"/>
                </a:lnTo>
                <a:lnTo>
                  <a:pt x="2094" y="14202"/>
                </a:lnTo>
                <a:lnTo>
                  <a:pt x="3011" y="14136"/>
                </a:lnTo>
                <a:close/>
                <a:moveTo>
                  <a:pt x="19502" y="655"/>
                </a:moveTo>
                <a:lnTo>
                  <a:pt x="22120" y="2487"/>
                </a:lnTo>
                <a:lnTo>
                  <a:pt x="24672" y="4385"/>
                </a:lnTo>
                <a:lnTo>
                  <a:pt x="27225" y="6414"/>
                </a:lnTo>
                <a:lnTo>
                  <a:pt x="29711" y="8443"/>
                </a:lnTo>
                <a:lnTo>
                  <a:pt x="27159" y="10668"/>
                </a:lnTo>
                <a:lnTo>
                  <a:pt x="24607" y="12827"/>
                </a:lnTo>
                <a:lnTo>
                  <a:pt x="19437" y="17016"/>
                </a:lnTo>
                <a:lnTo>
                  <a:pt x="19502" y="15969"/>
                </a:lnTo>
                <a:lnTo>
                  <a:pt x="19502" y="14856"/>
                </a:lnTo>
                <a:lnTo>
                  <a:pt x="19502" y="12697"/>
                </a:lnTo>
                <a:lnTo>
                  <a:pt x="19437" y="12566"/>
                </a:lnTo>
                <a:lnTo>
                  <a:pt x="19306" y="12500"/>
                </a:lnTo>
                <a:lnTo>
                  <a:pt x="19240" y="12369"/>
                </a:lnTo>
                <a:lnTo>
                  <a:pt x="19175" y="12304"/>
                </a:lnTo>
                <a:lnTo>
                  <a:pt x="19110" y="12238"/>
                </a:lnTo>
                <a:lnTo>
                  <a:pt x="18782" y="12238"/>
                </a:lnTo>
                <a:lnTo>
                  <a:pt x="16754" y="12369"/>
                </a:lnTo>
                <a:lnTo>
                  <a:pt x="14659" y="12500"/>
                </a:lnTo>
                <a:lnTo>
                  <a:pt x="10602" y="12958"/>
                </a:lnTo>
                <a:lnTo>
                  <a:pt x="2422" y="13678"/>
                </a:lnTo>
                <a:lnTo>
                  <a:pt x="2422" y="13678"/>
                </a:lnTo>
                <a:lnTo>
                  <a:pt x="2683" y="7527"/>
                </a:lnTo>
                <a:lnTo>
                  <a:pt x="2749" y="4451"/>
                </a:lnTo>
                <a:lnTo>
                  <a:pt x="2814" y="1375"/>
                </a:lnTo>
                <a:lnTo>
                  <a:pt x="3796" y="1637"/>
                </a:lnTo>
                <a:lnTo>
                  <a:pt x="4778" y="1898"/>
                </a:lnTo>
                <a:lnTo>
                  <a:pt x="6872" y="2291"/>
                </a:lnTo>
                <a:lnTo>
                  <a:pt x="8900" y="2618"/>
                </a:lnTo>
                <a:lnTo>
                  <a:pt x="10929" y="3011"/>
                </a:lnTo>
                <a:lnTo>
                  <a:pt x="12892" y="3469"/>
                </a:lnTo>
                <a:lnTo>
                  <a:pt x="14921" y="3927"/>
                </a:lnTo>
                <a:lnTo>
                  <a:pt x="16885" y="4385"/>
                </a:lnTo>
                <a:lnTo>
                  <a:pt x="17866" y="4516"/>
                </a:lnTo>
                <a:lnTo>
                  <a:pt x="18848" y="4647"/>
                </a:lnTo>
                <a:lnTo>
                  <a:pt x="18979" y="4582"/>
                </a:lnTo>
                <a:lnTo>
                  <a:pt x="19044" y="4647"/>
                </a:lnTo>
                <a:lnTo>
                  <a:pt x="19175" y="4647"/>
                </a:lnTo>
                <a:lnTo>
                  <a:pt x="19240" y="4582"/>
                </a:lnTo>
                <a:lnTo>
                  <a:pt x="19306" y="4451"/>
                </a:lnTo>
                <a:lnTo>
                  <a:pt x="19502" y="2553"/>
                </a:lnTo>
                <a:lnTo>
                  <a:pt x="19568" y="1571"/>
                </a:lnTo>
                <a:lnTo>
                  <a:pt x="19502" y="655"/>
                </a:lnTo>
                <a:close/>
                <a:moveTo>
                  <a:pt x="28141" y="10668"/>
                </a:moveTo>
                <a:lnTo>
                  <a:pt x="27094" y="12304"/>
                </a:lnTo>
                <a:lnTo>
                  <a:pt x="26047" y="14005"/>
                </a:lnTo>
                <a:lnTo>
                  <a:pt x="24345" y="15314"/>
                </a:lnTo>
                <a:lnTo>
                  <a:pt x="24345" y="15314"/>
                </a:lnTo>
                <a:lnTo>
                  <a:pt x="25196" y="14071"/>
                </a:lnTo>
                <a:lnTo>
                  <a:pt x="26112" y="12827"/>
                </a:lnTo>
                <a:lnTo>
                  <a:pt x="26112" y="12762"/>
                </a:lnTo>
                <a:lnTo>
                  <a:pt x="26047" y="12697"/>
                </a:lnTo>
                <a:lnTo>
                  <a:pt x="25981" y="12762"/>
                </a:lnTo>
                <a:lnTo>
                  <a:pt x="25392" y="13416"/>
                </a:lnTo>
                <a:lnTo>
                  <a:pt x="24934" y="14071"/>
                </a:lnTo>
                <a:lnTo>
                  <a:pt x="24411" y="14791"/>
                </a:lnTo>
                <a:lnTo>
                  <a:pt x="24018" y="15576"/>
                </a:lnTo>
                <a:lnTo>
                  <a:pt x="21858" y="17147"/>
                </a:lnTo>
                <a:lnTo>
                  <a:pt x="22382" y="16558"/>
                </a:lnTo>
                <a:lnTo>
                  <a:pt x="22905" y="15903"/>
                </a:lnTo>
                <a:lnTo>
                  <a:pt x="23298" y="15249"/>
                </a:lnTo>
                <a:lnTo>
                  <a:pt x="23691" y="14594"/>
                </a:lnTo>
                <a:lnTo>
                  <a:pt x="23691" y="14529"/>
                </a:lnTo>
                <a:lnTo>
                  <a:pt x="23625" y="14464"/>
                </a:lnTo>
                <a:lnTo>
                  <a:pt x="25916" y="12631"/>
                </a:lnTo>
                <a:lnTo>
                  <a:pt x="28141" y="10668"/>
                </a:lnTo>
                <a:close/>
                <a:moveTo>
                  <a:pt x="18979" y="14398"/>
                </a:moveTo>
                <a:lnTo>
                  <a:pt x="18913" y="15838"/>
                </a:lnTo>
                <a:lnTo>
                  <a:pt x="18979" y="17278"/>
                </a:lnTo>
                <a:lnTo>
                  <a:pt x="18521" y="18194"/>
                </a:lnTo>
                <a:lnTo>
                  <a:pt x="17932" y="19045"/>
                </a:lnTo>
                <a:lnTo>
                  <a:pt x="17801" y="18194"/>
                </a:lnTo>
                <a:lnTo>
                  <a:pt x="17735" y="17278"/>
                </a:lnTo>
                <a:lnTo>
                  <a:pt x="18848" y="15772"/>
                </a:lnTo>
                <a:lnTo>
                  <a:pt x="18848" y="15707"/>
                </a:lnTo>
                <a:lnTo>
                  <a:pt x="18782" y="15641"/>
                </a:lnTo>
                <a:lnTo>
                  <a:pt x="18717" y="15641"/>
                </a:lnTo>
                <a:lnTo>
                  <a:pt x="18193" y="16361"/>
                </a:lnTo>
                <a:lnTo>
                  <a:pt x="17735" y="17016"/>
                </a:lnTo>
                <a:lnTo>
                  <a:pt x="17670" y="16100"/>
                </a:lnTo>
                <a:lnTo>
                  <a:pt x="18324" y="15249"/>
                </a:lnTo>
                <a:lnTo>
                  <a:pt x="18979" y="14398"/>
                </a:lnTo>
                <a:close/>
                <a:moveTo>
                  <a:pt x="19306" y="1"/>
                </a:moveTo>
                <a:lnTo>
                  <a:pt x="18390" y="589"/>
                </a:lnTo>
                <a:lnTo>
                  <a:pt x="17474" y="1178"/>
                </a:lnTo>
                <a:lnTo>
                  <a:pt x="17343" y="1178"/>
                </a:lnTo>
                <a:lnTo>
                  <a:pt x="17277" y="1244"/>
                </a:lnTo>
                <a:lnTo>
                  <a:pt x="17212" y="1375"/>
                </a:lnTo>
                <a:lnTo>
                  <a:pt x="17146" y="1440"/>
                </a:lnTo>
                <a:lnTo>
                  <a:pt x="17081" y="1571"/>
                </a:lnTo>
                <a:lnTo>
                  <a:pt x="17146" y="1702"/>
                </a:lnTo>
                <a:lnTo>
                  <a:pt x="17015" y="2618"/>
                </a:lnTo>
                <a:lnTo>
                  <a:pt x="16885" y="3534"/>
                </a:lnTo>
                <a:lnTo>
                  <a:pt x="15314" y="3207"/>
                </a:lnTo>
                <a:lnTo>
                  <a:pt x="13743" y="2880"/>
                </a:lnTo>
                <a:lnTo>
                  <a:pt x="10602" y="2356"/>
                </a:lnTo>
                <a:lnTo>
                  <a:pt x="6675" y="1506"/>
                </a:lnTo>
                <a:lnTo>
                  <a:pt x="4712" y="1178"/>
                </a:lnTo>
                <a:lnTo>
                  <a:pt x="3665" y="1113"/>
                </a:lnTo>
                <a:lnTo>
                  <a:pt x="2683" y="1048"/>
                </a:lnTo>
                <a:lnTo>
                  <a:pt x="2552" y="1048"/>
                </a:lnTo>
                <a:lnTo>
                  <a:pt x="1440" y="2356"/>
                </a:lnTo>
                <a:lnTo>
                  <a:pt x="916" y="2945"/>
                </a:lnTo>
                <a:lnTo>
                  <a:pt x="720" y="3207"/>
                </a:lnTo>
                <a:lnTo>
                  <a:pt x="524" y="3534"/>
                </a:lnTo>
                <a:lnTo>
                  <a:pt x="458" y="3534"/>
                </a:lnTo>
                <a:lnTo>
                  <a:pt x="458" y="3665"/>
                </a:lnTo>
                <a:lnTo>
                  <a:pt x="262" y="5301"/>
                </a:lnTo>
                <a:lnTo>
                  <a:pt x="196" y="7003"/>
                </a:lnTo>
                <a:lnTo>
                  <a:pt x="0" y="10341"/>
                </a:lnTo>
                <a:lnTo>
                  <a:pt x="0" y="13744"/>
                </a:lnTo>
                <a:lnTo>
                  <a:pt x="0" y="17081"/>
                </a:lnTo>
                <a:lnTo>
                  <a:pt x="66" y="17212"/>
                </a:lnTo>
                <a:lnTo>
                  <a:pt x="131" y="17278"/>
                </a:lnTo>
                <a:lnTo>
                  <a:pt x="393" y="17278"/>
                </a:lnTo>
                <a:lnTo>
                  <a:pt x="2487" y="16689"/>
                </a:lnTo>
                <a:lnTo>
                  <a:pt x="4647" y="16165"/>
                </a:lnTo>
                <a:lnTo>
                  <a:pt x="6806" y="15707"/>
                </a:lnTo>
                <a:lnTo>
                  <a:pt x="9031" y="15380"/>
                </a:lnTo>
                <a:lnTo>
                  <a:pt x="11126" y="15183"/>
                </a:lnTo>
                <a:lnTo>
                  <a:pt x="13154" y="15053"/>
                </a:lnTo>
                <a:lnTo>
                  <a:pt x="15248" y="14856"/>
                </a:lnTo>
                <a:lnTo>
                  <a:pt x="17343" y="14660"/>
                </a:lnTo>
                <a:lnTo>
                  <a:pt x="17343" y="14660"/>
                </a:lnTo>
                <a:lnTo>
                  <a:pt x="17212" y="15380"/>
                </a:lnTo>
                <a:lnTo>
                  <a:pt x="17212" y="16165"/>
                </a:lnTo>
                <a:lnTo>
                  <a:pt x="17212" y="17016"/>
                </a:lnTo>
                <a:lnTo>
                  <a:pt x="17277" y="17801"/>
                </a:lnTo>
                <a:lnTo>
                  <a:pt x="17212" y="17867"/>
                </a:lnTo>
                <a:lnTo>
                  <a:pt x="17277" y="17932"/>
                </a:lnTo>
                <a:lnTo>
                  <a:pt x="17343" y="17932"/>
                </a:lnTo>
                <a:lnTo>
                  <a:pt x="17670" y="19634"/>
                </a:lnTo>
                <a:lnTo>
                  <a:pt x="17670" y="19699"/>
                </a:lnTo>
                <a:lnTo>
                  <a:pt x="17801" y="19764"/>
                </a:lnTo>
                <a:lnTo>
                  <a:pt x="17866" y="19764"/>
                </a:lnTo>
                <a:lnTo>
                  <a:pt x="17997" y="19699"/>
                </a:lnTo>
                <a:lnTo>
                  <a:pt x="18390" y="19175"/>
                </a:lnTo>
                <a:lnTo>
                  <a:pt x="18717" y="18652"/>
                </a:lnTo>
                <a:lnTo>
                  <a:pt x="19044" y="18063"/>
                </a:lnTo>
                <a:lnTo>
                  <a:pt x="19306" y="17474"/>
                </a:lnTo>
                <a:lnTo>
                  <a:pt x="19371" y="17343"/>
                </a:lnTo>
                <a:lnTo>
                  <a:pt x="19502" y="17408"/>
                </a:lnTo>
                <a:lnTo>
                  <a:pt x="19568" y="17408"/>
                </a:lnTo>
                <a:lnTo>
                  <a:pt x="21596" y="16034"/>
                </a:lnTo>
                <a:lnTo>
                  <a:pt x="23560" y="14529"/>
                </a:lnTo>
                <a:lnTo>
                  <a:pt x="22578" y="16034"/>
                </a:lnTo>
                <a:lnTo>
                  <a:pt x="22055" y="16754"/>
                </a:lnTo>
                <a:lnTo>
                  <a:pt x="21466" y="17408"/>
                </a:lnTo>
                <a:lnTo>
                  <a:pt x="20353" y="18194"/>
                </a:lnTo>
                <a:lnTo>
                  <a:pt x="21727" y="16165"/>
                </a:lnTo>
                <a:lnTo>
                  <a:pt x="21727" y="16100"/>
                </a:lnTo>
                <a:lnTo>
                  <a:pt x="21727" y="16034"/>
                </a:lnTo>
                <a:lnTo>
                  <a:pt x="21596" y="16034"/>
                </a:lnTo>
                <a:lnTo>
                  <a:pt x="20680" y="17212"/>
                </a:lnTo>
                <a:lnTo>
                  <a:pt x="19960" y="18521"/>
                </a:lnTo>
                <a:lnTo>
                  <a:pt x="18063" y="19830"/>
                </a:lnTo>
                <a:lnTo>
                  <a:pt x="17997" y="19961"/>
                </a:lnTo>
                <a:lnTo>
                  <a:pt x="18063" y="20026"/>
                </a:lnTo>
                <a:lnTo>
                  <a:pt x="18128" y="20092"/>
                </a:lnTo>
                <a:lnTo>
                  <a:pt x="18193" y="20092"/>
                </a:lnTo>
                <a:lnTo>
                  <a:pt x="19568" y="19241"/>
                </a:lnTo>
                <a:lnTo>
                  <a:pt x="19633" y="19306"/>
                </a:lnTo>
                <a:lnTo>
                  <a:pt x="19699" y="19306"/>
                </a:lnTo>
                <a:lnTo>
                  <a:pt x="19829" y="19045"/>
                </a:lnTo>
                <a:lnTo>
                  <a:pt x="22316" y="17408"/>
                </a:lnTo>
                <a:lnTo>
                  <a:pt x="24672" y="15641"/>
                </a:lnTo>
                <a:lnTo>
                  <a:pt x="27028" y="13875"/>
                </a:lnTo>
                <a:lnTo>
                  <a:pt x="29253" y="11977"/>
                </a:lnTo>
                <a:lnTo>
                  <a:pt x="29319" y="11911"/>
                </a:lnTo>
                <a:lnTo>
                  <a:pt x="29319" y="11846"/>
                </a:lnTo>
                <a:lnTo>
                  <a:pt x="29253" y="11715"/>
                </a:lnTo>
                <a:lnTo>
                  <a:pt x="29842" y="10210"/>
                </a:lnTo>
                <a:lnTo>
                  <a:pt x="30366" y="8704"/>
                </a:lnTo>
                <a:lnTo>
                  <a:pt x="30300" y="8574"/>
                </a:lnTo>
                <a:lnTo>
                  <a:pt x="30366" y="8377"/>
                </a:lnTo>
                <a:lnTo>
                  <a:pt x="30366" y="8312"/>
                </a:lnTo>
                <a:lnTo>
                  <a:pt x="30300" y="8181"/>
                </a:lnTo>
                <a:lnTo>
                  <a:pt x="27748" y="6087"/>
                </a:lnTo>
                <a:lnTo>
                  <a:pt x="25130" y="3993"/>
                </a:lnTo>
                <a:lnTo>
                  <a:pt x="22447" y="2029"/>
                </a:lnTo>
                <a:lnTo>
                  <a:pt x="19699" y="66"/>
                </a:lnTo>
                <a:lnTo>
                  <a:pt x="19502" y="66"/>
                </a:lnTo>
                <a:lnTo>
                  <a:pt x="19437" y="1"/>
                </a:ln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2;p15"/>
          <p:cNvSpPr/>
          <p:nvPr/>
        </p:nvSpPr>
        <p:spPr>
          <a:xfrm rot="21422075">
            <a:off x="4567924" y="6138483"/>
            <a:ext cx="542214" cy="457709"/>
          </a:xfrm>
          <a:custGeom>
            <a:avLst/>
            <a:gdLst/>
            <a:ahLst/>
            <a:cxnLst/>
            <a:rect l="l" t="t" r="r" b="b"/>
            <a:pathLst>
              <a:path w="30366" h="20092" extrusionOk="0">
                <a:moveTo>
                  <a:pt x="19044" y="589"/>
                </a:moveTo>
                <a:lnTo>
                  <a:pt x="18913" y="1375"/>
                </a:lnTo>
                <a:lnTo>
                  <a:pt x="18521" y="1571"/>
                </a:lnTo>
                <a:lnTo>
                  <a:pt x="18128" y="1833"/>
                </a:lnTo>
                <a:lnTo>
                  <a:pt x="17801" y="2029"/>
                </a:lnTo>
                <a:lnTo>
                  <a:pt x="17474" y="2356"/>
                </a:lnTo>
                <a:lnTo>
                  <a:pt x="17474" y="1702"/>
                </a:lnTo>
                <a:lnTo>
                  <a:pt x="18259" y="1178"/>
                </a:lnTo>
                <a:lnTo>
                  <a:pt x="19044" y="589"/>
                </a:lnTo>
                <a:close/>
                <a:moveTo>
                  <a:pt x="18913" y="1571"/>
                </a:moveTo>
                <a:lnTo>
                  <a:pt x="18848" y="2226"/>
                </a:lnTo>
                <a:lnTo>
                  <a:pt x="18782" y="2226"/>
                </a:lnTo>
                <a:lnTo>
                  <a:pt x="18455" y="2487"/>
                </a:lnTo>
                <a:lnTo>
                  <a:pt x="18063" y="2749"/>
                </a:lnTo>
                <a:lnTo>
                  <a:pt x="17408" y="3404"/>
                </a:lnTo>
                <a:lnTo>
                  <a:pt x="17408" y="3469"/>
                </a:lnTo>
                <a:lnTo>
                  <a:pt x="17474" y="3469"/>
                </a:lnTo>
                <a:lnTo>
                  <a:pt x="18193" y="2945"/>
                </a:lnTo>
                <a:lnTo>
                  <a:pt x="18848" y="2422"/>
                </a:lnTo>
                <a:lnTo>
                  <a:pt x="18913" y="4189"/>
                </a:lnTo>
                <a:lnTo>
                  <a:pt x="18128" y="3927"/>
                </a:lnTo>
                <a:lnTo>
                  <a:pt x="17343" y="3665"/>
                </a:lnTo>
                <a:lnTo>
                  <a:pt x="17408" y="3142"/>
                </a:lnTo>
                <a:lnTo>
                  <a:pt x="17474" y="2553"/>
                </a:lnTo>
                <a:lnTo>
                  <a:pt x="18128" y="2029"/>
                </a:lnTo>
                <a:lnTo>
                  <a:pt x="18913" y="1571"/>
                </a:lnTo>
                <a:close/>
                <a:moveTo>
                  <a:pt x="2422" y="1702"/>
                </a:moveTo>
                <a:lnTo>
                  <a:pt x="2225" y="5301"/>
                </a:lnTo>
                <a:lnTo>
                  <a:pt x="2029" y="8835"/>
                </a:lnTo>
                <a:lnTo>
                  <a:pt x="1963" y="8901"/>
                </a:lnTo>
                <a:lnTo>
                  <a:pt x="1505" y="9817"/>
                </a:lnTo>
                <a:lnTo>
                  <a:pt x="1113" y="10733"/>
                </a:lnTo>
                <a:lnTo>
                  <a:pt x="785" y="11715"/>
                </a:lnTo>
                <a:lnTo>
                  <a:pt x="524" y="12697"/>
                </a:lnTo>
                <a:lnTo>
                  <a:pt x="589" y="10013"/>
                </a:lnTo>
                <a:lnTo>
                  <a:pt x="982" y="9097"/>
                </a:lnTo>
                <a:lnTo>
                  <a:pt x="1309" y="8115"/>
                </a:lnTo>
                <a:lnTo>
                  <a:pt x="1636" y="7134"/>
                </a:lnTo>
                <a:lnTo>
                  <a:pt x="1898" y="6152"/>
                </a:lnTo>
                <a:lnTo>
                  <a:pt x="1898" y="6087"/>
                </a:lnTo>
                <a:lnTo>
                  <a:pt x="1833" y="6087"/>
                </a:lnTo>
                <a:lnTo>
                  <a:pt x="1767" y="6152"/>
                </a:lnTo>
                <a:lnTo>
                  <a:pt x="1178" y="7919"/>
                </a:lnTo>
                <a:lnTo>
                  <a:pt x="589" y="9686"/>
                </a:lnTo>
                <a:lnTo>
                  <a:pt x="589" y="9686"/>
                </a:lnTo>
                <a:lnTo>
                  <a:pt x="655" y="7003"/>
                </a:lnTo>
                <a:lnTo>
                  <a:pt x="1440" y="5040"/>
                </a:lnTo>
                <a:lnTo>
                  <a:pt x="2291" y="3142"/>
                </a:lnTo>
                <a:lnTo>
                  <a:pt x="2291" y="3076"/>
                </a:lnTo>
                <a:lnTo>
                  <a:pt x="2225" y="3076"/>
                </a:lnTo>
                <a:lnTo>
                  <a:pt x="2160" y="3011"/>
                </a:lnTo>
                <a:lnTo>
                  <a:pt x="2160" y="3076"/>
                </a:lnTo>
                <a:lnTo>
                  <a:pt x="1702" y="3927"/>
                </a:lnTo>
                <a:lnTo>
                  <a:pt x="1309" y="4778"/>
                </a:lnTo>
                <a:lnTo>
                  <a:pt x="655" y="6610"/>
                </a:lnTo>
                <a:lnTo>
                  <a:pt x="720" y="3796"/>
                </a:lnTo>
                <a:lnTo>
                  <a:pt x="785" y="3731"/>
                </a:lnTo>
                <a:lnTo>
                  <a:pt x="1047" y="3469"/>
                </a:lnTo>
                <a:lnTo>
                  <a:pt x="1309" y="3142"/>
                </a:lnTo>
                <a:lnTo>
                  <a:pt x="1833" y="2487"/>
                </a:lnTo>
                <a:lnTo>
                  <a:pt x="2422" y="1702"/>
                </a:lnTo>
                <a:close/>
                <a:moveTo>
                  <a:pt x="29842" y="9097"/>
                </a:moveTo>
                <a:lnTo>
                  <a:pt x="29384" y="10406"/>
                </a:lnTo>
                <a:lnTo>
                  <a:pt x="28992" y="11715"/>
                </a:lnTo>
                <a:lnTo>
                  <a:pt x="26505" y="13678"/>
                </a:lnTo>
                <a:lnTo>
                  <a:pt x="26505" y="13678"/>
                </a:lnTo>
                <a:lnTo>
                  <a:pt x="27552" y="12042"/>
                </a:lnTo>
                <a:lnTo>
                  <a:pt x="28533" y="10406"/>
                </a:lnTo>
                <a:lnTo>
                  <a:pt x="28533" y="10275"/>
                </a:lnTo>
                <a:lnTo>
                  <a:pt x="29842" y="9097"/>
                </a:lnTo>
                <a:close/>
                <a:moveTo>
                  <a:pt x="18455" y="12827"/>
                </a:moveTo>
                <a:lnTo>
                  <a:pt x="17932" y="13547"/>
                </a:lnTo>
                <a:lnTo>
                  <a:pt x="17343" y="14202"/>
                </a:lnTo>
                <a:lnTo>
                  <a:pt x="15707" y="14333"/>
                </a:lnTo>
                <a:lnTo>
                  <a:pt x="16230" y="13678"/>
                </a:lnTo>
                <a:lnTo>
                  <a:pt x="16754" y="13024"/>
                </a:lnTo>
                <a:lnTo>
                  <a:pt x="18455" y="12827"/>
                </a:lnTo>
                <a:close/>
                <a:moveTo>
                  <a:pt x="16426" y="13089"/>
                </a:moveTo>
                <a:lnTo>
                  <a:pt x="15903" y="13678"/>
                </a:lnTo>
                <a:lnTo>
                  <a:pt x="15576" y="14333"/>
                </a:lnTo>
                <a:lnTo>
                  <a:pt x="14136" y="14398"/>
                </a:lnTo>
                <a:lnTo>
                  <a:pt x="14463" y="13809"/>
                </a:lnTo>
                <a:lnTo>
                  <a:pt x="14921" y="13220"/>
                </a:lnTo>
                <a:lnTo>
                  <a:pt x="16426" y="13089"/>
                </a:lnTo>
                <a:close/>
                <a:moveTo>
                  <a:pt x="14594" y="13220"/>
                </a:moveTo>
                <a:lnTo>
                  <a:pt x="14398" y="13482"/>
                </a:lnTo>
                <a:lnTo>
                  <a:pt x="14201" y="13809"/>
                </a:lnTo>
                <a:lnTo>
                  <a:pt x="13940" y="14464"/>
                </a:lnTo>
                <a:lnTo>
                  <a:pt x="12434" y="14529"/>
                </a:lnTo>
                <a:lnTo>
                  <a:pt x="12827" y="13940"/>
                </a:lnTo>
                <a:lnTo>
                  <a:pt x="13285" y="13351"/>
                </a:lnTo>
                <a:lnTo>
                  <a:pt x="13285" y="13286"/>
                </a:lnTo>
                <a:lnTo>
                  <a:pt x="14594" y="13220"/>
                </a:lnTo>
                <a:close/>
                <a:moveTo>
                  <a:pt x="2029" y="8966"/>
                </a:moveTo>
                <a:lnTo>
                  <a:pt x="1963" y="10995"/>
                </a:lnTo>
                <a:lnTo>
                  <a:pt x="1178" y="12762"/>
                </a:lnTo>
                <a:lnTo>
                  <a:pt x="458" y="14594"/>
                </a:lnTo>
                <a:lnTo>
                  <a:pt x="524" y="12827"/>
                </a:lnTo>
                <a:lnTo>
                  <a:pt x="524" y="12893"/>
                </a:lnTo>
                <a:lnTo>
                  <a:pt x="589" y="12827"/>
                </a:lnTo>
                <a:lnTo>
                  <a:pt x="916" y="11846"/>
                </a:lnTo>
                <a:lnTo>
                  <a:pt x="1244" y="10864"/>
                </a:lnTo>
                <a:lnTo>
                  <a:pt x="2029" y="8966"/>
                </a:lnTo>
                <a:close/>
                <a:moveTo>
                  <a:pt x="13089" y="13351"/>
                </a:moveTo>
                <a:lnTo>
                  <a:pt x="12631" y="13940"/>
                </a:lnTo>
                <a:lnTo>
                  <a:pt x="12238" y="14594"/>
                </a:lnTo>
                <a:lnTo>
                  <a:pt x="10602" y="14725"/>
                </a:lnTo>
                <a:lnTo>
                  <a:pt x="11518" y="13416"/>
                </a:lnTo>
                <a:lnTo>
                  <a:pt x="13089" y="13351"/>
                </a:lnTo>
                <a:close/>
                <a:moveTo>
                  <a:pt x="11256" y="13482"/>
                </a:moveTo>
                <a:lnTo>
                  <a:pt x="10471" y="14725"/>
                </a:lnTo>
                <a:lnTo>
                  <a:pt x="8900" y="14922"/>
                </a:lnTo>
                <a:lnTo>
                  <a:pt x="9293" y="14267"/>
                </a:lnTo>
                <a:lnTo>
                  <a:pt x="9686" y="13678"/>
                </a:lnTo>
                <a:lnTo>
                  <a:pt x="9686" y="13613"/>
                </a:lnTo>
                <a:lnTo>
                  <a:pt x="10864" y="13482"/>
                </a:lnTo>
                <a:close/>
                <a:moveTo>
                  <a:pt x="19175" y="12697"/>
                </a:moveTo>
                <a:lnTo>
                  <a:pt x="18979" y="14071"/>
                </a:lnTo>
                <a:lnTo>
                  <a:pt x="18979" y="14136"/>
                </a:lnTo>
                <a:lnTo>
                  <a:pt x="18324" y="14922"/>
                </a:lnTo>
                <a:lnTo>
                  <a:pt x="17670" y="15838"/>
                </a:lnTo>
                <a:lnTo>
                  <a:pt x="17604" y="14529"/>
                </a:lnTo>
                <a:lnTo>
                  <a:pt x="17670" y="14398"/>
                </a:lnTo>
                <a:lnTo>
                  <a:pt x="17604" y="14267"/>
                </a:lnTo>
                <a:lnTo>
                  <a:pt x="17997" y="13940"/>
                </a:lnTo>
                <a:lnTo>
                  <a:pt x="18324" y="13547"/>
                </a:lnTo>
                <a:lnTo>
                  <a:pt x="18652" y="13155"/>
                </a:lnTo>
                <a:lnTo>
                  <a:pt x="18979" y="12762"/>
                </a:lnTo>
                <a:lnTo>
                  <a:pt x="19175" y="12697"/>
                </a:lnTo>
                <a:close/>
                <a:moveTo>
                  <a:pt x="9489" y="13613"/>
                </a:moveTo>
                <a:lnTo>
                  <a:pt x="9097" y="14267"/>
                </a:lnTo>
                <a:lnTo>
                  <a:pt x="8704" y="14922"/>
                </a:lnTo>
                <a:lnTo>
                  <a:pt x="7330" y="15118"/>
                </a:lnTo>
                <a:lnTo>
                  <a:pt x="7330" y="15118"/>
                </a:lnTo>
                <a:lnTo>
                  <a:pt x="7592" y="14791"/>
                </a:lnTo>
                <a:lnTo>
                  <a:pt x="7919" y="14333"/>
                </a:lnTo>
                <a:lnTo>
                  <a:pt x="8181" y="13875"/>
                </a:lnTo>
                <a:lnTo>
                  <a:pt x="8181" y="13809"/>
                </a:lnTo>
                <a:lnTo>
                  <a:pt x="8050" y="13809"/>
                </a:lnTo>
                <a:lnTo>
                  <a:pt x="7592" y="14529"/>
                </a:lnTo>
                <a:lnTo>
                  <a:pt x="7395" y="14856"/>
                </a:lnTo>
                <a:lnTo>
                  <a:pt x="7133" y="15183"/>
                </a:lnTo>
                <a:lnTo>
                  <a:pt x="6937" y="15183"/>
                </a:lnTo>
                <a:lnTo>
                  <a:pt x="5301" y="15511"/>
                </a:lnTo>
                <a:lnTo>
                  <a:pt x="3600" y="15903"/>
                </a:lnTo>
                <a:lnTo>
                  <a:pt x="3796" y="15380"/>
                </a:lnTo>
                <a:lnTo>
                  <a:pt x="3992" y="14922"/>
                </a:lnTo>
                <a:lnTo>
                  <a:pt x="4516" y="14005"/>
                </a:lnTo>
                <a:lnTo>
                  <a:pt x="5956" y="13875"/>
                </a:lnTo>
                <a:lnTo>
                  <a:pt x="5432" y="14660"/>
                </a:lnTo>
                <a:lnTo>
                  <a:pt x="4974" y="15445"/>
                </a:lnTo>
                <a:lnTo>
                  <a:pt x="4974" y="15511"/>
                </a:lnTo>
                <a:lnTo>
                  <a:pt x="5039" y="15511"/>
                </a:lnTo>
                <a:lnTo>
                  <a:pt x="5628" y="14660"/>
                </a:lnTo>
                <a:lnTo>
                  <a:pt x="6086" y="13875"/>
                </a:lnTo>
                <a:lnTo>
                  <a:pt x="9489" y="13613"/>
                </a:lnTo>
                <a:close/>
                <a:moveTo>
                  <a:pt x="1963" y="11453"/>
                </a:moveTo>
                <a:lnTo>
                  <a:pt x="1833" y="13547"/>
                </a:lnTo>
                <a:lnTo>
                  <a:pt x="458" y="16230"/>
                </a:lnTo>
                <a:lnTo>
                  <a:pt x="458" y="15053"/>
                </a:lnTo>
                <a:lnTo>
                  <a:pt x="1244" y="13286"/>
                </a:lnTo>
                <a:lnTo>
                  <a:pt x="1963" y="11453"/>
                </a:lnTo>
                <a:close/>
                <a:moveTo>
                  <a:pt x="4319" y="14071"/>
                </a:moveTo>
                <a:lnTo>
                  <a:pt x="3992" y="14464"/>
                </a:lnTo>
                <a:lnTo>
                  <a:pt x="3796" y="14922"/>
                </a:lnTo>
                <a:lnTo>
                  <a:pt x="3600" y="15445"/>
                </a:lnTo>
                <a:lnTo>
                  <a:pt x="3469" y="15969"/>
                </a:lnTo>
                <a:lnTo>
                  <a:pt x="2094" y="16361"/>
                </a:lnTo>
                <a:lnTo>
                  <a:pt x="2094" y="16361"/>
                </a:lnTo>
                <a:lnTo>
                  <a:pt x="2291" y="15772"/>
                </a:lnTo>
                <a:lnTo>
                  <a:pt x="2552" y="15183"/>
                </a:lnTo>
                <a:lnTo>
                  <a:pt x="2880" y="14660"/>
                </a:lnTo>
                <a:lnTo>
                  <a:pt x="3207" y="14136"/>
                </a:lnTo>
                <a:lnTo>
                  <a:pt x="4319" y="14071"/>
                </a:lnTo>
                <a:close/>
                <a:moveTo>
                  <a:pt x="3011" y="14136"/>
                </a:moveTo>
                <a:lnTo>
                  <a:pt x="2683" y="14660"/>
                </a:lnTo>
                <a:lnTo>
                  <a:pt x="2356" y="15249"/>
                </a:lnTo>
                <a:lnTo>
                  <a:pt x="2160" y="15772"/>
                </a:lnTo>
                <a:lnTo>
                  <a:pt x="1963" y="16361"/>
                </a:lnTo>
                <a:lnTo>
                  <a:pt x="589" y="16885"/>
                </a:lnTo>
                <a:lnTo>
                  <a:pt x="2029" y="14202"/>
                </a:lnTo>
                <a:lnTo>
                  <a:pt x="2094" y="14202"/>
                </a:lnTo>
                <a:lnTo>
                  <a:pt x="3011" y="14136"/>
                </a:lnTo>
                <a:close/>
                <a:moveTo>
                  <a:pt x="19502" y="655"/>
                </a:moveTo>
                <a:lnTo>
                  <a:pt x="22120" y="2487"/>
                </a:lnTo>
                <a:lnTo>
                  <a:pt x="24672" y="4385"/>
                </a:lnTo>
                <a:lnTo>
                  <a:pt x="27225" y="6414"/>
                </a:lnTo>
                <a:lnTo>
                  <a:pt x="29711" y="8443"/>
                </a:lnTo>
                <a:lnTo>
                  <a:pt x="27159" y="10668"/>
                </a:lnTo>
                <a:lnTo>
                  <a:pt x="24607" y="12827"/>
                </a:lnTo>
                <a:lnTo>
                  <a:pt x="19437" y="17016"/>
                </a:lnTo>
                <a:lnTo>
                  <a:pt x="19502" y="15969"/>
                </a:lnTo>
                <a:lnTo>
                  <a:pt x="19502" y="14856"/>
                </a:lnTo>
                <a:lnTo>
                  <a:pt x="19502" y="12697"/>
                </a:lnTo>
                <a:lnTo>
                  <a:pt x="19437" y="12566"/>
                </a:lnTo>
                <a:lnTo>
                  <a:pt x="19306" y="12500"/>
                </a:lnTo>
                <a:lnTo>
                  <a:pt x="19240" y="12369"/>
                </a:lnTo>
                <a:lnTo>
                  <a:pt x="19175" y="12304"/>
                </a:lnTo>
                <a:lnTo>
                  <a:pt x="19110" y="12238"/>
                </a:lnTo>
                <a:lnTo>
                  <a:pt x="18782" y="12238"/>
                </a:lnTo>
                <a:lnTo>
                  <a:pt x="16754" y="12369"/>
                </a:lnTo>
                <a:lnTo>
                  <a:pt x="14659" y="12500"/>
                </a:lnTo>
                <a:lnTo>
                  <a:pt x="10602" y="12958"/>
                </a:lnTo>
                <a:lnTo>
                  <a:pt x="2422" y="13678"/>
                </a:lnTo>
                <a:lnTo>
                  <a:pt x="2422" y="13678"/>
                </a:lnTo>
                <a:lnTo>
                  <a:pt x="2683" y="7527"/>
                </a:lnTo>
                <a:lnTo>
                  <a:pt x="2749" y="4451"/>
                </a:lnTo>
                <a:lnTo>
                  <a:pt x="2814" y="1375"/>
                </a:lnTo>
                <a:lnTo>
                  <a:pt x="3796" y="1637"/>
                </a:lnTo>
                <a:lnTo>
                  <a:pt x="4778" y="1898"/>
                </a:lnTo>
                <a:lnTo>
                  <a:pt x="6872" y="2291"/>
                </a:lnTo>
                <a:lnTo>
                  <a:pt x="8900" y="2618"/>
                </a:lnTo>
                <a:lnTo>
                  <a:pt x="10929" y="3011"/>
                </a:lnTo>
                <a:lnTo>
                  <a:pt x="12892" y="3469"/>
                </a:lnTo>
                <a:lnTo>
                  <a:pt x="14921" y="3927"/>
                </a:lnTo>
                <a:lnTo>
                  <a:pt x="16885" y="4385"/>
                </a:lnTo>
                <a:lnTo>
                  <a:pt x="17866" y="4516"/>
                </a:lnTo>
                <a:lnTo>
                  <a:pt x="18848" y="4647"/>
                </a:lnTo>
                <a:lnTo>
                  <a:pt x="18979" y="4582"/>
                </a:lnTo>
                <a:lnTo>
                  <a:pt x="19044" y="4647"/>
                </a:lnTo>
                <a:lnTo>
                  <a:pt x="19175" y="4647"/>
                </a:lnTo>
                <a:lnTo>
                  <a:pt x="19240" y="4582"/>
                </a:lnTo>
                <a:lnTo>
                  <a:pt x="19306" y="4451"/>
                </a:lnTo>
                <a:lnTo>
                  <a:pt x="19502" y="2553"/>
                </a:lnTo>
                <a:lnTo>
                  <a:pt x="19568" y="1571"/>
                </a:lnTo>
                <a:lnTo>
                  <a:pt x="19502" y="655"/>
                </a:lnTo>
                <a:close/>
                <a:moveTo>
                  <a:pt x="28141" y="10668"/>
                </a:moveTo>
                <a:lnTo>
                  <a:pt x="27094" y="12304"/>
                </a:lnTo>
                <a:lnTo>
                  <a:pt x="26047" y="14005"/>
                </a:lnTo>
                <a:lnTo>
                  <a:pt x="24345" y="15314"/>
                </a:lnTo>
                <a:lnTo>
                  <a:pt x="24345" y="15314"/>
                </a:lnTo>
                <a:lnTo>
                  <a:pt x="25196" y="14071"/>
                </a:lnTo>
                <a:lnTo>
                  <a:pt x="26112" y="12827"/>
                </a:lnTo>
                <a:lnTo>
                  <a:pt x="26112" y="12762"/>
                </a:lnTo>
                <a:lnTo>
                  <a:pt x="26047" y="12697"/>
                </a:lnTo>
                <a:lnTo>
                  <a:pt x="25981" y="12762"/>
                </a:lnTo>
                <a:lnTo>
                  <a:pt x="25392" y="13416"/>
                </a:lnTo>
                <a:lnTo>
                  <a:pt x="24934" y="14071"/>
                </a:lnTo>
                <a:lnTo>
                  <a:pt x="24411" y="14791"/>
                </a:lnTo>
                <a:lnTo>
                  <a:pt x="24018" y="15576"/>
                </a:lnTo>
                <a:lnTo>
                  <a:pt x="21858" y="17147"/>
                </a:lnTo>
                <a:lnTo>
                  <a:pt x="22382" y="16558"/>
                </a:lnTo>
                <a:lnTo>
                  <a:pt x="22905" y="15903"/>
                </a:lnTo>
                <a:lnTo>
                  <a:pt x="23298" y="15249"/>
                </a:lnTo>
                <a:lnTo>
                  <a:pt x="23691" y="14594"/>
                </a:lnTo>
                <a:lnTo>
                  <a:pt x="23691" y="14529"/>
                </a:lnTo>
                <a:lnTo>
                  <a:pt x="23625" y="14464"/>
                </a:lnTo>
                <a:lnTo>
                  <a:pt x="25916" y="12631"/>
                </a:lnTo>
                <a:lnTo>
                  <a:pt x="28141" y="10668"/>
                </a:lnTo>
                <a:close/>
                <a:moveTo>
                  <a:pt x="18979" y="14398"/>
                </a:moveTo>
                <a:lnTo>
                  <a:pt x="18913" y="15838"/>
                </a:lnTo>
                <a:lnTo>
                  <a:pt x="18979" y="17278"/>
                </a:lnTo>
                <a:lnTo>
                  <a:pt x="18521" y="18194"/>
                </a:lnTo>
                <a:lnTo>
                  <a:pt x="17932" y="19045"/>
                </a:lnTo>
                <a:lnTo>
                  <a:pt x="17801" y="18194"/>
                </a:lnTo>
                <a:lnTo>
                  <a:pt x="17735" y="17278"/>
                </a:lnTo>
                <a:lnTo>
                  <a:pt x="18848" y="15772"/>
                </a:lnTo>
                <a:lnTo>
                  <a:pt x="18848" y="15707"/>
                </a:lnTo>
                <a:lnTo>
                  <a:pt x="18782" y="15641"/>
                </a:lnTo>
                <a:lnTo>
                  <a:pt x="18717" y="15641"/>
                </a:lnTo>
                <a:lnTo>
                  <a:pt x="18193" y="16361"/>
                </a:lnTo>
                <a:lnTo>
                  <a:pt x="17735" y="17016"/>
                </a:lnTo>
                <a:lnTo>
                  <a:pt x="17670" y="16100"/>
                </a:lnTo>
                <a:lnTo>
                  <a:pt x="18324" y="15249"/>
                </a:lnTo>
                <a:lnTo>
                  <a:pt x="18979" y="14398"/>
                </a:lnTo>
                <a:close/>
                <a:moveTo>
                  <a:pt x="19306" y="1"/>
                </a:moveTo>
                <a:lnTo>
                  <a:pt x="18390" y="589"/>
                </a:lnTo>
                <a:lnTo>
                  <a:pt x="17474" y="1178"/>
                </a:lnTo>
                <a:lnTo>
                  <a:pt x="17343" y="1178"/>
                </a:lnTo>
                <a:lnTo>
                  <a:pt x="17277" y="1244"/>
                </a:lnTo>
                <a:lnTo>
                  <a:pt x="17212" y="1375"/>
                </a:lnTo>
                <a:lnTo>
                  <a:pt x="17146" y="1440"/>
                </a:lnTo>
                <a:lnTo>
                  <a:pt x="17081" y="1571"/>
                </a:lnTo>
                <a:lnTo>
                  <a:pt x="17146" y="1702"/>
                </a:lnTo>
                <a:lnTo>
                  <a:pt x="17015" y="2618"/>
                </a:lnTo>
                <a:lnTo>
                  <a:pt x="16885" y="3534"/>
                </a:lnTo>
                <a:lnTo>
                  <a:pt x="15314" y="3207"/>
                </a:lnTo>
                <a:lnTo>
                  <a:pt x="13743" y="2880"/>
                </a:lnTo>
                <a:lnTo>
                  <a:pt x="10602" y="2356"/>
                </a:lnTo>
                <a:lnTo>
                  <a:pt x="6675" y="1506"/>
                </a:lnTo>
                <a:lnTo>
                  <a:pt x="4712" y="1178"/>
                </a:lnTo>
                <a:lnTo>
                  <a:pt x="3665" y="1113"/>
                </a:lnTo>
                <a:lnTo>
                  <a:pt x="2683" y="1048"/>
                </a:lnTo>
                <a:lnTo>
                  <a:pt x="2552" y="1048"/>
                </a:lnTo>
                <a:lnTo>
                  <a:pt x="1440" y="2356"/>
                </a:lnTo>
                <a:lnTo>
                  <a:pt x="916" y="2945"/>
                </a:lnTo>
                <a:lnTo>
                  <a:pt x="720" y="3207"/>
                </a:lnTo>
                <a:lnTo>
                  <a:pt x="524" y="3534"/>
                </a:lnTo>
                <a:lnTo>
                  <a:pt x="458" y="3534"/>
                </a:lnTo>
                <a:lnTo>
                  <a:pt x="458" y="3665"/>
                </a:lnTo>
                <a:lnTo>
                  <a:pt x="262" y="5301"/>
                </a:lnTo>
                <a:lnTo>
                  <a:pt x="196" y="7003"/>
                </a:lnTo>
                <a:lnTo>
                  <a:pt x="0" y="10341"/>
                </a:lnTo>
                <a:lnTo>
                  <a:pt x="0" y="13744"/>
                </a:lnTo>
                <a:lnTo>
                  <a:pt x="0" y="17081"/>
                </a:lnTo>
                <a:lnTo>
                  <a:pt x="66" y="17212"/>
                </a:lnTo>
                <a:lnTo>
                  <a:pt x="131" y="17278"/>
                </a:lnTo>
                <a:lnTo>
                  <a:pt x="393" y="17278"/>
                </a:lnTo>
                <a:lnTo>
                  <a:pt x="2487" y="16689"/>
                </a:lnTo>
                <a:lnTo>
                  <a:pt x="4647" y="16165"/>
                </a:lnTo>
                <a:lnTo>
                  <a:pt x="6806" y="15707"/>
                </a:lnTo>
                <a:lnTo>
                  <a:pt x="9031" y="15380"/>
                </a:lnTo>
                <a:lnTo>
                  <a:pt x="11126" y="15183"/>
                </a:lnTo>
                <a:lnTo>
                  <a:pt x="13154" y="15053"/>
                </a:lnTo>
                <a:lnTo>
                  <a:pt x="15248" y="14856"/>
                </a:lnTo>
                <a:lnTo>
                  <a:pt x="17343" y="14660"/>
                </a:lnTo>
                <a:lnTo>
                  <a:pt x="17343" y="14660"/>
                </a:lnTo>
                <a:lnTo>
                  <a:pt x="17212" y="15380"/>
                </a:lnTo>
                <a:lnTo>
                  <a:pt x="17212" y="16165"/>
                </a:lnTo>
                <a:lnTo>
                  <a:pt x="17212" y="17016"/>
                </a:lnTo>
                <a:lnTo>
                  <a:pt x="17277" y="17801"/>
                </a:lnTo>
                <a:lnTo>
                  <a:pt x="17212" y="17867"/>
                </a:lnTo>
                <a:lnTo>
                  <a:pt x="17277" y="17932"/>
                </a:lnTo>
                <a:lnTo>
                  <a:pt x="17343" y="17932"/>
                </a:lnTo>
                <a:lnTo>
                  <a:pt x="17670" y="19634"/>
                </a:lnTo>
                <a:lnTo>
                  <a:pt x="17670" y="19699"/>
                </a:lnTo>
                <a:lnTo>
                  <a:pt x="17801" y="19764"/>
                </a:lnTo>
                <a:lnTo>
                  <a:pt x="17866" y="19764"/>
                </a:lnTo>
                <a:lnTo>
                  <a:pt x="17997" y="19699"/>
                </a:lnTo>
                <a:lnTo>
                  <a:pt x="18390" y="19175"/>
                </a:lnTo>
                <a:lnTo>
                  <a:pt x="18717" y="18652"/>
                </a:lnTo>
                <a:lnTo>
                  <a:pt x="19044" y="18063"/>
                </a:lnTo>
                <a:lnTo>
                  <a:pt x="19306" y="17474"/>
                </a:lnTo>
                <a:lnTo>
                  <a:pt x="19371" y="17343"/>
                </a:lnTo>
                <a:lnTo>
                  <a:pt x="19502" y="17408"/>
                </a:lnTo>
                <a:lnTo>
                  <a:pt x="19568" y="17408"/>
                </a:lnTo>
                <a:lnTo>
                  <a:pt x="21596" y="16034"/>
                </a:lnTo>
                <a:lnTo>
                  <a:pt x="23560" y="14529"/>
                </a:lnTo>
                <a:lnTo>
                  <a:pt x="22578" y="16034"/>
                </a:lnTo>
                <a:lnTo>
                  <a:pt x="22055" y="16754"/>
                </a:lnTo>
                <a:lnTo>
                  <a:pt x="21466" y="17408"/>
                </a:lnTo>
                <a:lnTo>
                  <a:pt x="20353" y="18194"/>
                </a:lnTo>
                <a:lnTo>
                  <a:pt x="21727" y="16165"/>
                </a:lnTo>
                <a:lnTo>
                  <a:pt x="21727" y="16100"/>
                </a:lnTo>
                <a:lnTo>
                  <a:pt x="21727" y="16034"/>
                </a:lnTo>
                <a:lnTo>
                  <a:pt x="21596" y="16034"/>
                </a:lnTo>
                <a:lnTo>
                  <a:pt x="20680" y="17212"/>
                </a:lnTo>
                <a:lnTo>
                  <a:pt x="19960" y="18521"/>
                </a:lnTo>
                <a:lnTo>
                  <a:pt x="18063" y="19830"/>
                </a:lnTo>
                <a:lnTo>
                  <a:pt x="17997" y="19961"/>
                </a:lnTo>
                <a:lnTo>
                  <a:pt x="18063" y="20026"/>
                </a:lnTo>
                <a:lnTo>
                  <a:pt x="18128" y="20092"/>
                </a:lnTo>
                <a:lnTo>
                  <a:pt x="18193" y="20092"/>
                </a:lnTo>
                <a:lnTo>
                  <a:pt x="19568" y="19241"/>
                </a:lnTo>
                <a:lnTo>
                  <a:pt x="19633" y="19306"/>
                </a:lnTo>
                <a:lnTo>
                  <a:pt x="19699" y="19306"/>
                </a:lnTo>
                <a:lnTo>
                  <a:pt x="19829" y="19045"/>
                </a:lnTo>
                <a:lnTo>
                  <a:pt x="22316" y="17408"/>
                </a:lnTo>
                <a:lnTo>
                  <a:pt x="24672" y="15641"/>
                </a:lnTo>
                <a:lnTo>
                  <a:pt x="27028" y="13875"/>
                </a:lnTo>
                <a:lnTo>
                  <a:pt x="29253" y="11977"/>
                </a:lnTo>
                <a:lnTo>
                  <a:pt x="29319" y="11911"/>
                </a:lnTo>
                <a:lnTo>
                  <a:pt x="29319" y="11846"/>
                </a:lnTo>
                <a:lnTo>
                  <a:pt x="29253" y="11715"/>
                </a:lnTo>
                <a:lnTo>
                  <a:pt x="29842" y="10210"/>
                </a:lnTo>
                <a:lnTo>
                  <a:pt x="30366" y="8704"/>
                </a:lnTo>
                <a:lnTo>
                  <a:pt x="30300" y="8574"/>
                </a:lnTo>
                <a:lnTo>
                  <a:pt x="30366" y="8377"/>
                </a:lnTo>
                <a:lnTo>
                  <a:pt x="30366" y="8312"/>
                </a:lnTo>
                <a:lnTo>
                  <a:pt x="30300" y="8181"/>
                </a:lnTo>
                <a:lnTo>
                  <a:pt x="27748" y="6087"/>
                </a:lnTo>
                <a:lnTo>
                  <a:pt x="25130" y="3993"/>
                </a:lnTo>
                <a:lnTo>
                  <a:pt x="22447" y="2029"/>
                </a:lnTo>
                <a:lnTo>
                  <a:pt x="19699" y="66"/>
                </a:lnTo>
                <a:lnTo>
                  <a:pt x="19502" y="66"/>
                </a:lnTo>
                <a:lnTo>
                  <a:pt x="19437" y="1"/>
                </a:ln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投影片編號版面配置區 1"/>
          <p:cNvSpPr>
            <a:spLocks noGrp="1"/>
          </p:cNvSpPr>
          <p:nvPr>
            <p:ph type="sldNum" sz="quarter" idx="12"/>
          </p:nvPr>
        </p:nvSpPr>
        <p:spPr>
          <a:xfrm>
            <a:off x="9347200" y="6453336"/>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10</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2020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969629" y="5832912"/>
            <a:ext cx="5902118" cy="923330"/>
          </a:xfrm>
          <a:prstGeom prst="rect">
            <a:avLst/>
          </a:prstGeom>
        </p:spPr>
        <p:txBody>
          <a:bodyPr wrap="square">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持續關注國內外相近機構的新進創新做法</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深耕學理與實務，強化團隊</a:t>
            </a:r>
            <a:r>
              <a:rPr lang="en-US" altLang="zh-TW" dirty="0">
                <a:latin typeface="Microsoft YaHei" panose="020B0503020204020204" pitchFamily="34" charset="-122"/>
                <a:ea typeface="Microsoft YaHei" panose="020B0503020204020204" pitchFamily="34" charset="-122"/>
                <a:cs typeface="Times New Roman" panose="02020603050405020304" pitchFamily="18" charset="0"/>
              </a:rPr>
              <a:t>/</a:t>
            </a: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中心研究論述與實務課題解決能力</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文字方塊 2"/>
          <p:cNvSpPr txBox="1"/>
          <p:nvPr/>
        </p:nvSpPr>
        <p:spPr>
          <a:xfrm>
            <a:off x="191344" y="554995"/>
            <a:ext cx="11680403" cy="646331"/>
          </a:xfrm>
          <a:prstGeom prst="rect">
            <a:avLst/>
          </a:prstGeom>
          <a:noFill/>
        </p:spPr>
        <p:txBody>
          <a:bodyPr wrap="square" rtlCol="0">
            <a:spAutoFit/>
          </a:bodyPr>
          <a:lstStyle/>
          <a:p>
            <a:pPr>
              <a:defRPr/>
            </a:pPr>
            <a:r>
              <a:rPr lang="zh-TW" altLang="en-US" sz="3600" b="1" dirty="0">
                <a:solidFill>
                  <a:srgbClr val="0070C0"/>
                </a:solidFill>
                <a:latin typeface="Microsoft YaHei" panose="020B0503020204020204" pitchFamily="34" charset="-122"/>
                <a:ea typeface="Microsoft YaHei" panose="020B0503020204020204" pitchFamily="34" charset="-122"/>
              </a:rPr>
              <a:t>本研究後續行動規劃</a:t>
            </a:r>
          </a:p>
        </p:txBody>
      </p:sp>
      <p:sp>
        <p:nvSpPr>
          <p:cNvPr id="6" name="文字方塊 5"/>
          <p:cNvSpPr txBox="1"/>
          <p:nvPr/>
        </p:nvSpPr>
        <p:spPr>
          <a:xfrm>
            <a:off x="142206" y="1282983"/>
            <a:ext cx="11827349" cy="830997"/>
          </a:xfrm>
          <a:prstGeom prst="rect">
            <a:avLst/>
          </a:prstGeom>
          <a:noFill/>
        </p:spPr>
        <p:txBody>
          <a:bodyPr wrap="square" rtlCol="0">
            <a:spAutoFit/>
          </a:bodyPr>
          <a:lstStyle/>
          <a:p>
            <a:pPr marL="342900" indent="-342900" algn="just">
              <a:spcAft>
                <a:spcPts val="600"/>
              </a:spcAft>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綜觀本院定位與科研基礎設施的政策、規劃、整合等缺口問題，應為國內外相關機構面臨的共通課題，後續將持續掌握院內需求，並蒐整國內外作法，以提供適切支援</a:t>
            </a:r>
          </a:p>
        </p:txBody>
      </p:sp>
      <p:sp>
        <p:nvSpPr>
          <p:cNvPr id="7" name="文字方塊 6"/>
          <p:cNvSpPr txBox="1"/>
          <p:nvPr/>
        </p:nvSpPr>
        <p:spPr>
          <a:xfrm>
            <a:off x="1487488" y="2636912"/>
            <a:ext cx="184731" cy="369332"/>
          </a:xfrm>
          <a:prstGeom prst="rect">
            <a:avLst/>
          </a:prstGeom>
          <a:noFill/>
        </p:spPr>
        <p:txBody>
          <a:bodyPr wrap="none" rtlCol="0">
            <a:spAutoFit/>
          </a:bodyPr>
          <a:lstStyle/>
          <a:p>
            <a:endParaRPr lang="zh-TW" altLang="en-US" dirty="0"/>
          </a:p>
        </p:txBody>
      </p:sp>
      <p:grpSp>
        <p:nvGrpSpPr>
          <p:cNvPr id="18" name="群組 17"/>
          <p:cNvGrpSpPr/>
          <p:nvPr/>
        </p:nvGrpSpPr>
        <p:grpSpPr>
          <a:xfrm>
            <a:off x="4868781" y="2276871"/>
            <a:ext cx="3808253" cy="3827953"/>
            <a:chOff x="3257846" y="2031734"/>
            <a:chExt cx="4222882" cy="4373942"/>
          </a:xfrm>
        </p:grpSpPr>
        <p:grpSp>
          <p:nvGrpSpPr>
            <p:cNvPr id="13" name="群組 12"/>
            <p:cNvGrpSpPr/>
            <p:nvPr/>
          </p:nvGrpSpPr>
          <p:grpSpPr>
            <a:xfrm>
              <a:off x="3533961" y="2031734"/>
              <a:ext cx="3946767" cy="4356468"/>
              <a:chOff x="3413101" y="2031734"/>
              <a:chExt cx="3946767" cy="4356468"/>
            </a:xfrm>
          </p:grpSpPr>
          <p:pic>
            <p:nvPicPr>
              <p:cNvPr id="8" name="圖片 7"/>
              <p:cNvPicPr>
                <a:picLocks noChangeAspect="1"/>
              </p:cNvPicPr>
              <p:nvPr/>
            </p:nvPicPr>
            <p:blipFill>
              <a:blip r:embed="rId2"/>
              <a:stretch>
                <a:fillRect/>
              </a:stretch>
            </p:blipFill>
            <p:spPr>
              <a:xfrm>
                <a:off x="3431704" y="2080315"/>
                <a:ext cx="3909561" cy="4180223"/>
              </a:xfrm>
              <a:prstGeom prst="rect">
                <a:avLst/>
              </a:prstGeom>
              <a:solidFill>
                <a:schemeClr val="accent2"/>
              </a:solidFill>
            </p:spPr>
          </p:pic>
          <p:sp>
            <p:nvSpPr>
              <p:cNvPr id="9" name="矩形 8"/>
              <p:cNvSpPr/>
              <p:nvPr/>
            </p:nvSpPr>
            <p:spPr>
              <a:xfrm>
                <a:off x="3544427" y="2031734"/>
                <a:ext cx="3796838" cy="1613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078484" y="2484498"/>
                <a:ext cx="1262781" cy="1613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413101" y="4293095"/>
                <a:ext cx="1314747" cy="2063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3758513" y="4684987"/>
                <a:ext cx="3601355" cy="17032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 name="Google Shape;165;p18"/>
            <p:cNvSpPr/>
            <p:nvPr/>
          </p:nvSpPr>
          <p:spPr>
            <a:xfrm>
              <a:off x="3510242" y="3253598"/>
              <a:ext cx="3581798" cy="1869594"/>
            </a:xfrm>
            <a:custGeom>
              <a:avLst/>
              <a:gdLst/>
              <a:ahLst/>
              <a:cxnLst/>
              <a:rect l="l" t="t" r="r" b="b"/>
              <a:pathLst>
                <a:path w="68961" h="34360" extrusionOk="0">
                  <a:moveTo>
                    <a:pt x="29793" y="627"/>
                  </a:moveTo>
                  <a:cubicBezTo>
                    <a:pt x="31042" y="627"/>
                    <a:pt x="32291" y="656"/>
                    <a:pt x="33536" y="708"/>
                  </a:cubicBezTo>
                  <a:cubicBezTo>
                    <a:pt x="39019" y="872"/>
                    <a:pt x="44666" y="1385"/>
                    <a:pt x="50149" y="2248"/>
                  </a:cubicBezTo>
                  <a:cubicBezTo>
                    <a:pt x="55612" y="3193"/>
                    <a:pt x="61444" y="4897"/>
                    <a:pt x="65120" y="9600"/>
                  </a:cubicBezTo>
                  <a:cubicBezTo>
                    <a:pt x="68960" y="14570"/>
                    <a:pt x="68550" y="20977"/>
                    <a:pt x="64340" y="25597"/>
                  </a:cubicBezTo>
                  <a:cubicBezTo>
                    <a:pt x="60417" y="30054"/>
                    <a:pt x="54421" y="31512"/>
                    <a:pt x="48855" y="32456"/>
                  </a:cubicBezTo>
                  <a:cubicBezTo>
                    <a:pt x="43610" y="33353"/>
                    <a:pt x="38244" y="33806"/>
                    <a:pt x="32898" y="33806"/>
                  </a:cubicBezTo>
                  <a:cubicBezTo>
                    <a:pt x="31630" y="33806"/>
                    <a:pt x="30364" y="33781"/>
                    <a:pt x="29100" y="33730"/>
                  </a:cubicBezTo>
                  <a:cubicBezTo>
                    <a:pt x="23699" y="33483"/>
                    <a:pt x="18134" y="33052"/>
                    <a:pt x="12917" y="31245"/>
                  </a:cubicBezTo>
                  <a:cubicBezTo>
                    <a:pt x="7619" y="29376"/>
                    <a:pt x="2485" y="25782"/>
                    <a:pt x="1109" y="19786"/>
                  </a:cubicBezTo>
                  <a:cubicBezTo>
                    <a:pt x="0" y="15432"/>
                    <a:pt x="1027" y="10627"/>
                    <a:pt x="3594" y="7115"/>
                  </a:cubicBezTo>
                  <a:cubicBezTo>
                    <a:pt x="11507" y="2147"/>
                    <a:pt x="20660" y="627"/>
                    <a:pt x="29793" y="627"/>
                  </a:cubicBezTo>
                  <a:close/>
                  <a:moveTo>
                    <a:pt x="30015" y="1"/>
                  </a:moveTo>
                  <a:cubicBezTo>
                    <a:pt x="21187" y="1"/>
                    <a:pt x="12367" y="1344"/>
                    <a:pt x="4621" y="5760"/>
                  </a:cubicBezTo>
                  <a:cubicBezTo>
                    <a:pt x="5134" y="5246"/>
                    <a:pt x="5730" y="4733"/>
                    <a:pt x="6325" y="4219"/>
                  </a:cubicBezTo>
                  <a:cubicBezTo>
                    <a:pt x="6486" y="4148"/>
                    <a:pt x="6367" y="3937"/>
                    <a:pt x="6226" y="3937"/>
                  </a:cubicBezTo>
                  <a:cubicBezTo>
                    <a:pt x="6204" y="3937"/>
                    <a:pt x="6182" y="3942"/>
                    <a:pt x="6161" y="3952"/>
                  </a:cubicBezTo>
                  <a:cubicBezTo>
                    <a:pt x="5216" y="4651"/>
                    <a:pt x="4374" y="5493"/>
                    <a:pt x="3676" y="6355"/>
                  </a:cubicBezTo>
                  <a:cubicBezTo>
                    <a:pt x="3081" y="6704"/>
                    <a:pt x="2485" y="7115"/>
                    <a:pt x="1890" y="7464"/>
                  </a:cubicBezTo>
                  <a:cubicBezTo>
                    <a:pt x="1675" y="7679"/>
                    <a:pt x="1805" y="8052"/>
                    <a:pt x="1993" y="8052"/>
                  </a:cubicBezTo>
                  <a:cubicBezTo>
                    <a:pt x="2038" y="8052"/>
                    <a:pt x="2088" y="8030"/>
                    <a:pt x="2136" y="7977"/>
                  </a:cubicBezTo>
                  <a:cubicBezTo>
                    <a:pt x="2403" y="7895"/>
                    <a:pt x="2567" y="7731"/>
                    <a:pt x="2731" y="7628"/>
                  </a:cubicBezTo>
                  <a:lnTo>
                    <a:pt x="2731" y="7628"/>
                  </a:lnTo>
                  <a:cubicBezTo>
                    <a:pt x="1109" y="10031"/>
                    <a:pt x="267" y="12947"/>
                    <a:pt x="164" y="15945"/>
                  </a:cubicBezTo>
                  <a:cubicBezTo>
                    <a:pt x="82" y="20895"/>
                    <a:pt x="2403" y="25351"/>
                    <a:pt x="6161" y="28267"/>
                  </a:cubicBezTo>
                  <a:cubicBezTo>
                    <a:pt x="10350" y="31594"/>
                    <a:pt x="15751" y="32888"/>
                    <a:pt x="20803" y="33565"/>
                  </a:cubicBezTo>
                  <a:cubicBezTo>
                    <a:pt x="24877" y="34101"/>
                    <a:pt x="28950" y="34359"/>
                    <a:pt x="33024" y="34359"/>
                  </a:cubicBezTo>
                  <a:cubicBezTo>
                    <a:pt x="36138" y="34359"/>
                    <a:pt x="39252" y="34208"/>
                    <a:pt x="42366" y="33915"/>
                  </a:cubicBezTo>
                  <a:cubicBezTo>
                    <a:pt x="48609" y="33216"/>
                    <a:pt x="55530" y="32456"/>
                    <a:pt x="61013" y="29027"/>
                  </a:cubicBezTo>
                  <a:cubicBezTo>
                    <a:pt x="65366" y="26378"/>
                    <a:pt x="68960" y="21490"/>
                    <a:pt x="68365" y="16028"/>
                  </a:cubicBezTo>
                  <a:cubicBezTo>
                    <a:pt x="67851" y="10811"/>
                    <a:pt x="63826" y="6602"/>
                    <a:pt x="59473" y="4384"/>
                  </a:cubicBezTo>
                  <a:cubicBezTo>
                    <a:pt x="53907" y="1652"/>
                    <a:pt x="47500" y="1221"/>
                    <a:pt x="41504" y="626"/>
                  </a:cubicBezTo>
                  <a:cubicBezTo>
                    <a:pt x="37732" y="257"/>
                    <a:pt x="33873" y="1"/>
                    <a:pt x="30015" y="1"/>
                  </a:cubicBezTo>
                  <a:close/>
                </a:path>
              </a:pathLst>
            </a:custGeom>
            <a:solidFill>
              <a:schemeClr val="accent3">
                <a:lumMod val="75000"/>
              </a:schemeClr>
            </a:solidFill>
            <a:ln w="19050"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92;p23"/>
            <p:cNvSpPr/>
            <p:nvPr/>
          </p:nvSpPr>
          <p:spPr>
            <a:xfrm rot="7662961">
              <a:off x="3675742" y="1918665"/>
              <a:ext cx="689577" cy="1525370"/>
            </a:xfrm>
            <a:custGeom>
              <a:avLst/>
              <a:gdLst/>
              <a:ahLst/>
              <a:cxnLst/>
              <a:rect l="l" t="t" r="r" b="b"/>
              <a:pathLst>
                <a:path w="12651" h="21856" extrusionOk="0">
                  <a:moveTo>
                    <a:pt x="10782" y="19711"/>
                  </a:moveTo>
                  <a:cubicBezTo>
                    <a:pt x="11029" y="19957"/>
                    <a:pt x="11296" y="20224"/>
                    <a:pt x="11542" y="20553"/>
                  </a:cubicBezTo>
                  <a:cubicBezTo>
                    <a:pt x="11296" y="20470"/>
                    <a:pt x="11111" y="20388"/>
                    <a:pt x="10864" y="20306"/>
                  </a:cubicBezTo>
                  <a:cubicBezTo>
                    <a:pt x="10782" y="20142"/>
                    <a:pt x="10597" y="19957"/>
                    <a:pt x="10515" y="19793"/>
                  </a:cubicBezTo>
                  <a:lnTo>
                    <a:pt x="10597" y="19793"/>
                  </a:lnTo>
                  <a:cubicBezTo>
                    <a:pt x="10680" y="19793"/>
                    <a:pt x="10782" y="19793"/>
                    <a:pt x="10782" y="19711"/>
                  </a:cubicBezTo>
                  <a:close/>
                  <a:moveTo>
                    <a:pt x="6982" y="1"/>
                  </a:moveTo>
                  <a:cubicBezTo>
                    <a:pt x="6963" y="1"/>
                    <a:pt x="6943" y="6"/>
                    <a:pt x="6921" y="16"/>
                  </a:cubicBezTo>
                  <a:cubicBezTo>
                    <a:pt x="2568" y="1824"/>
                    <a:pt x="1" y="6875"/>
                    <a:pt x="843" y="11496"/>
                  </a:cubicBezTo>
                  <a:cubicBezTo>
                    <a:pt x="1787" y="16712"/>
                    <a:pt x="5812" y="19279"/>
                    <a:pt x="10433" y="20737"/>
                  </a:cubicBezTo>
                  <a:cubicBezTo>
                    <a:pt x="10433" y="20819"/>
                    <a:pt x="10433" y="20819"/>
                    <a:pt x="10515" y="20819"/>
                  </a:cubicBezTo>
                  <a:cubicBezTo>
                    <a:pt x="10515" y="20902"/>
                    <a:pt x="10597" y="20984"/>
                    <a:pt x="10597" y="20984"/>
                  </a:cubicBezTo>
                  <a:cubicBezTo>
                    <a:pt x="10084" y="21169"/>
                    <a:pt x="9571" y="21251"/>
                    <a:pt x="8975" y="21333"/>
                  </a:cubicBezTo>
                  <a:cubicBezTo>
                    <a:pt x="8652" y="21409"/>
                    <a:pt x="8786" y="21855"/>
                    <a:pt x="9069" y="21855"/>
                  </a:cubicBezTo>
                  <a:cubicBezTo>
                    <a:pt x="9092" y="21855"/>
                    <a:pt x="9115" y="21852"/>
                    <a:pt x="9139" y="21846"/>
                  </a:cubicBezTo>
                  <a:cubicBezTo>
                    <a:pt x="9838" y="21764"/>
                    <a:pt x="10515" y="21682"/>
                    <a:pt x="11111" y="21579"/>
                  </a:cubicBezTo>
                  <a:cubicBezTo>
                    <a:pt x="11166" y="21610"/>
                    <a:pt x="11220" y="21622"/>
                    <a:pt x="11270" y="21622"/>
                  </a:cubicBezTo>
                  <a:cubicBezTo>
                    <a:pt x="11387" y="21622"/>
                    <a:pt x="11484" y="21555"/>
                    <a:pt x="11542" y="21497"/>
                  </a:cubicBezTo>
                  <a:cubicBezTo>
                    <a:pt x="11809" y="21497"/>
                    <a:pt x="12055" y="21415"/>
                    <a:pt x="12405" y="21415"/>
                  </a:cubicBezTo>
                  <a:cubicBezTo>
                    <a:pt x="12569" y="21333"/>
                    <a:pt x="12651" y="21066"/>
                    <a:pt x="12569" y="20984"/>
                  </a:cubicBezTo>
                  <a:cubicBezTo>
                    <a:pt x="11891" y="19875"/>
                    <a:pt x="11111" y="19012"/>
                    <a:pt x="10002" y="18417"/>
                  </a:cubicBezTo>
                  <a:cubicBezTo>
                    <a:pt x="9959" y="18402"/>
                    <a:pt x="9915" y="18396"/>
                    <a:pt x="9872" y="18396"/>
                  </a:cubicBezTo>
                  <a:cubicBezTo>
                    <a:pt x="9672" y="18396"/>
                    <a:pt x="9503" y="18546"/>
                    <a:pt x="9571" y="18766"/>
                  </a:cubicBezTo>
                  <a:cubicBezTo>
                    <a:pt x="9571" y="18930"/>
                    <a:pt x="9653" y="19115"/>
                    <a:pt x="9653" y="19197"/>
                  </a:cubicBezTo>
                  <a:cubicBezTo>
                    <a:pt x="9406" y="19279"/>
                    <a:pt x="9324" y="19526"/>
                    <a:pt x="9488" y="19711"/>
                  </a:cubicBezTo>
                  <a:cubicBezTo>
                    <a:pt x="9571" y="19793"/>
                    <a:pt x="9571" y="19875"/>
                    <a:pt x="9653" y="19957"/>
                  </a:cubicBezTo>
                  <a:cubicBezTo>
                    <a:pt x="5895" y="18499"/>
                    <a:pt x="2568" y="16363"/>
                    <a:pt x="1541" y="12092"/>
                  </a:cubicBezTo>
                  <a:cubicBezTo>
                    <a:pt x="247" y="7204"/>
                    <a:pt x="2896" y="2768"/>
                    <a:pt x="7004" y="283"/>
                  </a:cubicBezTo>
                  <a:cubicBezTo>
                    <a:pt x="7164" y="212"/>
                    <a:pt x="7108" y="1"/>
                    <a:pt x="6982"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2;p23"/>
            <p:cNvSpPr/>
            <p:nvPr/>
          </p:nvSpPr>
          <p:spPr>
            <a:xfrm rot="10968341" flipH="1" flipV="1">
              <a:off x="4034980" y="5073864"/>
              <a:ext cx="571124" cy="1331812"/>
            </a:xfrm>
            <a:custGeom>
              <a:avLst/>
              <a:gdLst/>
              <a:ahLst/>
              <a:cxnLst/>
              <a:rect l="l" t="t" r="r" b="b"/>
              <a:pathLst>
                <a:path w="12651" h="21856" extrusionOk="0">
                  <a:moveTo>
                    <a:pt x="10782" y="19711"/>
                  </a:moveTo>
                  <a:cubicBezTo>
                    <a:pt x="11029" y="19957"/>
                    <a:pt x="11296" y="20224"/>
                    <a:pt x="11542" y="20553"/>
                  </a:cubicBezTo>
                  <a:cubicBezTo>
                    <a:pt x="11296" y="20470"/>
                    <a:pt x="11111" y="20388"/>
                    <a:pt x="10864" y="20306"/>
                  </a:cubicBezTo>
                  <a:cubicBezTo>
                    <a:pt x="10782" y="20142"/>
                    <a:pt x="10597" y="19957"/>
                    <a:pt x="10515" y="19793"/>
                  </a:cubicBezTo>
                  <a:lnTo>
                    <a:pt x="10597" y="19793"/>
                  </a:lnTo>
                  <a:cubicBezTo>
                    <a:pt x="10680" y="19793"/>
                    <a:pt x="10782" y="19793"/>
                    <a:pt x="10782" y="19711"/>
                  </a:cubicBezTo>
                  <a:close/>
                  <a:moveTo>
                    <a:pt x="6982" y="1"/>
                  </a:moveTo>
                  <a:cubicBezTo>
                    <a:pt x="6963" y="1"/>
                    <a:pt x="6943" y="6"/>
                    <a:pt x="6921" y="16"/>
                  </a:cubicBezTo>
                  <a:cubicBezTo>
                    <a:pt x="2568" y="1824"/>
                    <a:pt x="1" y="6875"/>
                    <a:pt x="843" y="11496"/>
                  </a:cubicBezTo>
                  <a:cubicBezTo>
                    <a:pt x="1787" y="16712"/>
                    <a:pt x="5812" y="19279"/>
                    <a:pt x="10433" y="20737"/>
                  </a:cubicBezTo>
                  <a:cubicBezTo>
                    <a:pt x="10433" y="20819"/>
                    <a:pt x="10433" y="20819"/>
                    <a:pt x="10515" y="20819"/>
                  </a:cubicBezTo>
                  <a:cubicBezTo>
                    <a:pt x="10515" y="20902"/>
                    <a:pt x="10597" y="20984"/>
                    <a:pt x="10597" y="20984"/>
                  </a:cubicBezTo>
                  <a:cubicBezTo>
                    <a:pt x="10084" y="21169"/>
                    <a:pt x="9571" y="21251"/>
                    <a:pt x="8975" y="21333"/>
                  </a:cubicBezTo>
                  <a:cubicBezTo>
                    <a:pt x="8652" y="21409"/>
                    <a:pt x="8786" y="21855"/>
                    <a:pt x="9069" y="21855"/>
                  </a:cubicBezTo>
                  <a:cubicBezTo>
                    <a:pt x="9092" y="21855"/>
                    <a:pt x="9115" y="21852"/>
                    <a:pt x="9139" y="21846"/>
                  </a:cubicBezTo>
                  <a:cubicBezTo>
                    <a:pt x="9838" y="21764"/>
                    <a:pt x="10515" y="21682"/>
                    <a:pt x="11111" y="21579"/>
                  </a:cubicBezTo>
                  <a:cubicBezTo>
                    <a:pt x="11166" y="21610"/>
                    <a:pt x="11220" y="21622"/>
                    <a:pt x="11270" y="21622"/>
                  </a:cubicBezTo>
                  <a:cubicBezTo>
                    <a:pt x="11387" y="21622"/>
                    <a:pt x="11484" y="21555"/>
                    <a:pt x="11542" y="21497"/>
                  </a:cubicBezTo>
                  <a:cubicBezTo>
                    <a:pt x="11809" y="21497"/>
                    <a:pt x="12055" y="21415"/>
                    <a:pt x="12405" y="21415"/>
                  </a:cubicBezTo>
                  <a:cubicBezTo>
                    <a:pt x="12569" y="21333"/>
                    <a:pt x="12651" y="21066"/>
                    <a:pt x="12569" y="20984"/>
                  </a:cubicBezTo>
                  <a:cubicBezTo>
                    <a:pt x="11891" y="19875"/>
                    <a:pt x="11111" y="19012"/>
                    <a:pt x="10002" y="18417"/>
                  </a:cubicBezTo>
                  <a:cubicBezTo>
                    <a:pt x="9959" y="18402"/>
                    <a:pt x="9915" y="18396"/>
                    <a:pt x="9872" y="18396"/>
                  </a:cubicBezTo>
                  <a:cubicBezTo>
                    <a:pt x="9672" y="18396"/>
                    <a:pt x="9503" y="18546"/>
                    <a:pt x="9571" y="18766"/>
                  </a:cubicBezTo>
                  <a:cubicBezTo>
                    <a:pt x="9571" y="18930"/>
                    <a:pt x="9653" y="19115"/>
                    <a:pt x="9653" y="19197"/>
                  </a:cubicBezTo>
                  <a:cubicBezTo>
                    <a:pt x="9406" y="19279"/>
                    <a:pt x="9324" y="19526"/>
                    <a:pt x="9488" y="19711"/>
                  </a:cubicBezTo>
                  <a:cubicBezTo>
                    <a:pt x="9571" y="19793"/>
                    <a:pt x="9571" y="19875"/>
                    <a:pt x="9653" y="19957"/>
                  </a:cubicBezTo>
                  <a:cubicBezTo>
                    <a:pt x="5895" y="18499"/>
                    <a:pt x="2568" y="16363"/>
                    <a:pt x="1541" y="12092"/>
                  </a:cubicBezTo>
                  <a:cubicBezTo>
                    <a:pt x="247" y="7204"/>
                    <a:pt x="2896" y="2768"/>
                    <a:pt x="7004" y="283"/>
                  </a:cubicBezTo>
                  <a:cubicBezTo>
                    <a:pt x="7164" y="212"/>
                    <a:pt x="7108" y="1"/>
                    <a:pt x="6982"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矩形 4"/>
          <p:cNvSpPr/>
          <p:nvPr/>
        </p:nvSpPr>
        <p:spPr>
          <a:xfrm>
            <a:off x="8574889" y="2552637"/>
            <a:ext cx="3168006" cy="400110"/>
          </a:xfrm>
          <a:prstGeom prst="rect">
            <a:avLst/>
          </a:prstGeom>
          <a:solidFill>
            <a:schemeClr val="accent3">
              <a:lumMod val="20000"/>
              <a:lumOff val="80000"/>
            </a:schemeClr>
          </a:solidFill>
        </p:spPr>
        <p:txBody>
          <a:bodyPr wrap="square">
            <a:spAutoFit/>
          </a:bodyPr>
          <a:lstStyle/>
          <a:p>
            <a:r>
              <a:rPr lang="en-US" altLang="zh-TW" sz="2000" b="1" dirty="0">
                <a:latin typeface="Microsoft YaHei" panose="020B0503020204020204" pitchFamily="34" charset="-122"/>
                <a:ea typeface="Microsoft YaHei" panose="020B0503020204020204" pitchFamily="34" charset="-122"/>
                <a:cs typeface="Times New Roman" panose="02020603050405020304" pitchFamily="18" charset="0"/>
              </a:rPr>
              <a:t>3.</a:t>
            </a:r>
            <a:r>
              <a:rPr lang="zh-TW" altLang="en-US" sz="2000" b="1" dirty="0">
                <a:latin typeface="Microsoft YaHei" panose="020B0503020204020204" pitchFamily="34" charset="-122"/>
                <a:ea typeface="Microsoft YaHei" panose="020B0503020204020204" pitchFamily="34" charset="-122"/>
                <a:cs typeface="Times New Roman" panose="02020603050405020304" pitchFamily="18" charset="0"/>
              </a:rPr>
              <a:t> 後續專家</a:t>
            </a:r>
            <a:r>
              <a:rPr lang="zh-TW" altLang="zh-TW" sz="2000" b="1" dirty="0">
                <a:latin typeface="Microsoft YaHei" panose="020B0503020204020204" pitchFamily="34" charset="-122"/>
                <a:ea typeface="Microsoft YaHei" panose="020B0503020204020204" pitchFamily="34" charset="-122"/>
                <a:cs typeface="Times New Roman" panose="02020603050405020304" pitchFamily="18" charset="0"/>
              </a:rPr>
              <a:t>訪談</a:t>
            </a:r>
            <a:r>
              <a:rPr lang="zh-TW" altLang="en-US" sz="2000" b="1" dirty="0">
                <a:latin typeface="Microsoft YaHei" panose="020B0503020204020204" pitchFamily="34" charset="-122"/>
                <a:ea typeface="Microsoft YaHei" panose="020B0503020204020204" pitchFamily="34" charset="-122"/>
                <a:cs typeface="Times New Roman" panose="02020603050405020304" pitchFamily="18" charset="0"/>
              </a:rPr>
              <a:t>規劃</a:t>
            </a:r>
            <a:endParaRPr lang="en-US" altLang="zh-TW" sz="20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26" name="群組 25"/>
          <p:cNvGrpSpPr/>
          <p:nvPr/>
        </p:nvGrpSpPr>
        <p:grpSpPr>
          <a:xfrm>
            <a:off x="113646" y="2448523"/>
            <a:ext cx="4258411" cy="2747808"/>
            <a:chOff x="175957" y="2778881"/>
            <a:chExt cx="4258411" cy="2747808"/>
          </a:xfrm>
        </p:grpSpPr>
        <p:sp>
          <p:nvSpPr>
            <p:cNvPr id="4" name="矩形 3"/>
            <p:cNvSpPr/>
            <p:nvPr/>
          </p:nvSpPr>
          <p:spPr>
            <a:xfrm>
              <a:off x="175957" y="2778881"/>
              <a:ext cx="4258411" cy="400110"/>
            </a:xfrm>
            <a:prstGeom prst="rect">
              <a:avLst/>
            </a:prstGeom>
            <a:solidFill>
              <a:schemeClr val="accent3">
                <a:lumMod val="20000"/>
                <a:lumOff val="80000"/>
              </a:schemeClr>
            </a:solidFill>
          </p:spPr>
          <p:txBody>
            <a:bodyPr wrap="square">
              <a:spAutoFit/>
            </a:bodyPr>
            <a:lstStyle/>
            <a:p>
              <a:r>
                <a:rPr lang="en-US" altLang="zh-TW" sz="2000" b="1" dirty="0">
                  <a:latin typeface="Microsoft YaHei" panose="020B0503020204020204" pitchFamily="34" charset="-122"/>
                  <a:ea typeface="Microsoft YaHei" panose="020B0503020204020204" pitchFamily="34" charset="-122"/>
                  <a:cs typeface="Times New Roman" panose="02020603050405020304" pitchFamily="18" charset="0"/>
                </a:rPr>
                <a:t>1.</a:t>
              </a:r>
              <a:r>
                <a:rPr lang="zh-TW" altLang="en-US" sz="2000" b="1" dirty="0">
                  <a:latin typeface="Microsoft YaHei" panose="020B0503020204020204" pitchFamily="34" charset="-122"/>
                  <a:ea typeface="Microsoft YaHei" panose="020B0503020204020204" pitchFamily="34" charset="-122"/>
                  <a:cs typeface="Times New Roman" panose="02020603050405020304" pitchFamily="18" charset="0"/>
                </a:rPr>
                <a:t> 從科政中心角度，提供適切支援</a:t>
              </a:r>
              <a:endParaRPr lang="en-US" altLang="zh-TW" sz="20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9" name="矩形 18"/>
            <p:cNvSpPr/>
            <p:nvPr/>
          </p:nvSpPr>
          <p:spPr>
            <a:xfrm>
              <a:off x="253655" y="3218365"/>
              <a:ext cx="3913850" cy="2308324"/>
            </a:xfrm>
            <a:prstGeom prst="rect">
              <a:avLst/>
            </a:prstGeom>
          </p:spPr>
          <p:txBody>
            <a:bodyPr wrap="square">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需求：</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r>
                <a:rPr lang="zh-TW"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我國超級電腦的發展，缺乏</a:t>
              </a:r>
              <a:r>
                <a:rPr lang="zh-TW" altLang="en-US" dirty="0">
                  <a:solidFill>
                    <a:srgbClr val="FF0000"/>
                  </a:solidFill>
                  <a:latin typeface="Microsoft YaHei" panose="020B0503020204020204" pitchFamily="34" charset="-122"/>
                  <a:ea typeface="Microsoft YaHei" panose="020B0503020204020204" pitchFamily="34" charset="-122"/>
                </a:rPr>
                <a:t>最為上位的政策缺口（政策或法制面</a:t>
              </a:r>
              <a:r>
                <a:rPr lang="en-US" altLang="zh-TW" dirty="0">
                  <a:solidFill>
                    <a:srgbClr val="FF0000"/>
                  </a:solidFill>
                  <a:latin typeface="Microsoft YaHei" panose="020B0503020204020204" pitchFamily="34" charset="-122"/>
                  <a:ea typeface="Microsoft YaHei" panose="020B0503020204020204" pitchFamily="34" charset="-122"/>
                </a:rPr>
                <a:t>)</a:t>
              </a:r>
            </a:p>
            <a:p>
              <a:endParaRPr lang="en-US" altLang="zh-TW"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做法：</a:t>
              </a:r>
              <a:endParaRPr lang="en-US" altLang="zh-TW" dirty="0">
                <a:latin typeface="Microsoft YaHei" panose="020B0503020204020204" pitchFamily="34" charset="-122"/>
                <a:ea typeface="Microsoft YaHei" panose="020B0503020204020204" pitchFamily="34" charset="-122"/>
              </a:endParaRPr>
            </a:p>
            <a:p>
              <a:r>
                <a:rPr lang="zh-TW" altLang="en-US" dirty="0">
                  <a:solidFill>
                    <a:srgbClr val="FF0000"/>
                  </a:solidFill>
                  <a:latin typeface="Microsoft YaHei" panose="020B0503020204020204" pitchFamily="34" charset="-122"/>
                  <a:ea typeface="Microsoft YaHei" panose="020B0503020204020204" pitchFamily="34" charset="-122"/>
                </a:rPr>
                <a:t>深入日、韓</a:t>
              </a:r>
              <a:r>
                <a:rPr lang="zh-TW" altLang="zh-TW"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超級電腦</a:t>
              </a:r>
              <a:r>
                <a:rPr lang="zh-TW" altLang="en-US"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或</a:t>
              </a:r>
              <a:r>
                <a:rPr lang="zh-TW" altLang="zh-TW"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高速運算網絡</a:t>
              </a:r>
              <a:r>
                <a:rPr lang="zh-TW" altLang="en-US" dirty="0">
                  <a:solidFill>
                    <a:srgbClr val="FF0000"/>
                  </a:solidFill>
                  <a:latin typeface="Microsoft YaHei" panose="020B0503020204020204" pitchFamily="34" charset="-122"/>
                  <a:ea typeface="Microsoft YaHei" panose="020B0503020204020204" pitchFamily="34" charset="-122"/>
                </a:rPr>
                <a:t>相關政策或法規研析，預計將後續分析提供給國網中心參考</a:t>
              </a:r>
            </a:p>
          </p:txBody>
        </p:sp>
      </p:grpSp>
      <p:sp>
        <p:nvSpPr>
          <p:cNvPr id="24" name="矩形 23"/>
          <p:cNvSpPr/>
          <p:nvPr/>
        </p:nvSpPr>
        <p:spPr>
          <a:xfrm>
            <a:off x="8534815" y="2991092"/>
            <a:ext cx="3474028" cy="923330"/>
          </a:xfrm>
          <a:prstGeom prst="rect">
            <a:avLst/>
          </a:prstGeom>
        </p:spPr>
        <p:txBody>
          <a:bodyPr wrap="none">
            <a:spAutoFit/>
          </a:bodyPr>
          <a:lstStyle/>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院本部營運推廣室陸璟萍</a:t>
            </a: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主任</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cs typeface="Times New Roman" panose="02020603050405020304" pitchFamily="18" charset="0"/>
              </a:rPr>
              <a:t>院本部國際事務室</a:t>
            </a: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陳明智主任</a:t>
            </a:r>
            <a:endParaRPr lang="en-US" altLang="zh-TW"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zh-TW" altLang="zh-TW" dirty="0">
                <a:latin typeface="Microsoft YaHei" panose="020B0503020204020204" pitchFamily="34" charset="-122"/>
                <a:ea typeface="Microsoft YaHei" panose="020B0503020204020204" pitchFamily="34" charset="-122"/>
                <a:cs typeface="Times New Roman" panose="02020603050405020304" pitchFamily="18" charset="0"/>
              </a:rPr>
              <a:t>其他中心等</a:t>
            </a:r>
            <a:r>
              <a:rPr lang="en-US" altLang="zh-TW" dirty="0">
                <a:latin typeface="Microsoft YaHei" panose="020B0503020204020204" pitchFamily="34" charset="-122"/>
                <a:ea typeface="Microsoft YaHei" panose="020B0503020204020204" pitchFamily="34" charset="-122"/>
                <a:cs typeface="Times New Roman" panose="02020603050405020304" pitchFamily="18" charset="0"/>
              </a:rPr>
              <a:t>…</a:t>
            </a:r>
            <a:endParaRPr lang="zh-TW" altLang="en-US" dirty="0">
              <a:latin typeface="Microsoft YaHei" panose="020B0503020204020204" pitchFamily="34" charset="-122"/>
              <a:ea typeface="Microsoft YaHei" panose="020B0503020204020204" pitchFamily="34" charset="-122"/>
            </a:endParaRPr>
          </a:p>
        </p:txBody>
      </p:sp>
      <p:sp>
        <p:nvSpPr>
          <p:cNvPr id="25" name="Google Shape;392;p23"/>
          <p:cNvSpPr/>
          <p:nvPr/>
        </p:nvSpPr>
        <p:spPr>
          <a:xfrm rot="3606890" flipV="1">
            <a:off x="7169492" y="2079148"/>
            <a:ext cx="467655" cy="1452108"/>
          </a:xfrm>
          <a:custGeom>
            <a:avLst/>
            <a:gdLst/>
            <a:ahLst/>
            <a:cxnLst/>
            <a:rect l="l" t="t" r="r" b="b"/>
            <a:pathLst>
              <a:path w="12651" h="21856" extrusionOk="0">
                <a:moveTo>
                  <a:pt x="10782" y="19711"/>
                </a:moveTo>
                <a:cubicBezTo>
                  <a:pt x="11029" y="19957"/>
                  <a:pt x="11296" y="20224"/>
                  <a:pt x="11542" y="20553"/>
                </a:cubicBezTo>
                <a:cubicBezTo>
                  <a:pt x="11296" y="20470"/>
                  <a:pt x="11111" y="20388"/>
                  <a:pt x="10864" y="20306"/>
                </a:cubicBezTo>
                <a:cubicBezTo>
                  <a:pt x="10782" y="20142"/>
                  <a:pt x="10597" y="19957"/>
                  <a:pt x="10515" y="19793"/>
                </a:cubicBezTo>
                <a:lnTo>
                  <a:pt x="10597" y="19793"/>
                </a:lnTo>
                <a:cubicBezTo>
                  <a:pt x="10680" y="19793"/>
                  <a:pt x="10782" y="19793"/>
                  <a:pt x="10782" y="19711"/>
                </a:cubicBezTo>
                <a:close/>
                <a:moveTo>
                  <a:pt x="6982" y="1"/>
                </a:moveTo>
                <a:cubicBezTo>
                  <a:pt x="6963" y="1"/>
                  <a:pt x="6943" y="6"/>
                  <a:pt x="6921" y="16"/>
                </a:cubicBezTo>
                <a:cubicBezTo>
                  <a:pt x="2568" y="1824"/>
                  <a:pt x="1" y="6875"/>
                  <a:pt x="843" y="11496"/>
                </a:cubicBezTo>
                <a:cubicBezTo>
                  <a:pt x="1787" y="16712"/>
                  <a:pt x="5812" y="19279"/>
                  <a:pt x="10433" y="20737"/>
                </a:cubicBezTo>
                <a:cubicBezTo>
                  <a:pt x="10433" y="20819"/>
                  <a:pt x="10433" y="20819"/>
                  <a:pt x="10515" y="20819"/>
                </a:cubicBezTo>
                <a:cubicBezTo>
                  <a:pt x="10515" y="20902"/>
                  <a:pt x="10597" y="20984"/>
                  <a:pt x="10597" y="20984"/>
                </a:cubicBezTo>
                <a:cubicBezTo>
                  <a:pt x="10084" y="21169"/>
                  <a:pt x="9571" y="21251"/>
                  <a:pt x="8975" y="21333"/>
                </a:cubicBezTo>
                <a:cubicBezTo>
                  <a:pt x="8652" y="21409"/>
                  <a:pt x="8786" y="21855"/>
                  <a:pt x="9069" y="21855"/>
                </a:cubicBezTo>
                <a:cubicBezTo>
                  <a:pt x="9092" y="21855"/>
                  <a:pt x="9115" y="21852"/>
                  <a:pt x="9139" y="21846"/>
                </a:cubicBezTo>
                <a:cubicBezTo>
                  <a:pt x="9838" y="21764"/>
                  <a:pt x="10515" y="21682"/>
                  <a:pt x="11111" y="21579"/>
                </a:cubicBezTo>
                <a:cubicBezTo>
                  <a:pt x="11166" y="21610"/>
                  <a:pt x="11220" y="21622"/>
                  <a:pt x="11270" y="21622"/>
                </a:cubicBezTo>
                <a:cubicBezTo>
                  <a:pt x="11387" y="21622"/>
                  <a:pt x="11484" y="21555"/>
                  <a:pt x="11542" y="21497"/>
                </a:cubicBezTo>
                <a:cubicBezTo>
                  <a:pt x="11809" y="21497"/>
                  <a:pt x="12055" y="21415"/>
                  <a:pt x="12405" y="21415"/>
                </a:cubicBezTo>
                <a:cubicBezTo>
                  <a:pt x="12569" y="21333"/>
                  <a:pt x="12651" y="21066"/>
                  <a:pt x="12569" y="20984"/>
                </a:cubicBezTo>
                <a:cubicBezTo>
                  <a:pt x="11891" y="19875"/>
                  <a:pt x="11111" y="19012"/>
                  <a:pt x="10002" y="18417"/>
                </a:cubicBezTo>
                <a:cubicBezTo>
                  <a:pt x="9959" y="18402"/>
                  <a:pt x="9915" y="18396"/>
                  <a:pt x="9872" y="18396"/>
                </a:cubicBezTo>
                <a:cubicBezTo>
                  <a:pt x="9672" y="18396"/>
                  <a:pt x="9503" y="18546"/>
                  <a:pt x="9571" y="18766"/>
                </a:cubicBezTo>
                <a:cubicBezTo>
                  <a:pt x="9571" y="18930"/>
                  <a:pt x="9653" y="19115"/>
                  <a:pt x="9653" y="19197"/>
                </a:cubicBezTo>
                <a:cubicBezTo>
                  <a:pt x="9406" y="19279"/>
                  <a:pt x="9324" y="19526"/>
                  <a:pt x="9488" y="19711"/>
                </a:cubicBezTo>
                <a:cubicBezTo>
                  <a:pt x="9571" y="19793"/>
                  <a:pt x="9571" y="19875"/>
                  <a:pt x="9653" y="19957"/>
                </a:cubicBezTo>
                <a:cubicBezTo>
                  <a:pt x="5895" y="18499"/>
                  <a:pt x="2568" y="16363"/>
                  <a:pt x="1541" y="12092"/>
                </a:cubicBezTo>
                <a:cubicBezTo>
                  <a:pt x="247" y="7204"/>
                  <a:pt x="2896" y="2768"/>
                  <a:pt x="7004" y="283"/>
                </a:cubicBezTo>
                <a:cubicBezTo>
                  <a:pt x="7164" y="212"/>
                  <a:pt x="7108" y="1"/>
                  <a:pt x="6982" y="1"/>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矩形 26"/>
          <p:cNvSpPr/>
          <p:nvPr/>
        </p:nvSpPr>
        <p:spPr>
          <a:xfrm>
            <a:off x="5958018" y="5339258"/>
            <a:ext cx="3882398" cy="400110"/>
          </a:xfrm>
          <a:prstGeom prst="rect">
            <a:avLst/>
          </a:prstGeom>
          <a:solidFill>
            <a:schemeClr val="accent3">
              <a:lumMod val="20000"/>
              <a:lumOff val="80000"/>
            </a:schemeClr>
          </a:solidFill>
        </p:spPr>
        <p:txBody>
          <a:bodyPr wrap="square">
            <a:spAutoFit/>
          </a:bodyPr>
          <a:lstStyle/>
          <a:p>
            <a:r>
              <a:rPr lang="en-US" altLang="zh-TW" sz="2000" b="1" dirty="0">
                <a:latin typeface="Microsoft YaHei" panose="020B0503020204020204" pitchFamily="34" charset="-122"/>
                <a:ea typeface="Microsoft YaHei" panose="020B0503020204020204" pitchFamily="34" charset="-122"/>
                <a:cs typeface="Times New Roman" panose="02020603050405020304" pitchFamily="18" charset="0"/>
              </a:rPr>
              <a:t>2.</a:t>
            </a:r>
            <a:r>
              <a:rPr lang="zh-TW" altLang="en-US" sz="2000" b="1" dirty="0">
                <a:latin typeface="Microsoft YaHei" panose="020B0503020204020204" pitchFamily="34" charset="-122"/>
                <a:ea typeface="Microsoft YaHei" panose="020B0503020204020204" pitchFamily="34" charset="-122"/>
                <a:cs typeface="Times New Roman" panose="02020603050405020304" pitchFamily="18" charset="0"/>
              </a:rPr>
              <a:t> 持續蒐整分析國內外推動做法</a:t>
            </a:r>
            <a:endParaRPr lang="en-US" altLang="zh-TW" sz="2000" b="1"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17" name="群組 16"/>
          <p:cNvGrpSpPr/>
          <p:nvPr/>
        </p:nvGrpSpPr>
        <p:grpSpPr>
          <a:xfrm>
            <a:off x="9840416" y="3887544"/>
            <a:ext cx="2291291" cy="1899352"/>
            <a:chOff x="9840416" y="4060335"/>
            <a:chExt cx="2291291" cy="1899352"/>
          </a:xfrm>
        </p:grpSpPr>
        <p:pic>
          <p:nvPicPr>
            <p:cNvPr id="30" name="圖片 29"/>
            <p:cNvPicPr>
              <a:picLocks noChangeAspect="1"/>
            </p:cNvPicPr>
            <p:nvPr/>
          </p:nvPicPr>
          <p:blipFill>
            <a:blip r:embed="rId3"/>
            <a:stretch>
              <a:fillRect/>
            </a:stretch>
          </p:blipFill>
          <p:spPr>
            <a:xfrm>
              <a:off x="10001122" y="4060335"/>
              <a:ext cx="2056757" cy="1899352"/>
            </a:xfrm>
            <a:prstGeom prst="rect">
              <a:avLst/>
            </a:prstGeom>
          </p:spPr>
        </p:pic>
        <p:sp>
          <p:nvSpPr>
            <p:cNvPr id="31" name="矩形 30"/>
            <p:cNvSpPr/>
            <p:nvPr/>
          </p:nvSpPr>
          <p:spPr>
            <a:xfrm>
              <a:off x="9840416" y="4822341"/>
              <a:ext cx="636952" cy="776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11813231" y="4238464"/>
              <a:ext cx="318476" cy="776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29" name="圖片 28"/>
          <p:cNvPicPr>
            <a:picLocks noChangeAspect="1"/>
          </p:cNvPicPr>
          <p:nvPr/>
        </p:nvPicPr>
        <p:blipFill rotWithShape="1">
          <a:blip r:embed="rId4"/>
          <a:srcRect r="6939" b="8233"/>
          <a:stretch/>
        </p:blipFill>
        <p:spPr>
          <a:xfrm>
            <a:off x="3294076" y="4883056"/>
            <a:ext cx="1936478" cy="1596187"/>
          </a:xfrm>
          <a:prstGeom prst="rect">
            <a:avLst/>
          </a:prstGeom>
        </p:spPr>
      </p:pic>
      <p:sp>
        <p:nvSpPr>
          <p:cNvPr id="34"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11</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0400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197E07F-9A90-4BDC-B2F5-D0E20C3A17E3}"/>
              </a:ext>
            </a:extLst>
          </p:cNvPr>
          <p:cNvSpPr>
            <a:spLocks noGrp="1"/>
          </p:cNvSpPr>
          <p:nvPr>
            <p:ph type="title"/>
          </p:nvPr>
        </p:nvSpPr>
        <p:spPr/>
        <p:txBody>
          <a:bodyPr/>
          <a:lstStyle/>
          <a:p>
            <a:r>
              <a:rPr lang="zh-TW" altLang="en-US" dirty="0">
                <a:solidFill>
                  <a:srgbClr val="0070C0"/>
                </a:solidFill>
                <a:latin typeface="Microsoft YaHei" panose="020B0503020204020204" pitchFamily="34" charset="-122"/>
                <a:ea typeface="Microsoft YaHei" panose="020B0503020204020204" pitchFamily="34" charset="-122"/>
              </a:rPr>
              <a:t>精準健康科技前瞻研</a:t>
            </a:r>
            <a:r>
              <a:rPr lang="zh-TW" altLang="en-US" dirty="0" smtClean="0">
                <a:solidFill>
                  <a:srgbClr val="0070C0"/>
                </a:solidFill>
                <a:latin typeface="Microsoft YaHei" panose="020B0503020204020204" pitchFamily="34" charset="-122"/>
                <a:ea typeface="Microsoft YaHei" panose="020B0503020204020204" pitchFamily="34" charset="-122"/>
              </a:rPr>
              <a:t>析  </a:t>
            </a:r>
            <a:r>
              <a:rPr lang="en-US" altLang="zh-TW" dirty="0" smtClean="0">
                <a:solidFill>
                  <a:srgbClr val="0070C0"/>
                </a:solidFill>
                <a:latin typeface="Microsoft YaHei" panose="020B0503020204020204" pitchFamily="34" charset="-122"/>
                <a:ea typeface="Microsoft YaHei" panose="020B0503020204020204" pitchFamily="34" charset="-122"/>
              </a:rPr>
              <a:t>-</a:t>
            </a:r>
            <a:r>
              <a:rPr lang="zh-TW" altLang="en-US" dirty="0" smtClean="0">
                <a:solidFill>
                  <a:srgbClr val="0070C0"/>
                </a:solidFill>
                <a:latin typeface="Microsoft YaHei" panose="020B0503020204020204" pitchFamily="34" charset="-122"/>
                <a:ea typeface="Microsoft YaHei" panose="020B0503020204020204" pitchFamily="34" charset="-122"/>
              </a:rPr>
              <a:t> 進度報告</a:t>
            </a:r>
            <a:endParaRPr lang="zh-TW" altLang="en-US" dirty="0"/>
          </a:p>
        </p:txBody>
      </p:sp>
      <p:sp>
        <p:nvSpPr>
          <p:cNvPr id="6" name="文字方塊 5">
            <a:extLst>
              <a:ext uri="{FF2B5EF4-FFF2-40B4-BE49-F238E27FC236}">
                <a16:creationId xmlns:a16="http://schemas.microsoft.com/office/drawing/2014/main" xmlns="" id="{EB52EB3B-C941-4BFD-A196-5B1FB24FB70C}"/>
              </a:ext>
            </a:extLst>
          </p:cNvPr>
          <p:cNvSpPr txBox="1"/>
          <p:nvPr/>
        </p:nvSpPr>
        <p:spPr>
          <a:xfrm>
            <a:off x="1775520" y="3140968"/>
            <a:ext cx="8494633" cy="646331"/>
          </a:xfrm>
          <a:prstGeom prst="rect">
            <a:avLst/>
          </a:prstGeom>
          <a:noFill/>
        </p:spPr>
        <p:txBody>
          <a:bodyPr wrap="none" rtlCol="0">
            <a:spAutoFit/>
          </a:bodyPr>
          <a:lstStyle/>
          <a:p>
            <a:r>
              <a:rPr lang="zh-TW" altLang="en-US" sz="3600" dirty="0">
                <a:solidFill>
                  <a:prstClr val="black"/>
                </a:solidFill>
              </a:rPr>
              <a:t>各國精準醫療科技政策、法規及整備動向</a:t>
            </a:r>
          </a:p>
        </p:txBody>
      </p:sp>
      <p:sp>
        <p:nvSpPr>
          <p:cNvPr id="5" name="文字方塊 4"/>
          <p:cNvSpPr txBox="1"/>
          <p:nvPr/>
        </p:nvSpPr>
        <p:spPr>
          <a:xfrm>
            <a:off x="47328" y="116632"/>
            <a:ext cx="2880320" cy="369332"/>
          </a:xfrm>
          <a:prstGeom prst="rect">
            <a:avLst/>
          </a:prstGeom>
          <a:noFill/>
          <a:ln>
            <a:noFill/>
          </a:ln>
        </p:spPr>
        <p:txBody>
          <a:bodyPr wrap="square" rtlCol="0">
            <a:spAutoFit/>
          </a:bodyPr>
          <a:lstStyle/>
          <a:p>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2.</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科技</a:t>
            </a:r>
            <a:r>
              <a:rPr lang="zh-TW" altLang="en-US" dirty="0">
                <a:latin typeface="Microsoft YaHei" panose="020B0503020204020204" pitchFamily="34" charset="-122"/>
                <a:ea typeface="Microsoft YaHei" panose="020B0503020204020204" pitchFamily="34" charset="-122"/>
                <a:cs typeface="Arial" panose="020B0604020202020204" pitchFamily="34" charset="0"/>
              </a:rPr>
              <a:t>前瞻與產業</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趨勢</a:t>
            </a:r>
            <a:endParaRPr lang="en-US" altLang="zh-TW"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7"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12</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446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xmlns="" id="{A55B44FF-DFE5-4126-86DA-24E27FED73EA}"/>
              </a:ext>
            </a:extLst>
          </p:cNvPr>
          <p:cNvSpPr txBox="1"/>
          <p:nvPr/>
        </p:nvSpPr>
        <p:spPr>
          <a:xfrm>
            <a:off x="9084815" y="1783917"/>
            <a:ext cx="2844801" cy="5078313"/>
          </a:xfrm>
          <a:prstGeom prst="rect">
            <a:avLst/>
          </a:prstGeom>
          <a:noFill/>
          <a:ln cmpd="sng">
            <a:solidFill>
              <a:schemeClr val="accent1"/>
            </a:solidFill>
          </a:ln>
        </p:spPr>
        <p:txBody>
          <a:bodyPr wrap="square" rtlCol="0">
            <a:spAutoFit/>
          </a:bodyPr>
          <a:lstStyle/>
          <a:p>
            <a:pPr marL="285750" indent="-285750">
              <a:buFont typeface="Wingdings" panose="05000000000000000000" pitchFamily="2" charset="2"/>
              <a:buChar char="ü"/>
            </a:pPr>
            <a:r>
              <a:rPr lang="zh-TW" altLang="en-US" dirty="0">
                <a:solidFill>
                  <a:prstClr val="black"/>
                </a:solidFill>
              </a:rPr>
              <a:t> </a:t>
            </a:r>
            <a:r>
              <a:rPr lang="en-US" altLang="zh-TW" dirty="0">
                <a:solidFill>
                  <a:prstClr val="black"/>
                </a:solidFill>
              </a:rPr>
              <a:t>2015</a:t>
            </a:r>
            <a:r>
              <a:rPr lang="zh-TW" altLang="en-US" dirty="0">
                <a:solidFill>
                  <a:prstClr val="black"/>
                </a:solidFill>
              </a:rPr>
              <a:t>年，奧巴馬政府宣布的精準醫學倡議</a:t>
            </a:r>
            <a:r>
              <a:rPr lang="en-US" altLang="zh-TW" dirty="0">
                <a:solidFill>
                  <a:prstClr val="black"/>
                </a:solidFill>
              </a:rPr>
              <a:t>:</a:t>
            </a:r>
          </a:p>
          <a:p>
            <a:endParaRPr lang="en-US" altLang="zh-TW" dirty="0">
              <a:solidFill>
                <a:prstClr val="black"/>
              </a:solidFill>
            </a:endParaRPr>
          </a:p>
          <a:p>
            <a:r>
              <a:rPr lang="zh-TW" altLang="en-US" b="1" dirty="0">
                <a:solidFill>
                  <a:prstClr val="black"/>
                </a:solidFill>
              </a:rPr>
              <a:t>短期目標</a:t>
            </a:r>
            <a:r>
              <a:rPr lang="en-US" altLang="zh-TW" dirty="0">
                <a:solidFill>
                  <a:prstClr val="black"/>
                </a:solidFill>
              </a:rPr>
              <a:t>:</a:t>
            </a:r>
            <a:r>
              <a:rPr lang="zh-TW" altLang="en-US" dirty="0">
                <a:solidFill>
                  <a:prstClr val="black"/>
                </a:solidFill>
              </a:rPr>
              <a:t>癌症研究的精準醫學</a:t>
            </a:r>
            <a:endParaRPr lang="en-US" altLang="zh-TW" dirty="0">
              <a:solidFill>
                <a:prstClr val="black"/>
              </a:solidFill>
            </a:endParaRPr>
          </a:p>
          <a:p>
            <a:r>
              <a:rPr lang="zh-TW" altLang="en-US" b="1" dirty="0">
                <a:solidFill>
                  <a:prstClr val="black"/>
                </a:solidFill>
              </a:rPr>
              <a:t>長期目標</a:t>
            </a:r>
            <a:r>
              <a:rPr lang="en-US" altLang="zh-TW" b="1" dirty="0">
                <a:solidFill>
                  <a:prstClr val="black"/>
                </a:solidFill>
              </a:rPr>
              <a:t>:</a:t>
            </a:r>
            <a:r>
              <a:rPr lang="zh-TW" altLang="en-US" dirty="0">
                <a:solidFill>
                  <a:prstClr val="black"/>
                </a:solidFill>
              </a:rPr>
              <a:t>在健康和保健領域擴展精準醫學</a:t>
            </a:r>
            <a:endParaRPr lang="en-US" altLang="zh-TW" dirty="0">
              <a:solidFill>
                <a:prstClr val="black"/>
              </a:solidFill>
            </a:endParaRPr>
          </a:p>
          <a:p>
            <a:endParaRPr lang="en-US" altLang="zh-TW" dirty="0">
              <a:solidFill>
                <a:prstClr val="black"/>
              </a:solidFill>
            </a:endParaRPr>
          </a:p>
          <a:p>
            <a:pPr marL="285750" indent="-285750">
              <a:buFont typeface="Wingdings" panose="05000000000000000000" pitchFamily="2" charset="2"/>
              <a:buChar char="ü"/>
            </a:pPr>
            <a:r>
              <a:rPr lang="en-US" altLang="zh-TW" dirty="0">
                <a:solidFill>
                  <a:prstClr val="black"/>
                </a:solidFill>
              </a:rPr>
              <a:t>All of US</a:t>
            </a:r>
            <a:r>
              <a:rPr lang="zh-TW" altLang="en-US" dirty="0">
                <a:solidFill>
                  <a:prstClr val="black"/>
                </a:solidFill>
              </a:rPr>
              <a:t>計畫</a:t>
            </a:r>
            <a:r>
              <a:rPr lang="en-US" altLang="zh-TW" dirty="0">
                <a:solidFill>
                  <a:prstClr val="black"/>
                </a:solidFill>
              </a:rPr>
              <a:t>:</a:t>
            </a:r>
          </a:p>
          <a:p>
            <a:r>
              <a:rPr lang="zh-TW" altLang="en-US" dirty="0">
                <a:solidFill>
                  <a:prstClr val="black"/>
                </a:solidFill>
              </a:rPr>
              <a:t>收集及分析基因，種族，性別，病歷，職業，生活方式等信息，以建立數據庫。在此基礎上，目標是創建一個“</a:t>
            </a:r>
            <a:r>
              <a:rPr lang="zh-TW" altLang="en-US" b="1" dirty="0">
                <a:solidFill>
                  <a:prstClr val="black"/>
                </a:solidFill>
              </a:rPr>
              <a:t>精確醫學詞典</a:t>
            </a:r>
            <a:r>
              <a:rPr lang="zh-TW" altLang="en-US" dirty="0">
                <a:solidFill>
                  <a:prstClr val="black"/>
                </a:solidFill>
              </a:rPr>
              <a:t>”，以發現疾病的病因和治療方法，並為</a:t>
            </a:r>
            <a:r>
              <a:rPr lang="zh-TW" altLang="en-US" b="1" dirty="0">
                <a:solidFill>
                  <a:prstClr val="black"/>
                </a:solidFill>
              </a:rPr>
              <a:t>開發新藥物</a:t>
            </a:r>
            <a:r>
              <a:rPr lang="zh-TW" altLang="en-US" dirty="0">
                <a:solidFill>
                  <a:prstClr val="black"/>
                </a:solidFill>
              </a:rPr>
              <a:t>奠定基礎。</a:t>
            </a:r>
            <a:endParaRPr lang="en-US" altLang="zh-TW" dirty="0">
              <a:solidFill>
                <a:prstClr val="black"/>
              </a:solidFill>
            </a:endParaRPr>
          </a:p>
          <a:p>
            <a:pPr marL="285750" indent="-285750">
              <a:buFont typeface="Wingdings" panose="05000000000000000000" pitchFamily="2" charset="2"/>
              <a:buChar char="ü"/>
            </a:pPr>
            <a:endParaRPr lang="zh-TW" altLang="en-US" dirty="0">
              <a:solidFill>
                <a:prstClr val="black"/>
              </a:solidFill>
            </a:endParaRPr>
          </a:p>
        </p:txBody>
      </p:sp>
      <p:sp>
        <p:nvSpPr>
          <p:cNvPr id="2" name="標題 1">
            <a:extLst>
              <a:ext uri="{FF2B5EF4-FFF2-40B4-BE49-F238E27FC236}">
                <a16:creationId xmlns:a16="http://schemas.microsoft.com/office/drawing/2014/main" xmlns="" id="{F85F1A28-AEBF-4A92-AC83-FF46FE394056}"/>
              </a:ext>
            </a:extLst>
          </p:cNvPr>
          <p:cNvSpPr>
            <a:spLocks noGrp="1"/>
          </p:cNvSpPr>
          <p:nvPr>
            <p:ph type="title"/>
          </p:nvPr>
        </p:nvSpPr>
        <p:spPr>
          <a:xfrm>
            <a:off x="609600" y="274638"/>
            <a:ext cx="9878888" cy="1143000"/>
          </a:xfrm>
        </p:spPr>
        <p:txBody>
          <a:bodyPr/>
          <a:lstStyle/>
          <a:p>
            <a:r>
              <a:rPr lang="zh-TW" altLang="en-US" dirty="0"/>
              <a:t>美國</a:t>
            </a:r>
          </a:p>
        </p:txBody>
      </p:sp>
      <p:sp>
        <p:nvSpPr>
          <p:cNvPr id="5" name="內容版面配置區 4">
            <a:extLst>
              <a:ext uri="{FF2B5EF4-FFF2-40B4-BE49-F238E27FC236}">
                <a16:creationId xmlns:a16="http://schemas.microsoft.com/office/drawing/2014/main" xmlns="" id="{FA0AF77F-7D1D-4DC6-9625-26643FAC994B}"/>
              </a:ext>
            </a:extLst>
          </p:cNvPr>
          <p:cNvSpPr>
            <a:spLocks noGrp="1"/>
          </p:cNvSpPr>
          <p:nvPr>
            <p:ph idx="1"/>
          </p:nvPr>
        </p:nvSpPr>
        <p:spPr>
          <a:xfrm>
            <a:off x="119336" y="1756321"/>
            <a:ext cx="9073008" cy="5257799"/>
          </a:xfrm>
        </p:spPr>
        <p:txBody>
          <a:bodyPr>
            <a:normAutofit fontScale="55000" lnSpcReduction="20000"/>
          </a:bodyPr>
          <a:lstStyle/>
          <a:p>
            <a:r>
              <a:rPr lang="zh-TW" altLang="en-US" dirty="0"/>
              <a:t>美國有</a:t>
            </a:r>
            <a:r>
              <a:rPr lang="en-US" altLang="zh-TW" dirty="0"/>
              <a:t>3</a:t>
            </a:r>
            <a:r>
              <a:rPr lang="zh-TW" altLang="en-US" dirty="0"/>
              <a:t>個主要由</a:t>
            </a:r>
            <a:r>
              <a:rPr lang="zh-TW" altLang="en-US" b="1" dirty="0"/>
              <a:t>政府資助</a:t>
            </a:r>
            <a:r>
              <a:rPr lang="zh-TW" altLang="en-US" dirty="0"/>
              <a:t>的活躍國家基因組醫學計劃。第一個項目由國家人類基因組研究所</a:t>
            </a:r>
            <a:r>
              <a:rPr lang="en-US" altLang="zh-TW" dirty="0"/>
              <a:t>(National Human Genome Research </a:t>
            </a:r>
            <a:r>
              <a:rPr lang="en-US" altLang="zh-TW" dirty="0" err="1"/>
              <a:t>Institute,NHGRI</a:t>
            </a:r>
            <a:r>
              <a:rPr lang="en-US" altLang="zh-TW" dirty="0"/>
              <a:t>)</a:t>
            </a:r>
            <a:r>
              <a:rPr lang="zh-TW" altLang="en-US" dirty="0"/>
              <a:t>於</a:t>
            </a:r>
            <a:r>
              <a:rPr lang="en-US" altLang="zh-TW" dirty="0"/>
              <a:t>2007</a:t>
            </a:r>
            <a:r>
              <a:rPr lang="zh-TW" altLang="en-US" dirty="0"/>
              <a:t>年啟動的基礎設施和臨床機構，投資額約為</a:t>
            </a:r>
            <a:r>
              <a:rPr lang="en-US" altLang="zh-TW" dirty="0"/>
              <a:t>4.27</a:t>
            </a:r>
            <a:r>
              <a:rPr lang="zh-TW" altLang="en-US" dirty="0"/>
              <a:t>億美元。第二項重大計劃是“所有人研究計劃</a:t>
            </a:r>
            <a:r>
              <a:rPr lang="en-US" altLang="zh-TW" dirty="0"/>
              <a:t>(All of Us Research Program)”(2016-2025</a:t>
            </a:r>
            <a:r>
              <a:rPr lang="zh-TW" altLang="en-US" dirty="0"/>
              <a:t>年</a:t>
            </a:r>
            <a:r>
              <a:rPr lang="en-US" altLang="zh-TW" dirty="0"/>
              <a:t>)</a:t>
            </a:r>
            <a:r>
              <a:rPr lang="zh-TW" altLang="en-US" dirty="0"/>
              <a:t>，這是一個</a:t>
            </a:r>
            <a:r>
              <a:rPr lang="en-US" altLang="zh-TW" dirty="0"/>
              <a:t>100</a:t>
            </a:r>
            <a:r>
              <a:rPr lang="zh-TW" altLang="en-US" dirty="0"/>
              <a:t>萬不同人口的人群，頭兩年的投資約為</a:t>
            </a:r>
            <a:r>
              <a:rPr lang="en-US" altLang="zh-TW" dirty="0"/>
              <a:t>5</a:t>
            </a:r>
            <a:r>
              <a:rPr lang="zh-TW" altLang="en-US" dirty="0"/>
              <a:t>億美元。第三個倡議是實踐基因組學</a:t>
            </a:r>
            <a:r>
              <a:rPr lang="en-US" altLang="zh-TW" dirty="0"/>
              <a:t>(</a:t>
            </a:r>
            <a:r>
              <a:rPr lang="en-US" altLang="zh-TW" dirty="0" err="1"/>
              <a:t>GeNomics</a:t>
            </a:r>
            <a:r>
              <a:rPr lang="en-US" altLang="zh-TW" dirty="0"/>
              <a:t> in Practice ,IGNITE)</a:t>
            </a:r>
            <a:r>
              <a:rPr lang="zh-TW" altLang="en-US" dirty="0"/>
              <a:t>，由</a:t>
            </a:r>
            <a:r>
              <a:rPr lang="en-US" altLang="zh-TW" dirty="0"/>
              <a:t>NHGRI</a:t>
            </a:r>
            <a:r>
              <a:rPr lang="zh-TW" altLang="en-US" dirty="0"/>
              <a:t>和國家癌症研究所</a:t>
            </a:r>
            <a:r>
              <a:rPr lang="en-US" altLang="zh-TW" dirty="0"/>
              <a:t>(NCI)</a:t>
            </a:r>
            <a:r>
              <a:rPr lang="zh-TW" altLang="en-US" dirty="0"/>
              <a:t>資助；它包括</a:t>
            </a:r>
            <a:r>
              <a:rPr lang="en-US" altLang="zh-TW" dirty="0"/>
              <a:t>6</a:t>
            </a:r>
            <a:r>
              <a:rPr lang="zh-TW" altLang="en-US" dirty="0"/>
              <a:t>個項目和一個協調中心，該中心始於</a:t>
            </a:r>
            <a:r>
              <a:rPr lang="en-US" altLang="zh-TW" dirty="0"/>
              <a:t>2013</a:t>
            </a:r>
            <a:r>
              <a:rPr lang="zh-TW" altLang="en-US" dirty="0"/>
              <a:t>年，獲得近</a:t>
            </a:r>
            <a:r>
              <a:rPr lang="en-US" altLang="zh-TW" dirty="0"/>
              <a:t>3000</a:t>
            </a:r>
            <a:r>
              <a:rPr lang="zh-TW" altLang="en-US" dirty="0"/>
              <a:t>萬美元的資金，用於支持開發，研究和傳播基因組醫學實踐模型，從而將基因組數據無縫集成到</a:t>
            </a:r>
            <a:r>
              <a:rPr lang="en-US" altLang="zh-TW" dirty="0"/>
              <a:t>EHR</a:t>
            </a:r>
            <a:r>
              <a:rPr lang="zh-TW" altLang="en-US" dirty="0"/>
              <a:t>中，並部署用於</a:t>
            </a:r>
            <a:r>
              <a:rPr lang="en-US" altLang="zh-TW" dirty="0"/>
              <a:t>POC</a:t>
            </a:r>
            <a:r>
              <a:rPr lang="zh-TW" altLang="en-US" dirty="0"/>
              <a:t>決策的工具。</a:t>
            </a:r>
            <a:endParaRPr lang="en-US" altLang="zh-TW" dirty="0"/>
          </a:p>
          <a:p>
            <a:r>
              <a:rPr lang="en-US" altLang="zh-TW" dirty="0"/>
              <a:t>2019</a:t>
            </a:r>
            <a:r>
              <a:rPr lang="zh-TW" altLang="en-US" dirty="0"/>
              <a:t>年</a:t>
            </a:r>
            <a:r>
              <a:rPr lang="en-US" altLang="zh-TW" dirty="0"/>
              <a:t>12</a:t>
            </a:r>
            <a:r>
              <a:rPr lang="zh-TW" altLang="en-US" dirty="0"/>
              <a:t>月，美國食品藥品管理局（</a:t>
            </a:r>
            <a:r>
              <a:rPr lang="en-US" altLang="zh-TW" dirty="0"/>
              <a:t>USFDA</a:t>
            </a:r>
            <a:r>
              <a:rPr lang="zh-TW" altLang="en-US" dirty="0"/>
              <a:t>）的藥物評估和研究部發布了針對生物標誌物開發計劃的</a:t>
            </a:r>
            <a:r>
              <a:rPr lang="en-US" altLang="zh-TW" dirty="0"/>
              <a:t>《</a:t>
            </a:r>
            <a:r>
              <a:rPr lang="zh-TW" altLang="en-US" b="1" dirty="0"/>
              <a:t>生物標誌物鑑定指南</a:t>
            </a:r>
            <a:r>
              <a:rPr lang="en-US" altLang="zh-TW" dirty="0"/>
              <a:t>》(Biomarker Qualification Draft Guidance)</a:t>
            </a:r>
            <a:r>
              <a:rPr lang="zh-TW" altLang="en-US" dirty="0"/>
              <a:t>。該機構完成了幾份指導文件，以減輕靶向性治療和診斷開發商的監管負擔。一些值得注意的政策發展包括：</a:t>
            </a:r>
          </a:p>
          <a:p>
            <a:pPr>
              <a:buFont typeface="Wingdings" panose="05000000000000000000" pitchFamily="2" charset="2"/>
              <a:buChar char="Ø"/>
            </a:pPr>
            <a:r>
              <a:rPr lang="zh-TW" altLang="en-US" b="1" dirty="0"/>
              <a:t>預認證計劃</a:t>
            </a:r>
            <a:r>
              <a:rPr lang="en-US" altLang="zh-TW" dirty="0"/>
              <a:t>(Pre-certification program)</a:t>
            </a:r>
            <a:r>
              <a:rPr lang="zh-TW" altLang="en-US" dirty="0"/>
              <a:t>，並啟動</a:t>
            </a:r>
            <a:r>
              <a:rPr lang="en-US" altLang="zh-TW" dirty="0"/>
              <a:t>FDA</a:t>
            </a:r>
            <a:r>
              <a:rPr lang="zh-TW" altLang="en-US" dirty="0"/>
              <a:t>上市前數位安全計劃</a:t>
            </a:r>
            <a:r>
              <a:rPr lang="en-US" altLang="zh-TW" dirty="0"/>
              <a:t>(Premarket Digital Safety Program )</a:t>
            </a:r>
            <a:r>
              <a:rPr lang="zh-TW" altLang="en-US" dirty="0"/>
              <a:t>和數位健康孵化器</a:t>
            </a:r>
            <a:r>
              <a:rPr lang="en-US" altLang="zh-TW" dirty="0"/>
              <a:t>(Digital Health Incubator)</a:t>
            </a:r>
            <a:r>
              <a:rPr lang="zh-TW" altLang="en-US" dirty="0"/>
              <a:t>。</a:t>
            </a:r>
            <a:endParaRPr lang="en-US" altLang="zh-TW" dirty="0"/>
          </a:p>
          <a:p>
            <a:pPr>
              <a:buFont typeface="Wingdings" panose="05000000000000000000" pitchFamily="2" charset="2"/>
              <a:buChar char="Ø"/>
            </a:pPr>
            <a:r>
              <a:rPr lang="zh-TW" altLang="en-US" dirty="0"/>
              <a:t>監督</a:t>
            </a:r>
            <a:r>
              <a:rPr lang="en-US" altLang="zh-TW" b="1" dirty="0"/>
              <a:t>《</a:t>
            </a:r>
            <a:r>
              <a:rPr lang="zh-TW" altLang="en-US" b="1" dirty="0"/>
              <a:t>診斷準確性和創新法</a:t>
            </a:r>
            <a:r>
              <a:rPr lang="en-US" altLang="zh-TW" b="1" dirty="0"/>
              <a:t>》</a:t>
            </a:r>
            <a:r>
              <a:rPr lang="zh-TW" altLang="en-US" dirty="0"/>
              <a:t>（</a:t>
            </a:r>
            <a:r>
              <a:rPr lang="en-US" altLang="zh-TW" dirty="0"/>
              <a:t>Diagnostics Accuracy and Innovation Act, DAIA</a:t>
            </a:r>
            <a:r>
              <a:rPr lang="zh-TW" altLang="en-US" dirty="0"/>
              <a:t>）和</a:t>
            </a:r>
            <a:r>
              <a:rPr lang="en-US" altLang="zh-TW" dirty="0"/>
              <a:t>《</a:t>
            </a:r>
            <a:r>
              <a:rPr lang="zh-TW" altLang="en-US" dirty="0"/>
              <a:t>有效法</a:t>
            </a:r>
            <a:r>
              <a:rPr lang="en-US" altLang="zh-TW" dirty="0"/>
              <a:t>》(VALID Act)</a:t>
            </a:r>
            <a:r>
              <a:rPr lang="zh-TW" altLang="en-US" dirty="0"/>
              <a:t>的立法框架。</a:t>
            </a:r>
            <a:endParaRPr lang="en-US" altLang="zh-TW" dirty="0"/>
          </a:p>
          <a:p>
            <a:pPr>
              <a:buFont typeface="Wingdings" panose="05000000000000000000" pitchFamily="2" charset="2"/>
              <a:buChar char="Ø"/>
            </a:pPr>
            <a:r>
              <a:rPr lang="zh-TW" altLang="en-US" dirty="0"/>
              <a:t>承認</a:t>
            </a:r>
            <a:r>
              <a:rPr lang="zh-TW" altLang="en-US" b="1" dirty="0"/>
              <a:t>公共遺傳變異數據庫</a:t>
            </a:r>
            <a:r>
              <a:rPr lang="zh-TW" altLang="en-US" dirty="0"/>
              <a:t>以支持監管監督。</a:t>
            </a:r>
            <a:endParaRPr lang="en-US" altLang="zh-TW" dirty="0"/>
          </a:p>
          <a:p>
            <a:pPr>
              <a:buFont typeface="Wingdings" panose="05000000000000000000" pitchFamily="2" charset="2"/>
              <a:buChar char="Ø"/>
            </a:pPr>
            <a:r>
              <a:rPr lang="zh-TW" altLang="en-US" b="1" dirty="0"/>
              <a:t>直接面向消費者</a:t>
            </a:r>
            <a:r>
              <a:rPr lang="en-US" altLang="zh-TW" b="1" dirty="0"/>
              <a:t>(DTC)</a:t>
            </a:r>
            <a:r>
              <a:rPr lang="zh-TW" altLang="en-US" dirty="0"/>
              <a:t>的基因檢測授權</a:t>
            </a:r>
            <a:r>
              <a:rPr lang="en-US" altLang="zh-TW" dirty="0"/>
              <a:t>(Authorization)</a:t>
            </a:r>
          </a:p>
          <a:p>
            <a:pPr>
              <a:buFont typeface="Wingdings" panose="05000000000000000000" pitchFamily="2" charset="2"/>
              <a:buChar char="Ø"/>
            </a:pPr>
            <a:r>
              <a:rPr lang="en-US" altLang="zh-TW" dirty="0"/>
              <a:t>CMS(Center for Medicare and Medicaid Services)</a:t>
            </a:r>
            <a:r>
              <a:rPr lang="zh-TW" altLang="en-US" dirty="0"/>
              <a:t>已對美國</a:t>
            </a:r>
            <a:r>
              <a:rPr lang="en-US" altLang="zh-TW" dirty="0"/>
              <a:t>FDA</a:t>
            </a:r>
            <a:r>
              <a:rPr lang="zh-TW" altLang="en-US" dirty="0"/>
              <a:t>批准或批准基於</a:t>
            </a:r>
            <a:r>
              <a:rPr lang="en-US" altLang="zh-TW" dirty="0"/>
              <a:t>NGS</a:t>
            </a:r>
            <a:r>
              <a:rPr lang="zh-TW" altLang="en-US" dirty="0"/>
              <a:t>測試進行全國性覆蓋</a:t>
            </a:r>
            <a:r>
              <a:rPr lang="en-US" altLang="zh-TW" dirty="0"/>
              <a:t>(national coverage)</a:t>
            </a:r>
            <a:r>
              <a:rPr lang="zh-TW" altLang="en-US" dirty="0"/>
              <a:t>，對患者細胞中存在所有的</a:t>
            </a:r>
            <a:r>
              <a:rPr lang="zh-TW" altLang="en-US" b="1" dirty="0"/>
              <a:t>基因變異</a:t>
            </a:r>
            <a:r>
              <a:rPr lang="zh-TW" altLang="en-US" dirty="0"/>
              <a:t>進行覆蓋，從而修訂了</a:t>
            </a:r>
            <a:r>
              <a:rPr lang="en-US" altLang="zh-TW" b="1" dirty="0"/>
              <a:t>NGS</a:t>
            </a:r>
            <a:r>
              <a:rPr lang="zh-TW" altLang="en-US" b="1" dirty="0"/>
              <a:t>覆蓋政策</a:t>
            </a:r>
            <a:r>
              <a:rPr lang="zh-TW" altLang="en-US" dirty="0"/>
              <a:t>，這可能會使他們更容易發展乳腺癌和卵巢癌。</a:t>
            </a:r>
          </a:p>
          <a:p>
            <a:endParaRPr lang="zh-TW" altLang="en-US" dirty="0"/>
          </a:p>
        </p:txBody>
      </p:sp>
      <p:sp>
        <p:nvSpPr>
          <p:cNvPr id="8" name="文字方塊 7">
            <a:extLst>
              <a:ext uri="{FF2B5EF4-FFF2-40B4-BE49-F238E27FC236}">
                <a16:creationId xmlns:a16="http://schemas.microsoft.com/office/drawing/2014/main" xmlns="" id="{FCFEBD3E-31B1-49AB-AC81-031B3552A1EE}"/>
              </a:ext>
            </a:extLst>
          </p:cNvPr>
          <p:cNvSpPr txBox="1"/>
          <p:nvPr/>
        </p:nvSpPr>
        <p:spPr>
          <a:xfrm>
            <a:off x="6808971" y="601356"/>
            <a:ext cx="4493538" cy="523220"/>
          </a:xfrm>
          <a:prstGeom prst="rect">
            <a:avLst/>
          </a:prstGeom>
          <a:noFill/>
        </p:spPr>
        <p:txBody>
          <a:bodyPr wrap="none" rtlCol="0">
            <a:spAutoFit/>
          </a:bodyPr>
          <a:lstStyle/>
          <a:p>
            <a:r>
              <a:rPr lang="zh-TW" altLang="en-US" sz="2800" dirty="0">
                <a:solidFill>
                  <a:srgbClr val="FF0000"/>
                </a:solidFill>
                <a:latin typeface="標楷體" panose="03000509000000000000" pitchFamily="65" charset="-120"/>
                <a:ea typeface="標楷體" panose="03000509000000000000" pitchFamily="65" charset="-120"/>
              </a:rPr>
              <a:t>精準醫療技術處於領先地位</a:t>
            </a:r>
          </a:p>
        </p:txBody>
      </p:sp>
      <p:sp>
        <p:nvSpPr>
          <p:cNvPr id="9" name="文字方塊 8">
            <a:extLst>
              <a:ext uri="{FF2B5EF4-FFF2-40B4-BE49-F238E27FC236}">
                <a16:creationId xmlns:a16="http://schemas.microsoft.com/office/drawing/2014/main" xmlns="" id="{043B2492-4B4D-4774-A426-04BC74BD6941}"/>
              </a:ext>
            </a:extLst>
          </p:cNvPr>
          <p:cNvSpPr txBox="1"/>
          <p:nvPr/>
        </p:nvSpPr>
        <p:spPr>
          <a:xfrm>
            <a:off x="83332" y="1232426"/>
            <a:ext cx="12025336" cy="461665"/>
          </a:xfrm>
          <a:prstGeom prst="rect">
            <a:avLst/>
          </a:prstGeom>
          <a:noFill/>
        </p:spPr>
        <p:txBody>
          <a:bodyPr wrap="square" rtlCol="0">
            <a:spAutoFit/>
          </a:bodyPr>
          <a:lstStyle/>
          <a:p>
            <a:r>
              <a:rPr lang="zh-TW" altLang="en-US" sz="2400" b="1" dirty="0">
                <a:solidFill>
                  <a:srgbClr val="7030A0"/>
                </a:solidFill>
                <a:latin typeface="標楷體" panose="03000509000000000000" pitchFamily="65" charset="-120"/>
                <a:ea typeface="標楷體" panose="03000509000000000000" pitchFamily="65" charset="-120"/>
              </a:rPr>
              <a:t>由於患者授權，基礎設施和信息管理以及真正價值的認可，美國</a:t>
            </a:r>
            <a:r>
              <a:rPr lang="en-US" altLang="zh-TW" sz="2400" b="1" dirty="0">
                <a:solidFill>
                  <a:srgbClr val="7030A0"/>
                </a:solidFill>
                <a:latin typeface="標楷體" panose="03000509000000000000" pitchFamily="65" charset="-120"/>
                <a:ea typeface="標楷體" panose="03000509000000000000" pitchFamily="65" charset="-120"/>
              </a:rPr>
              <a:t>PM</a:t>
            </a:r>
            <a:r>
              <a:rPr lang="zh-TW" altLang="en-US" sz="2400" b="1" dirty="0">
                <a:solidFill>
                  <a:srgbClr val="7030A0"/>
                </a:solidFill>
                <a:latin typeface="標楷體" panose="03000509000000000000" pitchFamily="65" charset="-120"/>
                <a:ea typeface="標楷體" panose="03000509000000000000" pitchFamily="65" charset="-120"/>
              </a:rPr>
              <a:t>的實施正在迅速趕上</a:t>
            </a:r>
          </a:p>
        </p:txBody>
      </p:sp>
      <p:sp>
        <p:nvSpPr>
          <p:cNvPr id="10"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13</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380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xmlns="" id="{0243C0B0-D96F-401C-B6B1-FCE21D96CDEA}"/>
              </a:ext>
            </a:extLst>
          </p:cNvPr>
          <p:cNvSpPr txBox="1"/>
          <p:nvPr/>
        </p:nvSpPr>
        <p:spPr>
          <a:xfrm>
            <a:off x="8486056" y="1506290"/>
            <a:ext cx="3456384" cy="5355312"/>
          </a:xfrm>
          <a:prstGeom prst="rect">
            <a:avLst/>
          </a:prstGeom>
          <a:noFill/>
          <a:ln>
            <a:solidFill>
              <a:schemeClr val="accent1"/>
            </a:solidFill>
          </a:ln>
        </p:spPr>
        <p:txBody>
          <a:bodyPr wrap="square" rtlCol="0">
            <a:spAutoFit/>
          </a:bodyPr>
          <a:lstStyle/>
          <a:p>
            <a:pPr marL="285750" indent="-285750">
              <a:buFont typeface="Wingdings" panose="05000000000000000000" pitchFamily="2" charset="2"/>
              <a:buChar char="ü"/>
            </a:pPr>
            <a:r>
              <a:rPr lang="zh-TW" altLang="en-US" dirty="0">
                <a:solidFill>
                  <a:prstClr val="black"/>
                </a:solidFill>
              </a:rPr>
              <a:t>是世界上第一個發起精準醫療技術政策的國家。</a:t>
            </a:r>
            <a:r>
              <a:rPr lang="en-US" altLang="zh-TW" dirty="0">
                <a:solidFill>
                  <a:prstClr val="black"/>
                </a:solidFill>
              </a:rPr>
              <a:t>2012</a:t>
            </a:r>
            <a:r>
              <a:rPr lang="zh-TW" altLang="en-US" dirty="0">
                <a:solidFill>
                  <a:prstClr val="black"/>
                </a:solidFill>
              </a:rPr>
              <a:t>年，已經宣布了“ </a:t>
            </a:r>
            <a:r>
              <a:rPr lang="en-US" altLang="zh-TW" dirty="0">
                <a:solidFill>
                  <a:prstClr val="black"/>
                </a:solidFill>
              </a:rPr>
              <a:t>100,000</a:t>
            </a:r>
            <a:r>
              <a:rPr lang="zh-TW" altLang="en-US" dirty="0">
                <a:solidFill>
                  <a:prstClr val="black"/>
                </a:solidFill>
              </a:rPr>
              <a:t>個基因組</a:t>
            </a:r>
            <a:r>
              <a:rPr lang="zh-TW" altLang="en-US" dirty="0" smtClean="0">
                <a:solidFill>
                  <a:prstClr val="black"/>
                </a:solidFill>
              </a:rPr>
              <a:t>計畫”</a:t>
            </a:r>
            <a:endParaRPr lang="en-US" altLang="zh-TW" dirty="0">
              <a:solidFill>
                <a:prstClr val="black"/>
              </a:solidFill>
            </a:endParaRPr>
          </a:p>
          <a:p>
            <a:pPr marL="285750" indent="-285750">
              <a:buFont typeface="Wingdings" panose="05000000000000000000" pitchFamily="2" charset="2"/>
              <a:buChar char="ü"/>
            </a:pPr>
            <a:r>
              <a:rPr lang="zh-TW" altLang="en-US" dirty="0">
                <a:solidFill>
                  <a:prstClr val="black"/>
                </a:solidFill>
              </a:rPr>
              <a:t>與</a:t>
            </a:r>
            <a:r>
              <a:rPr lang="en-US" altLang="zh-TW" dirty="0">
                <a:solidFill>
                  <a:prstClr val="black"/>
                </a:solidFill>
              </a:rPr>
              <a:t>NHS(</a:t>
            </a:r>
            <a:r>
              <a:rPr lang="zh-TW" altLang="en-US" dirty="0">
                <a:solidFill>
                  <a:prstClr val="black"/>
                </a:solidFill>
              </a:rPr>
              <a:t>國家衛生局</a:t>
            </a:r>
            <a:r>
              <a:rPr lang="en-US" altLang="zh-TW" dirty="0">
                <a:solidFill>
                  <a:prstClr val="black"/>
                </a:solidFill>
              </a:rPr>
              <a:t>)</a:t>
            </a:r>
            <a:r>
              <a:rPr lang="zh-TW" altLang="en-US" dirty="0">
                <a:solidFill>
                  <a:prstClr val="black"/>
                </a:solidFill>
              </a:rPr>
              <a:t>醫療資源聯結。目標是實現精確的醫療保健，並確定罕見，遺傳，癌症的遺傳原因。</a:t>
            </a:r>
            <a:endParaRPr lang="en-US" altLang="zh-TW" dirty="0">
              <a:solidFill>
                <a:prstClr val="black"/>
              </a:solidFill>
            </a:endParaRPr>
          </a:p>
          <a:p>
            <a:pPr marL="285750" indent="-285750">
              <a:buFont typeface="Wingdings" panose="05000000000000000000" pitchFamily="2" charset="2"/>
              <a:buChar char="ü"/>
            </a:pPr>
            <a:r>
              <a:rPr lang="en-US" altLang="zh-TW" dirty="0">
                <a:solidFill>
                  <a:prstClr val="black"/>
                </a:solidFill>
              </a:rPr>
              <a:t>2014</a:t>
            </a:r>
            <a:r>
              <a:rPr lang="zh-TW" altLang="en-US" dirty="0">
                <a:solidFill>
                  <a:prstClr val="black"/>
                </a:solidFill>
              </a:rPr>
              <a:t>年發布</a:t>
            </a:r>
            <a:r>
              <a:rPr lang="en-US" altLang="zh-TW" dirty="0">
                <a:solidFill>
                  <a:prstClr val="black"/>
                </a:solidFill>
              </a:rPr>
              <a:t>《2020</a:t>
            </a:r>
            <a:r>
              <a:rPr lang="zh-TW" altLang="en-US" dirty="0">
                <a:solidFill>
                  <a:prstClr val="black"/>
                </a:solidFill>
              </a:rPr>
              <a:t>年個性化醫療保健倡議框架報告</a:t>
            </a:r>
            <a:r>
              <a:rPr lang="en-US" altLang="zh-TW" dirty="0">
                <a:solidFill>
                  <a:prstClr val="black"/>
                </a:solidFill>
              </a:rPr>
              <a:t>》</a:t>
            </a:r>
            <a:r>
              <a:rPr lang="zh-TW" altLang="en-US" dirty="0">
                <a:solidFill>
                  <a:prstClr val="black"/>
                </a:solidFill>
              </a:rPr>
              <a:t>。擴大該項目，以確保</a:t>
            </a:r>
            <a:r>
              <a:rPr lang="en-US" altLang="zh-TW" b="1" dirty="0">
                <a:solidFill>
                  <a:prstClr val="black"/>
                </a:solidFill>
              </a:rPr>
              <a:t>500</a:t>
            </a:r>
            <a:r>
              <a:rPr lang="zh-TW" altLang="en-US" b="1" dirty="0">
                <a:solidFill>
                  <a:prstClr val="black"/>
                </a:solidFill>
              </a:rPr>
              <a:t>萬人</a:t>
            </a:r>
            <a:r>
              <a:rPr lang="zh-TW" altLang="en-US" dirty="0">
                <a:solidFill>
                  <a:prstClr val="black"/>
                </a:solidFill>
              </a:rPr>
              <a:t>的基因組信息安全，這是</a:t>
            </a:r>
            <a:r>
              <a:rPr lang="zh-TW" altLang="en-US" b="1" dirty="0">
                <a:solidFill>
                  <a:prstClr val="black"/>
                </a:solidFill>
              </a:rPr>
              <a:t>未來世界上最大</a:t>
            </a:r>
            <a:r>
              <a:rPr lang="zh-TW" altLang="en-US" dirty="0">
                <a:solidFill>
                  <a:prstClr val="black"/>
                </a:solidFill>
              </a:rPr>
              <a:t>的。</a:t>
            </a:r>
            <a:endParaRPr lang="en-US" altLang="zh-TW" dirty="0">
              <a:solidFill>
                <a:prstClr val="black"/>
              </a:solidFill>
            </a:endParaRPr>
          </a:p>
          <a:p>
            <a:pPr marL="285750" indent="-285750">
              <a:buFont typeface="Wingdings" panose="05000000000000000000" pitchFamily="2" charset="2"/>
              <a:buChar char="ü"/>
            </a:pPr>
            <a:r>
              <a:rPr lang="en-US" altLang="zh-TW" dirty="0">
                <a:solidFill>
                  <a:prstClr val="black"/>
                </a:solidFill>
              </a:rPr>
              <a:t>2013</a:t>
            </a:r>
            <a:r>
              <a:rPr lang="zh-TW" altLang="en-US" dirty="0">
                <a:solidFill>
                  <a:prstClr val="black"/>
                </a:solidFill>
              </a:rPr>
              <a:t>年成立健康和醫療大數據集成中心</a:t>
            </a:r>
            <a:r>
              <a:rPr lang="en-US" altLang="zh-TW" dirty="0">
                <a:solidFill>
                  <a:prstClr val="black"/>
                </a:solidFill>
              </a:rPr>
              <a:t>(HSCIC)</a:t>
            </a:r>
            <a:r>
              <a:rPr lang="zh-TW" altLang="en-US" dirty="0">
                <a:solidFill>
                  <a:prstClr val="black"/>
                </a:solidFill>
              </a:rPr>
              <a:t>，投資</a:t>
            </a:r>
            <a:r>
              <a:rPr lang="en-US" altLang="zh-TW" dirty="0">
                <a:solidFill>
                  <a:prstClr val="black"/>
                </a:solidFill>
              </a:rPr>
              <a:t>2</a:t>
            </a:r>
            <a:r>
              <a:rPr lang="zh-TW" altLang="en-US" dirty="0">
                <a:solidFill>
                  <a:prstClr val="black"/>
                </a:solidFill>
              </a:rPr>
              <a:t>萬億韓元預算。</a:t>
            </a:r>
            <a:r>
              <a:rPr lang="en-US" altLang="zh-TW" dirty="0">
                <a:solidFill>
                  <a:prstClr val="black"/>
                </a:solidFill>
              </a:rPr>
              <a:t>2015</a:t>
            </a:r>
            <a:r>
              <a:rPr lang="zh-TW" altLang="en-US" dirty="0">
                <a:solidFill>
                  <a:prstClr val="black"/>
                </a:solidFill>
              </a:rPr>
              <a:t>年，宣布建立精準醫學創新中心</a:t>
            </a:r>
            <a:r>
              <a:rPr lang="en-US" altLang="zh-TW" dirty="0">
                <a:solidFill>
                  <a:prstClr val="black"/>
                </a:solidFill>
              </a:rPr>
              <a:t>(Innovate UK)</a:t>
            </a:r>
            <a:r>
              <a:rPr lang="zh-TW" altLang="en-US" dirty="0">
                <a:solidFill>
                  <a:prstClr val="black"/>
                </a:solidFill>
              </a:rPr>
              <a:t>的計劃，作為支持創新中心</a:t>
            </a:r>
            <a:r>
              <a:rPr lang="en-US" altLang="zh-TW" dirty="0">
                <a:solidFill>
                  <a:prstClr val="black"/>
                </a:solidFill>
              </a:rPr>
              <a:t>(Catapult)</a:t>
            </a:r>
            <a:r>
              <a:rPr lang="zh-TW" altLang="en-US" dirty="0">
                <a:solidFill>
                  <a:prstClr val="black"/>
                </a:solidFill>
              </a:rPr>
              <a:t>之一。</a:t>
            </a:r>
          </a:p>
        </p:txBody>
      </p:sp>
      <p:sp>
        <p:nvSpPr>
          <p:cNvPr id="2" name="標題 1">
            <a:extLst>
              <a:ext uri="{FF2B5EF4-FFF2-40B4-BE49-F238E27FC236}">
                <a16:creationId xmlns:a16="http://schemas.microsoft.com/office/drawing/2014/main" xmlns="" id="{D5753B55-9116-4A0E-B269-DC40C90E2447}"/>
              </a:ext>
            </a:extLst>
          </p:cNvPr>
          <p:cNvSpPr>
            <a:spLocks noGrp="1"/>
          </p:cNvSpPr>
          <p:nvPr>
            <p:ph type="title"/>
          </p:nvPr>
        </p:nvSpPr>
        <p:spPr>
          <a:xfrm>
            <a:off x="609600" y="274638"/>
            <a:ext cx="9950896" cy="1143000"/>
          </a:xfrm>
        </p:spPr>
        <p:txBody>
          <a:bodyPr>
            <a:normAutofit/>
          </a:bodyPr>
          <a:lstStyle/>
          <a:p>
            <a:r>
              <a:rPr lang="zh-TW" altLang="en-US" dirty="0"/>
              <a:t>歐盟</a:t>
            </a:r>
          </a:p>
        </p:txBody>
      </p:sp>
      <p:sp>
        <p:nvSpPr>
          <p:cNvPr id="3" name="內容版面配置區 2">
            <a:extLst>
              <a:ext uri="{FF2B5EF4-FFF2-40B4-BE49-F238E27FC236}">
                <a16:creationId xmlns:a16="http://schemas.microsoft.com/office/drawing/2014/main" xmlns="" id="{65DC1FEC-406C-4F42-A717-A99001661F5B}"/>
              </a:ext>
            </a:extLst>
          </p:cNvPr>
          <p:cNvSpPr>
            <a:spLocks noGrp="1"/>
          </p:cNvSpPr>
          <p:nvPr>
            <p:ph idx="1"/>
          </p:nvPr>
        </p:nvSpPr>
        <p:spPr>
          <a:xfrm>
            <a:off x="47328" y="2132856"/>
            <a:ext cx="8438728" cy="4868936"/>
          </a:xfrm>
        </p:spPr>
        <p:txBody>
          <a:bodyPr>
            <a:normAutofit fontScale="55000" lnSpcReduction="20000"/>
          </a:bodyPr>
          <a:lstStyle/>
          <a:p>
            <a:r>
              <a:rPr lang="zh-TW" altLang="en-US" dirty="0"/>
              <a:t>由於區域和全國性的投入分散，以及</a:t>
            </a:r>
            <a:r>
              <a:rPr lang="zh-TW" altLang="en-US" b="1" dirty="0"/>
              <a:t>缺乏協調一致</a:t>
            </a:r>
            <a:r>
              <a:rPr lang="zh-TW" altLang="en-US" dirty="0"/>
              <a:t>的方法，在歐盟</a:t>
            </a:r>
            <a:r>
              <a:rPr lang="en-US" altLang="zh-TW" dirty="0"/>
              <a:t>PM</a:t>
            </a:r>
            <a:r>
              <a:rPr lang="zh-TW" altLang="en-US" dirty="0"/>
              <a:t>的全部潛力仍未實現。朝著這個方向發展的一些大型計劃包括</a:t>
            </a:r>
            <a:r>
              <a:rPr lang="zh-TW" altLang="en-US" b="1" dirty="0"/>
              <a:t>歐洲個性化醫學聯盟大型項目</a:t>
            </a:r>
            <a:r>
              <a:rPr lang="en-US" altLang="zh-TW" dirty="0"/>
              <a:t>(European Alliance for Personalized Medicine mega project)</a:t>
            </a:r>
            <a:r>
              <a:rPr lang="zh-TW" altLang="en-US" dirty="0"/>
              <a:t>，</a:t>
            </a:r>
            <a:r>
              <a:rPr lang="zh-TW" altLang="en-US" b="1" dirty="0"/>
              <a:t>百萬歐洲基因組聯盟</a:t>
            </a:r>
            <a:r>
              <a:rPr lang="en-US" altLang="zh-TW" dirty="0"/>
              <a:t>(Million European Genomes Alliance)</a:t>
            </a:r>
            <a:r>
              <a:rPr lang="zh-TW" altLang="en-US" dirty="0"/>
              <a:t>和</a:t>
            </a:r>
            <a:r>
              <a:rPr lang="en-US" altLang="zh-TW" b="1" dirty="0" err="1"/>
              <a:t>ICPerMed</a:t>
            </a:r>
            <a:r>
              <a:rPr lang="zh-TW" altLang="en-US" dirty="0"/>
              <a:t>平台，以支持個性化醫學的研究，資助和實施。在英國，</a:t>
            </a:r>
            <a:r>
              <a:rPr lang="en-US" altLang="zh-TW" b="1" dirty="0"/>
              <a:t>NHS England</a:t>
            </a:r>
            <a:r>
              <a:rPr lang="zh-TW" altLang="en-US" dirty="0"/>
              <a:t>建立了由基因組技術中心，生物醫學診斷中心和區域遺傳學中心組成的專門網絡。</a:t>
            </a:r>
            <a:endParaRPr lang="en-US" altLang="zh-TW" dirty="0"/>
          </a:p>
          <a:p>
            <a:r>
              <a:rPr lang="zh-TW" altLang="en-US" dirty="0"/>
              <a:t>沒有針對</a:t>
            </a:r>
            <a:r>
              <a:rPr lang="en-US" altLang="zh-TW" dirty="0"/>
              <a:t>PM</a:t>
            </a:r>
            <a:r>
              <a:rPr lang="zh-TW" altLang="en-US" dirty="0"/>
              <a:t>法規具體的規定。監管機構正在加強與開發人員的</a:t>
            </a:r>
            <a:r>
              <a:rPr lang="zh-TW" altLang="en-US" b="1" dirty="0"/>
              <a:t>早期合作</a:t>
            </a:r>
            <a:r>
              <a:rPr lang="zh-TW" altLang="en-US" dirty="0"/>
              <a:t>來支持</a:t>
            </a:r>
            <a:r>
              <a:rPr lang="en-US" altLang="zh-TW" dirty="0"/>
              <a:t>PM</a:t>
            </a:r>
            <a:r>
              <a:rPr lang="zh-TW" altLang="en-US" dirty="0"/>
              <a:t>，生物標誌物和組學研究的發展。這意味著對歐洲醫學協會</a:t>
            </a:r>
            <a:r>
              <a:rPr lang="en-US" altLang="zh-TW" dirty="0"/>
              <a:t>(European Medical Association ,EMA)</a:t>
            </a:r>
            <a:r>
              <a:rPr lang="zh-TW" altLang="en-US" dirty="0"/>
              <a:t>的</a:t>
            </a:r>
            <a:r>
              <a:rPr lang="zh-TW" altLang="en-US" b="1" dirty="0"/>
              <a:t>生物標誌物驗證過程</a:t>
            </a:r>
            <a:r>
              <a:rPr lang="zh-TW" altLang="en-US" dirty="0"/>
              <a:t>進行嚴格的審查，預先包括</a:t>
            </a:r>
            <a:r>
              <a:rPr lang="zh-TW" altLang="en-US" b="1" dirty="0"/>
              <a:t>驗證策略</a:t>
            </a:r>
            <a:r>
              <a:rPr lang="zh-TW" altLang="en-US" dirty="0"/>
              <a:t>的持續時間和機會討論，以及優化用於開發個性化藥物的歐洲研究基礎設施。</a:t>
            </a:r>
            <a:r>
              <a:rPr lang="en-US" altLang="zh-TW" dirty="0"/>
              <a:t>2017</a:t>
            </a:r>
            <a:r>
              <a:rPr lang="zh-TW" altLang="en-US" dirty="0"/>
              <a:t>年，歐盟採用了兩項有關</a:t>
            </a:r>
            <a:r>
              <a:rPr lang="zh-TW" altLang="en-US" b="1" dirty="0"/>
              <a:t>醫療器械</a:t>
            </a:r>
            <a:r>
              <a:rPr lang="zh-TW" altLang="en-US" dirty="0"/>
              <a:t>和</a:t>
            </a:r>
            <a:r>
              <a:rPr lang="en-US" altLang="zh-TW" b="1" dirty="0"/>
              <a:t>IVD</a:t>
            </a:r>
            <a:r>
              <a:rPr lang="zh-TW" altLang="en-US" dirty="0"/>
              <a:t>醫療器械的新法規，這首次解決了與</a:t>
            </a:r>
            <a:r>
              <a:rPr lang="en-US" altLang="zh-TW" dirty="0" err="1"/>
              <a:t>CDx</a:t>
            </a:r>
            <a:r>
              <a:rPr lang="zh-TW" altLang="en-US" dirty="0"/>
              <a:t>相關的挑戰。</a:t>
            </a:r>
            <a:r>
              <a:rPr lang="en-US" altLang="zh-TW" dirty="0"/>
              <a:t>EMA</a:t>
            </a:r>
            <a:r>
              <a:rPr lang="zh-TW" altLang="en-US" dirty="0"/>
              <a:t>的策略之一是與健康技術評估</a:t>
            </a:r>
            <a:r>
              <a:rPr lang="en-US" altLang="zh-TW" dirty="0"/>
              <a:t>(health technology assessments ,HTA)</a:t>
            </a:r>
            <a:r>
              <a:rPr lang="zh-TW" altLang="en-US" dirty="0"/>
              <a:t>，付款人和患者合作，評估</a:t>
            </a:r>
            <a:r>
              <a:rPr lang="zh-TW" altLang="en-US" b="1" dirty="0"/>
              <a:t>生物標誌物</a:t>
            </a:r>
            <a:r>
              <a:rPr lang="zh-TW" altLang="en-US" dirty="0"/>
              <a:t>對</a:t>
            </a:r>
            <a:r>
              <a:rPr lang="zh-TW" altLang="en-US" b="1" dirty="0"/>
              <a:t>臨床結果</a:t>
            </a:r>
            <a:r>
              <a:rPr lang="zh-TW" altLang="en-US" dirty="0"/>
              <a:t>的影響。</a:t>
            </a:r>
            <a:endParaRPr lang="en-US" altLang="zh-TW" dirty="0"/>
          </a:p>
          <a:p>
            <a:r>
              <a:rPr lang="zh-TW" altLang="en-US" dirty="0"/>
              <a:t>出現調整解決</a:t>
            </a:r>
            <a:r>
              <a:rPr lang="zh-TW" altLang="en-US" b="1" dirty="0"/>
              <a:t>伴隨診斷和藥物</a:t>
            </a:r>
            <a:r>
              <a:rPr lang="zh-TW" altLang="en-US" dirty="0"/>
              <a:t>的</a:t>
            </a:r>
            <a:r>
              <a:rPr lang="zh-TW" altLang="en-US" b="1" dirty="0"/>
              <a:t>補償決策</a:t>
            </a:r>
            <a:r>
              <a:rPr lang="zh-TW" altLang="en-US" dirty="0"/>
              <a:t>方案。</a:t>
            </a:r>
            <a:r>
              <a:rPr lang="en-US" altLang="zh-TW" dirty="0"/>
              <a:t>PM</a:t>
            </a:r>
            <a:r>
              <a:rPr lang="zh-TW" altLang="en-US" dirty="0"/>
              <a:t>通常很昂貴，有時無法達到補償的成本效益標準。在歐盟，關於此類療法的補償門檻以及相對於其價格結果比率的</a:t>
            </a:r>
            <a:r>
              <a:rPr lang="zh-TW" altLang="en-US" b="1" dirty="0"/>
              <a:t>成本效益衡量標準</a:t>
            </a:r>
            <a:r>
              <a:rPr lang="zh-TW" altLang="en-US" dirty="0"/>
              <a:t>尚</a:t>
            </a:r>
            <a:r>
              <a:rPr lang="zh-TW" altLang="en-US" b="1" dirty="0"/>
              <a:t>缺乏共識</a:t>
            </a:r>
            <a:r>
              <a:rPr lang="zh-TW" altLang="en-US" dirty="0"/>
              <a:t>。德國，意大利和西班牙分別進行了</a:t>
            </a:r>
            <a:r>
              <a:rPr lang="en-US" altLang="zh-TW" dirty="0"/>
              <a:t>Rx-Dx</a:t>
            </a:r>
            <a:r>
              <a:rPr lang="zh-TW" altLang="en-US" dirty="0"/>
              <a:t>評估，</a:t>
            </a:r>
            <a:r>
              <a:rPr lang="en-US" altLang="zh-TW" dirty="0"/>
              <a:t>Rx</a:t>
            </a:r>
            <a:r>
              <a:rPr lang="zh-TW" altLang="en-US" dirty="0"/>
              <a:t>可能被資助，而</a:t>
            </a:r>
            <a:r>
              <a:rPr lang="en-US" altLang="zh-TW" dirty="0"/>
              <a:t>DX</a:t>
            </a:r>
            <a:r>
              <a:rPr lang="zh-TW" altLang="en-US" dirty="0"/>
              <a:t>則沒有，或者延遲資助。法國有一個協調性</a:t>
            </a:r>
            <a:r>
              <a:rPr lang="en-US" altLang="zh-TW" dirty="0"/>
              <a:t>Rx-Dx</a:t>
            </a:r>
            <a:r>
              <a:rPr lang="zh-TW" altLang="en-US" dirty="0"/>
              <a:t>評估，其</a:t>
            </a:r>
            <a:r>
              <a:rPr lang="en-US" altLang="zh-TW" dirty="0"/>
              <a:t>Rx</a:t>
            </a:r>
            <a:r>
              <a:rPr lang="zh-TW" altLang="en-US" dirty="0"/>
              <a:t>和</a:t>
            </a:r>
            <a:r>
              <a:rPr lang="en-US" altLang="zh-TW" dirty="0"/>
              <a:t>Dx</a:t>
            </a:r>
            <a:r>
              <a:rPr lang="zh-TW" altLang="en-US" dirty="0"/>
              <a:t>部門高度一致。在</a:t>
            </a:r>
            <a:r>
              <a:rPr lang="en-US" altLang="zh-TW" dirty="0"/>
              <a:t>NICE</a:t>
            </a:r>
            <a:r>
              <a:rPr lang="zh-TW" altLang="en-US" dirty="0"/>
              <a:t>診斷評估計劃的支持下，英國正在朝著聯合</a:t>
            </a:r>
            <a:r>
              <a:rPr lang="en-US" altLang="zh-TW" dirty="0"/>
              <a:t>Rx-Dx</a:t>
            </a:r>
            <a:r>
              <a:rPr lang="zh-TW" altLang="en-US" dirty="0"/>
              <a:t>評估的金標準邁進。</a:t>
            </a:r>
          </a:p>
        </p:txBody>
      </p:sp>
      <p:sp>
        <p:nvSpPr>
          <p:cNvPr id="5" name="文字方塊 4">
            <a:extLst>
              <a:ext uri="{FF2B5EF4-FFF2-40B4-BE49-F238E27FC236}">
                <a16:creationId xmlns:a16="http://schemas.microsoft.com/office/drawing/2014/main" xmlns="" id="{C4711C2A-B2DA-41E0-8B01-2E7CFD4A398D}"/>
              </a:ext>
            </a:extLst>
          </p:cNvPr>
          <p:cNvSpPr txBox="1"/>
          <p:nvPr/>
        </p:nvSpPr>
        <p:spPr>
          <a:xfrm>
            <a:off x="-11494" y="1230981"/>
            <a:ext cx="8438728" cy="830997"/>
          </a:xfrm>
          <a:prstGeom prst="rect">
            <a:avLst/>
          </a:prstGeom>
          <a:noFill/>
        </p:spPr>
        <p:txBody>
          <a:bodyPr wrap="square" rtlCol="0">
            <a:spAutoFit/>
          </a:bodyPr>
          <a:lstStyle/>
          <a:p>
            <a:r>
              <a:rPr lang="zh-TW" altLang="en-US" sz="2400" b="1" dirty="0">
                <a:solidFill>
                  <a:srgbClr val="7030A0"/>
                </a:solidFill>
              </a:rPr>
              <a:t>醫療保健利益相關方</a:t>
            </a:r>
            <a:r>
              <a:rPr lang="en-US" altLang="zh-TW" sz="2400" b="1" dirty="0">
                <a:solidFill>
                  <a:srgbClr val="7030A0"/>
                </a:solidFill>
              </a:rPr>
              <a:t>(stakeholder)</a:t>
            </a:r>
            <a:r>
              <a:rPr lang="zh-TW" altLang="en-US" sz="2400" b="1" dirty="0">
                <a:solidFill>
                  <a:srgbClr val="7030A0"/>
                </a:solidFill>
              </a:rPr>
              <a:t>正試圖協調和澄清</a:t>
            </a:r>
            <a:r>
              <a:rPr lang="en-US" altLang="zh-TW" sz="2400" b="1" dirty="0">
                <a:solidFill>
                  <a:srgbClr val="7030A0"/>
                </a:solidFill>
              </a:rPr>
              <a:t>PM</a:t>
            </a:r>
            <a:r>
              <a:rPr lang="zh-TW" altLang="en-US" sz="2400" b="1" dirty="0">
                <a:solidFill>
                  <a:srgbClr val="7030A0"/>
                </a:solidFill>
              </a:rPr>
              <a:t>的監管和補償要求，英國和法國是</a:t>
            </a:r>
            <a:r>
              <a:rPr lang="zh-TW" altLang="en-US" sz="2400" b="1" dirty="0" smtClean="0">
                <a:solidFill>
                  <a:srgbClr val="7030A0"/>
                </a:solidFill>
              </a:rPr>
              <a:t>這一典範轉移的</a:t>
            </a:r>
            <a:r>
              <a:rPr lang="zh-TW" altLang="en-US" sz="2400" b="1" dirty="0">
                <a:solidFill>
                  <a:srgbClr val="7030A0"/>
                </a:solidFill>
              </a:rPr>
              <a:t>領先者</a:t>
            </a:r>
          </a:p>
        </p:txBody>
      </p:sp>
      <p:sp>
        <p:nvSpPr>
          <p:cNvPr id="10" name="文字方塊 9">
            <a:extLst>
              <a:ext uri="{FF2B5EF4-FFF2-40B4-BE49-F238E27FC236}">
                <a16:creationId xmlns:a16="http://schemas.microsoft.com/office/drawing/2014/main" xmlns="" id="{82EB61FA-6CB1-448D-BFFD-F5AC654B9C5B}"/>
              </a:ext>
            </a:extLst>
          </p:cNvPr>
          <p:cNvSpPr txBox="1"/>
          <p:nvPr/>
        </p:nvSpPr>
        <p:spPr>
          <a:xfrm>
            <a:off x="8519796" y="1135267"/>
            <a:ext cx="800219" cy="461665"/>
          </a:xfrm>
          <a:prstGeom prst="rect">
            <a:avLst/>
          </a:prstGeom>
          <a:noFill/>
        </p:spPr>
        <p:txBody>
          <a:bodyPr wrap="none" rtlCol="0">
            <a:spAutoFit/>
          </a:bodyPr>
          <a:lstStyle/>
          <a:p>
            <a:r>
              <a:rPr lang="zh-TW" altLang="en-US" sz="2400" b="1" dirty="0">
                <a:solidFill>
                  <a:prstClr val="black"/>
                </a:solidFill>
              </a:rPr>
              <a:t>英國</a:t>
            </a:r>
          </a:p>
        </p:txBody>
      </p:sp>
      <p:sp>
        <p:nvSpPr>
          <p:cNvPr id="8"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14</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2108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0FD9E0F-8187-411E-911B-00BA071CFD92}"/>
              </a:ext>
            </a:extLst>
          </p:cNvPr>
          <p:cNvSpPr>
            <a:spLocks noGrp="1"/>
          </p:cNvSpPr>
          <p:nvPr>
            <p:ph type="title"/>
          </p:nvPr>
        </p:nvSpPr>
        <p:spPr>
          <a:xfrm>
            <a:off x="609600" y="274638"/>
            <a:ext cx="10022904" cy="1143000"/>
          </a:xfrm>
        </p:spPr>
        <p:txBody>
          <a:bodyPr/>
          <a:lstStyle/>
          <a:p>
            <a:r>
              <a:rPr lang="zh-TW" altLang="en-US" dirty="0"/>
              <a:t>歐洲其他國家</a:t>
            </a:r>
          </a:p>
        </p:txBody>
      </p:sp>
      <p:sp>
        <p:nvSpPr>
          <p:cNvPr id="3" name="內容版面配置區 2">
            <a:extLst>
              <a:ext uri="{FF2B5EF4-FFF2-40B4-BE49-F238E27FC236}">
                <a16:creationId xmlns:a16="http://schemas.microsoft.com/office/drawing/2014/main" xmlns="" id="{FAB03CF9-54D7-4817-9411-B38779E90FFC}"/>
              </a:ext>
            </a:extLst>
          </p:cNvPr>
          <p:cNvSpPr>
            <a:spLocks noGrp="1"/>
          </p:cNvSpPr>
          <p:nvPr>
            <p:ph idx="1"/>
          </p:nvPr>
        </p:nvSpPr>
        <p:spPr/>
        <p:txBody>
          <a:bodyPr>
            <a:normAutofit fontScale="77500" lnSpcReduction="20000"/>
          </a:bodyPr>
          <a:lstStyle/>
          <a:p>
            <a:r>
              <a:rPr lang="zh-TW" altLang="en-US" b="1" dirty="0">
                <a:solidFill>
                  <a:srgbClr val="7030A0"/>
                </a:solidFill>
              </a:rPr>
              <a:t>冰島</a:t>
            </a:r>
            <a:r>
              <a:rPr lang="zh-TW" altLang="en-US" dirty="0"/>
              <a:t>由於地理位置上是孤立的，將來幾乎</a:t>
            </a:r>
            <a:r>
              <a:rPr lang="zh-TW" altLang="en-US" b="1" dirty="0"/>
              <a:t>沒有遺傳變異</a:t>
            </a:r>
            <a:r>
              <a:rPr lang="zh-TW" altLang="en-US" dirty="0"/>
              <a:t>，使其成為使用</a:t>
            </a:r>
            <a:r>
              <a:rPr lang="zh-TW" altLang="en-US" b="1" dirty="0"/>
              <a:t>基因模型</a:t>
            </a:r>
            <a:r>
              <a:rPr lang="zh-TW" altLang="en-US" dirty="0"/>
              <a:t>進行研究的合適人群。此外，冰島具有記錄和傳遞</a:t>
            </a:r>
            <a:r>
              <a:rPr lang="zh-TW" altLang="en-US" b="1" dirty="0"/>
              <a:t>有關家庭</a:t>
            </a:r>
            <a:r>
              <a:rPr lang="zh-TW" altLang="en-US" dirty="0"/>
              <a:t>信息的傳統，具有有關家庭歷史的大量信息。利用這一點</a:t>
            </a:r>
            <a:r>
              <a:rPr lang="en-US" altLang="zh-TW" dirty="0"/>
              <a:t>, </a:t>
            </a:r>
            <a:r>
              <a:rPr lang="en-US" altLang="zh-TW" dirty="0" err="1"/>
              <a:t>DeCODEGenetics</a:t>
            </a:r>
            <a:r>
              <a:rPr lang="zh-TW" altLang="en-US" dirty="0"/>
              <a:t>宣布了一項計劃，對全國</a:t>
            </a:r>
            <a:r>
              <a:rPr lang="en-US" altLang="zh-TW" dirty="0"/>
              <a:t>340,000</a:t>
            </a:r>
            <a:r>
              <a:rPr lang="zh-TW" altLang="en-US" dirty="0"/>
              <a:t>人進行基因組分析。</a:t>
            </a:r>
            <a:endParaRPr lang="en-US" altLang="zh-TW" dirty="0"/>
          </a:p>
          <a:p>
            <a:r>
              <a:rPr lang="zh-TW" altLang="en-US" b="1" dirty="0">
                <a:solidFill>
                  <a:srgbClr val="7030A0"/>
                </a:solidFill>
              </a:rPr>
              <a:t>芬蘭</a:t>
            </a:r>
            <a:r>
              <a:rPr lang="en-US" altLang="zh-TW" dirty="0"/>
              <a:t>2013</a:t>
            </a:r>
            <a:r>
              <a:rPr lang="zh-TW" altLang="en-US" dirty="0"/>
              <a:t>年頒布並實施</a:t>
            </a:r>
            <a:r>
              <a:rPr lang="en-US" altLang="zh-TW" dirty="0"/>
              <a:t>《</a:t>
            </a:r>
            <a:r>
              <a:rPr lang="zh-TW" altLang="en-US" dirty="0"/>
              <a:t>生物庫法</a:t>
            </a:r>
            <a:r>
              <a:rPr lang="en-US" altLang="zh-TW" dirty="0"/>
              <a:t>》</a:t>
            </a:r>
            <a:r>
              <a:rPr lang="zh-TW" altLang="en-US" dirty="0"/>
              <a:t>以實現精準醫學，</a:t>
            </a:r>
            <a:r>
              <a:rPr lang="en-US" altLang="zh-TW" dirty="0"/>
              <a:t>2017</a:t>
            </a:r>
            <a:r>
              <a:rPr lang="zh-TW" altLang="en-US" dirty="0"/>
              <a:t>年宣布</a:t>
            </a:r>
            <a:r>
              <a:rPr lang="en-US" altLang="zh-TW" dirty="0" err="1"/>
              <a:t>FinnGen</a:t>
            </a:r>
            <a:r>
              <a:rPr lang="zh-TW" altLang="en-US" dirty="0"/>
              <a:t>項目，收集，研究和分析了</a:t>
            </a:r>
            <a:r>
              <a:rPr lang="en-US" altLang="zh-TW" dirty="0"/>
              <a:t>500,000</a:t>
            </a:r>
            <a:r>
              <a:rPr lang="zh-TW" altLang="en-US" dirty="0"/>
              <a:t>人的基因組信息，佔整個人口的十分之一，將國家人類基因組研究列入促進大數據建設。</a:t>
            </a:r>
            <a:endParaRPr lang="en-US" altLang="zh-TW" dirty="0"/>
          </a:p>
          <a:p>
            <a:r>
              <a:rPr lang="zh-TW" altLang="en-US" b="1" dirty="0">
                <a:solidFill>
                  <a:srgbClr val="7030A0"/>
                </a:solidFill>
              </a:rPr>
              <a:t>愛沙尼亞</a:t>
            </a:r>
            <a:r>
              <a:rPr lang="en-US" altLang="zh-TW" dirty="0"/>
              <a:t>2000</a:t>
            </a:r>
            <a:r>
              <a:rPr lang="zh-TW" altLang="en-US" dirty="0"/>
              <a:t>年頒布</a:t>
            </a:r>
            <a:r>
              <a:rPr lang="zh-TW" altLang="en-US" b="1" dirty="0"/>
              <a:t>生物庫</a:t>
            </a:r>
            <a:r>
              <a:rPr lang="zh-TW" altLang="en-US" dirty="0"/>
              <a:t>立法之後，有</a:t>
            </a:r>
            <a:r>
              <a:rPr lang="en-US" altLang="zh-TW" dirty="0"/>
              <a:t>200,000</a:t>
            </a:r>
            <a:r>
              <a:rPr lang="zh-TW" altLang="en-US" dirty="0"/>
              <a:t>人</a:t>
            </a:r>
            <a:r>
              <a:rPr lang="en-US" altLang="zh-TW" dirty="0"/>
              <a:t>(</a:t>
            </a:r>
            <a:r>
              <a:rPr lang="zh-TW" altLang="en-US" dirty="0"/>
              <a:t>佔</a:t>
            </a:r>
            <a:r>
              <a:rPr lang="en-US" altLang="zh-TW" dirty="0"/>
              <a:t>130</a:t>
            </a:r>
            <a:r>
              <a:rPr lang="zh-TW" altLang="en-US" dirty="0"/>
              <a:t>萬總人口的</a:t>
            </a:r>
            <a:r>
              <a:rPr lang="en-US" altLang="zh-TW" dirty="0"/>
              <a:t>15</a:t>
            </a:r>
            <a:r>
              <a:rPr lang="zh-TW" altLang="en-US" dirty="0"/>
              <a:t>％</a:t>
            </a:r>
            <a:r>
              <a:rPr lang="en-US" altLang="zh-TW" dirty="0"/>
              <a:t>)</a:t>
            </a:r>
            <a:r>
              <a:rPr lang="zh-TW" altLang="en-US" dirty="0"/>
              <a:t>自願將</a:t>
            </a:r>
            <a:r>
              <a:rPr lang="en-US" altLang="zh-TW" dirty="0"/>
              <a:t>DNA</a:t>
            </a:r>
            <a:r>
              <a:rPr lang="zh-TW" altLang="en-US" dirty="0"/>
              <a:t>存儲在生物庫中。政府宣布一項雄心勃勃的計劃，即通過基於這種</a:t>
            </a:r>
            <a:r>
              <a:rPr lang="en-US" altLang="zh-TW" dirty="0"/>
              <a:t>DNA</a:t>
            </a:r>
            <a:r>
              <a:rPr lang="zh-TW" altLang="en-US" dirty="0"/>
              <a:t>序列分析的預防性醫療服務，將人們的壽命延長近</a:t>
            </a:r>
            <a:r>
              <a:rPr lang="en-US" altLang="zh-TW" dirty="0"/>
              <a:t>40</a:t>
            </a:r>
            <a:r>
              <a:rPr lang="zh-TW" altLang="en-US" dirty="0"/>
              <a:t>年。</a:t>
            </a:r>
            <a:endParaRPr lang="en-US" altLang="zh-TW" dirty="0"/>
          </a:p>
          <a:p>
            <a:r>
              <a:rPr lang="zh-TW" altLang="en-US" dirty="0"/>
              <a:t> </a:t>
            </a:r>
            <a:r>
              <a:rPr lang="en-US" altLang="zh-TW" dirty="0"/>
              <a:t>2014</a:t>
            </a:r>
            <a:r>
              <a:rPr lang="zh-TW" altLang="en-US" dirty="0"/>
              <a:t>年起在歐洲聯合研究與開發計劃</a:t>
            </a:r>
            <a:r>
              <a:rPr lang="en-US" altLang="zh-TW" dirty="0"/>
              <a:t>(FP7)</a:t>
            </a:r>
            <a:r>
              <a:rPr lang="zh-TW" altLang="en-US" dirty="0"/>
              <a:t>的支持下，新啟動了一項名為</a:t>
            </a:r>
            <a:r>
              <a:rPr lang="en-US" altLang="zh-TW" dirty="0" err="1"/>
              <a:t>PerMed</a:t>
            </a:r>
            <a:r>
              <a:rPr lang="zh-TW" altLang="en-US" dirty="0"/>
              <a:t>的計劃，該計劃旨在開展精準醫學的臨床實踐，整合歐洲國家與精準醫學相關的研究。</a:t>
            </a:r>
            <a:endParaRPr lang="en-US" altLang="zh-TW" dirty="0"/>
          </a:p>
          <a:p>
            <a:endParaRPr lang="en-US" altLang="zh-TW" dirty="0"/>
          </a:p>
          <a:p>
            <a:endParaRPr lang="zh-TW" altLang="en-US" dirty="0"/>
          </a:p>
        </p:txBody>
      </p:sp>
      <p:sp>
        <p:nvSpPr>
          <p:cNvPr id="5"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15</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942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00961E78-DE38-49A8-BF38-954DA739C7B6}"/>
              </a:ext>
            </a:extLst>
          </p:cNvPr>
          <p:cNvSpPr>
            <a:spLocks noGrp="1"/>
          </p:cNvSpPr>
          <p:nvPr>
            <p:ph type="title"/>
          </p:nvPr>
        </p:nvSpPr>
        <p:spPr/>
        <p:txBody>
          <a:bodyPr/>
          <a:lstStyle/>
          <a:p>
            <a:r>
              <a:rPr lang="en-US" altLang="zh-TW" dirty="0"/>
              <a:t>APAC(</a:t>
            </a:r>
            <a:r>
              <a:rPr lang="zh-TW" altLang="en-US" dirty="0"/>
              <a:t>亞太地區</a:t>
            </a:r>
            <a:r>
              <a:rPr lang="en-US" altLang="zh-TW" dirty="0"/>
              <a:t>)</a:t>
            </a:r>
            <a:endParaRPr lang="zh-TW" altLang="en-US" dirty="0"/>
          </a:p>
        </p:txBody>
      </p:sp>
      <p:sp>
        <p:nvSpPr>
          <p:cNvPr id="3" name="內容版面配置區 2">
            <a:extLst>
              <a:ext uri="{FF2B5EF4-FFF2-40B4-BE49-F238E27FC236}">
                <a16:creationId xmlns:a16="http://schemas.microsoft.com/office/drawing/2014/main" xmlns="" id="{CC88D70A-2E6F-4035-844E-EF70A198DF2E}"/>
              </a:ext>
            </a:extLst>
          </p:cNvPr>
          <p:cNvSpPr>
            <a:spLocks noGrp="1"/>
          </p:cNvSpPr>
          <p:nvPr>
            <p:ph idx="1"/>
          </p:nvPr>
        </p:nvSpPr>
        <p:spPr>
          <a:xfrm>
            <a:off x="-58013" y="2397081"/>
            <a:ext cx="8061989" cy="4213511"/>
          </a:xfrm>
        </p:spPr>
        <p:txBody>
          <a:bodyPr>
            <a:normAutofit fontScale="55000" lnSpcReduction="20000"/>
          </a:bodyPr>
          <a:lstStyle/>
          <a:p>
            <a:r>
              <a:rPr lang="zh-TW" altLang="en-US" dirty="0"/>
              <a:t>與美國和歐盟相比，該地區的</a:t>
            </a:r>
            <a:r>
              <a:rPr lang="en-US" altLang="zh-TW" dirty="0"/>
              <a:t>PM</a:t>
            </a:r>
            <a:r>
              <a:rPr lang="zh-TW" altLang="en-US" dirty="0"/>
              <a:t>尚處於起步階段。由於亞太地區有自己不同的</a:t>
            </a:r>
            <a:r>
              <a:rPr lang="zh-TW" altLang="en-US" b="1" dirty="0"/>
              <a:t>特定基因型</a:t>
            </a:r>
            <a:r>
              <a:rPr lang="zh-TW" altLang="en-US" dirty="0"/>
              <a:t>，顯然需要針對亞太地區的研究來開發可治療該地區患者的臨床療法。</a:t>
            </a:r>
            <a:r>
              <a:rPr lang="zh-TW" altLang="en-US" b="1" dirty="0"/>
              <a:t>日本</a:t>
            </a:r>
            <a:r>
              <a:rPr lang="zh-TW" altLang="en-US" dirty="0"/>
              <a:t>，</a:t>
            </a:r>
            <a:r>
              <a:rPr lang="zh-TW" altLang="en-US" b="1" dirty="0"/>
              <a:t>中國</a:t>
            </a:r>
            <a:r>
              <a:rPr lang="zh-TW" altLang="en-US" dirty="0"/>
              <a:t>和</a:t>
            </a:r>
            <a:r>
              <a:rPr lang="zh-TW" altLang="en-US" b="1" dirty="0"/>
              <a:t>韓國</a:t>
            </a:r>
            <a:r>
              <a:rPr lang="zh-TW" altLang="en-US" dirty="0"/>
              <a:t>是該地區研究的</a:t>
            </a:r>
            <a:r>
              <a:rPr lang="en-US" altLang="zh-TW" dirty="0"/>
              <a:t>3</a:t>
            </a:r>
            <a:r>
              <a:rPr lang="zh-TW" altLang="en-US" dirty="0"/>
              <a:t>個領先國家，其次是澳大利亞和新加坡。中國，澳大利亞，日本和新加坡積極開展由政府資助的</a:t>
            </a:r>
            <a:r>
              <a:rPr lang="zh-TW" altLang="en-US" b="1" dirty="0"/>
              <a:t>國家基因組醫學計劃</a:t>
            </a:r>
            <a:r>
              <a:rPr lang="zh-TW" altLang="en-US" dirty="0"/>
              <a:t>，重點在</a:t>
            </a:r>
            <a:r>
              <a:rPr lang="zh-TW" altLang="en-US" b="1" dirty="0"/>
              <a:t>基因組測序</a:t>
            </a:r>
            <a:r>
              <a:rPr lang="zh-TW" altLang="en-US" dirty="0"/>
              <a:t>，</a:t>
            </a:r>
            <a:r>
              <a:rPr lang="zh-TW" altLang="en-US" b="1" dirty="0"/>
              <a:t>基礎設施</a:t>
            </a:r>
            <a:r>
              <a:rPr lang="zh-TW" altLang="en-US" dirty="0"/>
              <a:t>開發和</a:t>
            </a:r>
            <a:r>
              <a:rPr lang="zh-TW" altLang="en-US" b="1" dirty="0"/>
              <a:t>藥物</a:t>
            </a:r>
            <a:r>
              <a:rPr lang="zh-TW" altLang="en-US" dirty="0"/>
              <a:t>發現。深圳的</a:t>
            </a:r>
            <a:r>
              <a:rPr lang="zh-TW" altLang="en-US" b="1" dirty="0"/>
              <a:t>北京基因組研究所</a:t>
            </a:r>
            <a:r>
              <a:rPr lang="zh-TW" altLang="en-US" dirty="0"/>
              <a:t>是世界上最大的遺傳物質測序儀和知識庫。</a:t>
            </a:r>
            <a:endParaRPr lang="en-US" altLang="zh-TW" dirty="0"/>
          </a:p>
          <a:p>
            <a:r>
              <a:rPr lang="en-US" altLang="zh-TW" dirty="0"/>
              <a:t>PM</a:t>
            </a:r>
            <a:r>
              <a:rPr lang="zh-TW" altLang="en-US" dirty="0"/>
              <a:t>的市場准入法規仍在不斷發展。</a:t>
            </a:r>
            <a:r>
              <a:rPr lang="zh-TW" altLang="en-US" b="1" dirty="0"/>
              <a:t>澳大利亞</a:t>
            </a:r>
            <a:r>
              <a:rPr lang="zh-TW" altLang="en-US" dirty="0"/>
              <a:t>，</a:t>
            </a:r>
            <a:r>
              <a:rPr lang="zh-TW" altLang="en-US" b="1" dirty="0"/>
              <a:t>日本</a:t>
            </a:r>
            <a:r>
              <a:rPr lang="zh-TW" altLang="en-US" dirty="0"/>
              <a:t>和</a:t>
            </a:r>
            <a:r>
              <a:rPr lang="zh-TW" altLang="en-US" b="1" dirty="0"/>
              <a:t>韓國</a:t>
            </a:r>
            <a:r>
              <a:rPr lang="zh-TW" altLang="en-US" dirty="0"/>
              <a:t>是唯一具有</a:t>
            </a:r>
            <a:r>
              <a:rPr lang="en-US" altLang="zh-TW" dirty="0" err="1"/>
              <a:t>CDx</a:t>
            </a:r>
            <a:r>
              <a:rPr lang="zh-TW" altLang="en-US" dirty="0"/>
              <a:t>特定準則的國家。其他主要國家</a:t>
            </a:r>
            <a:r>
              <a:rPr lang="en-US" altLang="zh-TW" dirty="0"/>
              <a:t>(</a:t>
            </a:r>
            <a:r>
              <a:rPr lang="zh-TW" altLang="en-US" dirty="0"/>
              <a:t>例如新加坡和中國</a:t>
            </a:r>
            <a:r>
              <a:rPr lang="en-US" altLang="zh-TW" dirty="0"/>
              <a:t>)</a:t>
            </a:r>
            <a:r>
              <a:rPr lang="zh-TW" altLang="en-US" dirty="0"/>
              <a:t>也有通用的</a:t>
            </a:r>
            <a:r>
              <a:rPr lang="en-US" altLang="zh-TW" dirty="0"/>
              <a:t>Rx</a:t>
            </a:r>
            <a:r>
              <a:rPr lang="zh-TW" altLang="en-US" dirty="0"/>
              <a:t>和</a:t>
            </a:r>
            <a:r>
              <a:rPr lang="en-US" altLang="zh-TW" dirty="0"/>
              <a:t>Dx</a:t>
            </a:r>
            <a:r>
              <a:rPr lang="zh-TW" altLang="en-US" dirty="0"/>
              <a:t>準則。為了簡化</a:t>
            </a:r>
            <a:r>
              <a:rPr lang="en-US" altLang="zh-TW" dirty="0"/>
              <a:t>PM</a:t>
            </a:r>
            <a:r>
              <a:rPr lang="zh-TW" altLang="en-US" dirty="0"/>
              <a:t>的批准，減少批准過程中涉及的</a:t>
            </a:r>
            <a:r>
              <a:rPr lang="zh-TW" altLang="en-US" b="1" dirty="0"/>
              <a:t>時間</a:t>
            </a:r>
            <a:r>
              <a:rPr lang="zh-TW" altLang="en-US" dirty="0"/>
              <a:t>和複</a:t>
            </a:r>
            <a:r>
              <a:rPr lang="zh-TW" altLang="en-US" b="1" dirty="0"/>
              <a:t>雜性，</a:t>
            </a:r>
            <a:r>
              <a:rPr lang="zh-TW" altLang="en-US" dirty="0"/>
              <a:t>大多數亞太地區國家</a:t>
            </a:r>
            <a:r>
              <a:rPr lang="en-US" altLang="zh-TW" dirty="0"/>
              <a:t>/</a:t>
            </a:r>
            <a:r>
              <a:rPr lang="zh-TW" altLang="en-US" dirty="0"/>
              <a:t>地區中，批准時間大多</a:t>
            </a:r>
            <a:r>
              <a:rPr lang="zh-TW" altLang="en-US" b="1" dirty="0"/>
              <a:t>不到一年</a:t>
            </a:r>
            <a:r>
              <a:rPr lang="zh-TW" altLang="en-US" dirty="0"/>
              <a:t>，且具有簡單到中等的複雜性。</a:t>
            </a:r>
            <a:r>
              <a:rPr lang="zh-TW" altLang="en-US" b="1" dirty="0"/>
              <a:t>中國</a:t>
            </a:r>
            <a:r>
              <a:rPr lang="zh-TW" altLang="en-US" dirty="0"/>
              <a:t>是一個例外，很複雜，最長</a:t>
            </a:r>
            <a:r>
              <a:rPr lang="zh-TW" altLang="en-US" b="1" dirty="0"/>
              <a:t>可達兩年</a:t>
            </a:r>
            <a:r>
              <a:rPr lang="zh-TW" altLang="en-US" dirty="0"/>
              <a:t>。缺乏正式性的法規導致對</a:t>
            </a:r>
            <a:r>
              <a:rPr lang="en-US" altLang="zh-TW" dirty="0"/>
              <a:t>PM</a:t>
            </a:r>
            <a:r>
              <a:rPr lang="zh-TW" altLang="en-US" dirty="0"/>
              <a:t>用途的認知不足，導致該地區採用緩慢。</a:t>
            </a:r>
            <a:endParaRPr lang="en-US" altLang="zh-TW" dirty="0"/>
          </a:p>
          <a:p>
            <a:r>
              <a:rPr lang="zh-TW" altLang="en-US" dirty="0"/>
              <a:t>除日本和澳大利亞外，大多數亞太地區國家對</a:t>
            </a:r>
            <a:r>
              <a:rPr lang="en-US" altLang="zh-TW" dirty="0"/>
              <a:t>PM</a:t>
            </a:r>
            <a:r>
              <a:rPr lang="zh-TW" altLang="en-US" dirty="0"/>
              <a:t>的覆蓋沒有明確的綜合指南。儘管涵蓋了單一生物標誌物</a:t>
            </a:r>
            <a:r>
              <a:rPr lang="en-US" altLang="zh-TW" dirty="0" err="1"/>
              <a:t>CDx</a:t>
            </a:r>
            <a:r>
              <a:rPr lang="zh-TW" altLang="en-US" dirty="0"/>
              <a:t>測試，但由於</a:t>
            </a:r>
            <a:r>
              <a:rPr lang="zh-TW" altLang="en-US" b="1" dirty="0"/>
              <a:t>成本高昂</a:t>
            </a:r>
            <a:r>
              <a:rPr lang="zh-TW" altLang="en-US" dirty="0"/>
              <a:t>，</a:t>
            </a:r>
            <a:r>
              <a:rPr lang="zh-TW" altLang="en-US" b="1" dirty="0"/>
              <a:t>基於</a:t>
            </a:r>
            <a:r>
              <a:rPr lang="en-US" altLang="zh-TW" b="1" dirty="0"/>
              <a:t>NGS</a:t>
            </a:r>
            <a:r>
              <a:rPr lang="zh-TW" altLang="en-US" b="1" dirty="0"/>
              <a:t>的</a:t>
            </a:r>
            <a:r>
              <a:rPr lang="en-US" altLang="zh-TW" b="1" dirty="0" err="1"/>
              <a:t>CDx</a:t>
            </a:r>
            <a:r>
              <a:rPr lang="zh-TW" altLang="en-US" dirty="0"/>
              <a:t>的覆蓋仍然存在巨大挑戰。</a:t>
            </a:r>
          </a:p>
        </p:txBody>
      </p:sp>
      <p:sp>
        <p:nvSpPr>
          <p:cNvPr id="5" name="文字方塊 4">
            <a:extLst>
              <a:ext uri="{FF2B5EF4-FFF2-40B4-BE49-F238E27FC236}">
                <a16:creationId xmlns:a16="http://schemas.microsoft.com/office/drawing/2014/main" xmlns="" id="{FB11EE62-1A89-47E6-BE38-7BC7113527E9}"/>
              </a:ext>
            </a:extLst>
          </p:cNvPr>
          <p:cNvSpPr txBox="1"/>
          <p:nvPr/>
        </p:nvSpPr>
        <p:spPr>
          <a:xfrm>
            <a:off x="155104" y="1196752"/>
            <a:ext cx="7848872" cy="1200329"/>
          </a:xfrm>
          <a:prstGeom prst="rect">
            <a:avLst/>
          </a:prstGeom>
          <a:noFill/>
        </p:spPr>
        <p:txBody>
          <a:bodyPr wrap="square" rtlCol="0">
            <a:spAutoFit/>
          </a:bodyPr>
          <a:lstStyle/>
          <a:p>
            <a:r>
              <a:rPr lang="zh-TW" altLang="en-US" sz="2400" b="1" dirty="0">
                <a:solidFill>
                  <a:srgbClr val="7030A0"/>
                </a:solidFill>
              </a:rPr>
              <a:t>該地區的</a:t>
            </a:r>
            <a:r>
              <a:rPr lang="en-US" altLang="zh-TW" sz="2400" b="1" dirty="0">
                <a:solidFill>
                  <a:srgbClr val="7030A0"/>
                </a:solidFill>
              </a:rPr>
              <a:t>PM</a:t>
            </a:r>
            <a:r>
              <a:rPr lang="zh-TW" altLang="en-US" sz="2400" b="1" dirty="0">
                <a:solidFill>
                  <a:srgbClr val="7030A0"/>
                </a:solidFill>
              </a:rPr>
              <a:t>具有巨大的未開發潛力。在法規和基礎設施要求方面，澳大利亞，日本，中國和韓國在採用</a:t>
            </a:r>
            <a:r>
              <a:rPr lang="en-US" altLang="zh-TW" sz="2400" b="1" dirty="0">
                <a:solidFill>
                  <a:srgbClr val="7030A0"/>
                </a:solidFill>
              </a:rPr>
              <a:t>PM</a:t>
            </a:r>
            <a:r>
              <a:rPr lang="zh-TW" altLang="en-US" sz="2400" b="1" dirty="0">
                <a:solidFill>
                  <a:srgbClr val="7030A0"/>
                </a:solidFill>
              </a:rPr>
              <a:t>方面處於領先地位</a:t>
            </a:r>
          </a:p>
        </p:txBody>
      </p:sp>
      <p:sp>
        <p:nvSpPr>
          <p:cNvPr id="6" name="文字方塊 5">
            <a:extLst>
              <a:ext uri="{FF2B5EF4-FFF2-40B4-BE49-F238E27FC236}">
                <a16:creationId xmlns:a16="http://schemas.microsoft.com/office/drawing/2014/main" xmlns="" id="{133633EF-C164-4AE3-8E3C-4F85432A73C3}"/>
              </a:ext>
            </a:extLst>
          </p:cNvPr>
          <p:cNvSpPr txBox="1"/>
          <p:nvPr/>
        </p:nvSpPr>
        <p:spPr>
          <a:xfrm>
            <a:off x="7758844" y="1364516"/>
            <a:ext cx="4104456" cy="5078313"/>
          </a:xfrm>
          <a:prstGeom prst="rect">
            <a:avLst/>
          </a:prstGeom>
          <a:noFill/>
        </p:spPr>
        <p:txBody>
          <a:bodyPr wrap="square" rtlCol="0">
            <a:spAutoFit/>
          </a:bodyPr>
          <a:lstStyle/>
          <a:p>
            <a:pPr marL="285750" indent="-285750">
              <a:buFont typeface="Wingdings" panose="05000000000000000000" pitchFamily="2" charset="2"/>
              <a:buChar char="ü"/>
            </a:pPr>
            <a:r>
              <a:rPr lang="zh-TW" altLang="en-US" b="1" dirty="0">
                <a:solidFill>
                  <a:prstClr val="black"/>
                </a:solidFill>
              </a:rPr>
              <a:t>中國大陸</a:t>
            </a:r>
            <a:r>
              <a:rPr lang="zh-TW" altLang="en-US" dirty="0">
                <a:solidFill>
                  <a:prstClr val="black"/>
                </a:solidFill>
              </a:rPr>
              <a:t>於</a:t>
            </a:r>
            <a:r>
              <a:rPr lang="en-US" altLang="zh-TW" b="1" dirty="0">
                <a:solidFill>
                  <a:prstClr val="black"/>
                </a:solidFill>
              </a:rPr>
              <a:t>2015</a:t>
            </a:r>
            <a:r>
              <a:rPr lang="zh-TW" altLang="en-US" dirty="0">
                <a:solidFill>
                  <a:prstClr val="black"/>
                </a:solidFill>
              </a:rPr>
              <a:t>年成立了全國精準醫療戰略專家委員會，並正式宣布了一項</a:t>
            </a:r>
            <a:r>
              <a:rPr lang="zh-TW" altLang="en-US" b="1" dirty="0">
                <a:solidFill>
                  <a:prstClr val="black"/>
                </a:solidFill>
              </a:rPr>
              <a:t>五年</a:t>
            </a:r>
            <a:r>
              <a:rPr lang="zh-TW" altLang="en-US" dirty="0">
                <a:solidFill>
                  <a:prstClr val="black"/>
                </a:solidFill>
              </a:rPr>
              <a:t>精準醫療發展計劃，將在</a:t>
            </a:r>
            <a:r>
              <a:rPr lang="en-US" altLang="zh-TW" dirty="0">
                <a:solidFill>
                  <a:prstClr val="black"/>
                </a:solidFill>
              </a:rPr>
              <a:t>2030</a:t>
            </a:r>
            <a:r>
              <a:rPr lang="zh-TW" altLang="en-US" dirty="0">
                <a:solidFill>
                  <a:prstClr val="black"/>
                </a:solidFill>
              </a:rPr>
              <a:t>年之前投資</a:t>
            </a:r>
            <a:r>
              <a:rPr lang="en-US" altLang="zh-TW" dirty="0">
                <a:solidFill>
                  <a:prstClr val="black"/>
                </a:solidFill>
              </a:rPr>
              <a:t>600</a:t>
            </a:r>
            <a:r>
              <a:rPr lang="zh-TW" altLang="en-US" dirty="0">
                <a:solidFill>
                  <a:prstClr val="black"/>
                </a:solidFill>
              </a:rPr>
              <a:t>億韓元。投資額是美國精準醫療項目的</a:t>
            </a:r>
            <a:r>
              <a:rPr lang="en-US" altLang="zh-TW" b="1" dirty="0">
                <a:solidFill>
                  <a:prstClr val="black"/>
                </a:solidFill>
              </a:rPr>
              <a:t>40</a:t>
            </a:r>
            <a:r>
              <a:rPr lang="zh-TW" altLang="en-US" b="1" dirty="0">
                <a:solidFill>
                  <a:prstClr val="black"/>
                </a:solidFill>
              </a:rPr>
              <a:t>倍</a:t>
            </a:r>
            <a:r>
              <a:rPr lang="zh-TW" altLang="en-US" dirty="0">
                <a:solidFill>
                  <a:prstClr val="black"/>
                </a:solidFill>
              </a:rPr>
              <a:t>。該計劃包括數百個分析基因組和收集臨床數據的項目。</a:t>
            </a:r>
            <a:endParaRPr lang="en-US" altLang="zh-TW" dirty="0">
              <a:solidFill>
                <a:prstClr val="black"/>
              </a:solidFill>
            </a:endParaRPr>
          </a:p>
          <a:p>
            <a:pPr marL="285750" indent="-285750">
              <a:buFont typeface="Wingdings" panose="05000000000000000000" pitchFamily="2" charset="2"/>
              <a:buChar char="ü"/>
            </a:pPr>
            <a:r>
              <a:rPr lang="zh-TW" altLang="en-US" dirty="0">
                <a:solidFill>
                  <a:prstClr val="black"/>
                </a:solidFill>
              </a:rPr>
              <a:t>日本醫學研究與開發機構</a:t>
            </a:r>
            <a:r>
              <a:rPr lang="en-US" altLang="zh-TW" dirty="0">
                <a:solidFill>
                  <a:prstClr val="black"/>
                </a:solidFill>
              </a:rPr>
              <a:t>(</a:t>
            </a:r>
            <a:r>
              <a:rPr lang="en-US" altLang="zh-TW" b="1" dirty="0">
                <a:solidFill>
                  <a:prstClr val="black"/>
                </a:solidFill>
              </a:rPr>
              <a:t>AMED</a:t>
            </a:r>
            <a:r>
              <a:rPr lang="en-US" altLang="zh-TW" dirty="0">
                <a:solidFill>
                  <a:prstClr val="black"/>
                </a:solidFill>
              </a:rPr>
              <a:t>)</a:t>
            </a:r>
            <a:r>
              <a:rPr lang="zh-TW" altLang="en-US" dirty="0">
                <a:solidFill>
                  <a:prstClr val="black"/>
                </a:solidFill>
              </a:rPr>
              <a:t>在</a:t>
            </a:r>
            <a:r>
              <a:rPr lang="en-US" altLang="zh-TW" dirty="0">
                <a:solidFill>
                  <a:prstClr val="black"/>
                </a:solidFill>
              </a:rPr>
              <a:t>2015</a:t>
            </a:r>
            <a:r>
              <a:rPr lang="zh-TW" altLang="en-US" dirty="0">
                <a:solidFill>
                  <a:prstClr val="black"/>
                </a:solidFill>
              </a:rPr>
              <a:t>年將“五年醫學創新戰略”研究重點放在“用於克服疾病的</a:t>
            </a:r>
            <a:r>
              <a:rPr lang="zh-TW" altLang="en-US" b="1" dirty="0">
                <a:solidFill>
                  <a:prstClr val="black"/>
                </a:solidFill>
              </a:rPr>
              <a:t>基因組醫學</a:t>
            </a:r>
            <a:r>
              <a:rPr lang="zh-TW" altLang="en-US" dirty="0">
                <a:solidFill>
                  <a:prstClr val="black"/>
                </a:solidFill>
              </a:rPr>
              <a:t>實現項目”。 政府預算</a:t>
            </a:r>
            <a:r>
              <a:rPr lang="en-US" altLang="zh-TW" dirty="0">
                <a:solidFill>
                  <a:prstClr val="black"/>
                </a:solidFill>
              </a:rPr>
              <a:t>(950</a:t>
            </a:r>
            <a:r>
              <a:rPr lang="zh-TW" altLang="en-US" dirty="0">
                <a:solidFill>
                  <a:prstClr val="black"/>
                </a:solidFill>
              </a:rPr>
              <a:t>億韓元</a:t>
            </a:r>
            <a:r>
              <a:rPr lang="en-US" altLang="zh-TW" dirty="0">
                <a:solidFill>
                  <a:prstClr val="black"/>
                </a:solidFill>
              </a:rPr>
              <a:t>)</a:t>
            </a:r>
            <a:r>
              <a:rPr lang="zh-TW" altLang="en-US" dirty="0">
                <a:solidFill>
                  <a:prstClr val="black"/>
                </a:solidFill>
              </a:rPr>
              <a:t>，將收集三個</a:t>
            </a:r>
            <a:r>
              <a:rPr lang="zh-TW" altLang="en-US" b="1" dirty="0">
                <a:solidFill>
                  <a:prstClr val="black"/>
                </a:solidFill>
              </a:rPr>
              <a:t>生物庫</a:t>
            </a:r>
            <a:r>
              <a:rPr lang="zh-TW" altLang="en-US" dirty="0">
                <a:solidFill>
                  <a:prstClr val="black"/>
                </a:solidFill>
              </a:rPr>
              <a:t>中累積的</a:t>
            </a:r>
            <a:r>
              <a:rPr lang="en-US" altLang="zh-TW" b="1" dirty="0">
                <a:solidFill>
                  <a:prstClr val="black"/>
                </a:solidFill>
              </a:rPr>
              <a:t>40</a:t>
            </a:r>
            <a:r>
              <a:rPr lang="zh-TW" altLang="en-US" b="1" dirty="0">
                <a:solidFill>
                  <a:prstClr val="black"/>
                </a:solidFill>
              </a:rPr>
              <a:t>萬人</a:t>
            </a:r>
            <a:r>
              <a:rPr lang="zh-TW" altLang="en-US" dirty="0">
                <a:solidFill>
                  <a:prstClr val="black"/>
                </a:solidFill>
              </a:rPr>
              <a:t>的基因組信息。</a:t>
            </a:r>
            <a:r>
              <a:rPr lang="en-US" altLang="zh-TW" dirty="0">
                <a:solidFill>
                  <a:prstClr val="black"/>
                </a:solidFill>
              </a:rPr>
              <a:t>2016</a:t>
            </a:r>
            <a:r>
              <a:rPr lang="zh-TW" altLang="en-US" dirty="0">
                <a:solidFill>
                  <a:prstClr val="black"/>
                </a:solidFill>
              </a:rPr>
              <a:t>年，利用現有生物庫的平台，建立了臨床基因組信息的</a:t>
            </a:r>
            <a:r>
              <a:rPr lang="zh-TW" altLang="en-US" b="1" dirty="0">
                <a:solidFill>
                  <a:prstClr val="black"/>
                </a:solidFill>
              </a:rPr>
              <a:t>綜合管理數據庫</a:t>
            </a:r>
            <a:r>
              <a:rPr lang="zh-TW" altLang="en-US" dirty="0">
                <a:solidFill>
                  <a:prstClr val="black"/>
                </a:solidFill>
              </a:rPr>
              <a:t>，針對特定目標疾病的研究以及利用此數據庫的</a:t>
            </a:r>
            <a:r>
              <a:rPr lang="zh-TW" altLang="en-US" b="1" dirty="0">
                <a:solidFill>
                  <a:prstClr val="black"/>
                </a:solidFill>
              </a:rPr>
              <a:t>臨床決策支持系統</a:t>
            </a:r>
            <a:r>
              <a:rPr lang="en-US" altLang="zh-TW" dirty="0">
                <a:solidFill>
                  <a:prstClr val="black"/>
                </a:solidFill>
              </a:rPr>
              <a:t>(CDSS)</a:t>
            </a:r>
            <a:r>
              <a:rPr lang="zh-TW" altLang="en-US" dirty="0">
                <a:solidFill>
                  <a:prstClr val="black"/>
                </a:solidFill>
              </a:rPr>
              <a:t>的開發。</a:t>
            </a:r>
          </a:p>
        </p:txBody>
      </p:sp>
      <p:sp>
        <p:nvSpPr>
          <p:cNvPr id="7" name="文字方塊 6"/>
          <p:cNvSpPr txBox="1"/>
          <p:nvPr/>
        </p:nvSpPr>
        <p:spPr>
          <a:xfrm>
            <a:off x="335360" y="6237312"/>
            <a:ext cx="5153398" cy="369332"/>
          </a:xfrm>
          <a:prstGeom prst="rect">
            <a:avLst/>
          </a:prstGeom>
          <a:noFill/>
        </p:spPr>
        <p:txBody>
          <a:bodyPr wrap="none" rtlCol="0">
            <a:spAutoFit/>
          </a:bodyPr>
          <a:lstStyle/>
          <a:p>
            <a:r>
              <a:rPr lang="zh-TW" altLang="en-US" dirty="0" smtClean="0">
                <a:solidFill>
                  <a:prstClr val="black"/>
                </a:solidFill>
              </a:rPr>
              <a:t>註</a:t>
            </a:r>
            <a:r>
              <a:rPr lang="en-US" altLang="zh-TW" dirty="0">
                <a:solidFill>
                  <a:prstClr val="black"/>
                </a:solidFill>
              </a:rPr>
              <a:t>:</a:t>
            </a:r>
            <a:r>
              <a:rPr lang="en-US" altLang="zh-TW" dirty="0" err="1" smtClean="0">
                <a:solidFill>
                  <a:prstClr val="black"/>
                </a:solidFill>
              </a:rPr>
              <a:t>CDx</a:t>
            </a:r>
            <a:r>
              <a:rPr lang="en-US" altLang="zh-TW" dirty="0" smtClean="0">
                <a:solidFill>
                  <a:prstClr val="black"/>
                </a:solidFill>
              </a:rPr>
              <a:t>:</a:t>
            </a:r>
            <a:r>
              <a:rPr lang="zh-TW" altLang="en-US" dirty="0">
                <a:solidFill>
                  <a:prstClr val="black"/>
                </a:solidFill>
              </a:rPr>
              <a:t>伴隨</a:t>
            </a:r>
            <a:r>
              <a:rPr lang="zh-TW" altLang="en-US" dirty="0" smtClean="0">
                <a:solidFill>
                  <a:prstClr val="black"/>
                </a:solidFill>
              </a:rPr>
              <a:t>診斷</a:t>
            </a:r>
            <a:r>
              <a:rPr lang="en-US" altLang="zh-TW" dirty="0">
                <a:solidFill>
                  <a:prstClr val="black"/>
                </a:solidFill>
              </a:rPr>
              <a:t>, </a:t>
            </a:r>
            <a:r>
              <a:rPr lang="en-US" altLang="zh-TW" dirty="0" smtClean="0">
                <a:solidFill>
                  <a:prstClr val="black"/>
                </a:solidFill>
              </a:rPr>
              <a:t>NGS:</a:t>
            </a:r>
            <a:r>
              <a:rPr lang="zh-TW" altLang="en-US" dirty="0" smtClean="0">
                <a:solidFill>
                  <a:prstClr val="black"/>
                </a:solidFill>
              </a:rPr>
              <a:t>下世代測序</a:t>
            </a:r>
            <a:r>
              <a:rPr lang="en-US" altLang="zh-TW" dirty="0">
                <a:solidFill>
                  <a:prstClr val="black"/>
                </a:solidFill>
              </a:rPr>
              <a:t>,</a:t>
            </a:r>
            <a:r>
              <a:rPr lang="en-US" altLang="zh-TW" dirty="0" err="1" smtClean="0">
                <a:solidFill>
                  <a:prstClr val="black"/>
                </a:solidFill>
              </a:rPr>
              <a:t>TRx</a:t>
            </a:r>
            <a:r>
              <a:rPr lang="en-US" altLang="zh-TW" dirty="0" smtClean="0">
                <a:solidFill>
                  <a:prstClr val="black"/>
                </a:solidFill>
              </a:rPr>
              <a:t>:</a:t>
            </a:r>
            <a:r>
              <a:rPr lang="zh-TW" altLang="en-US" dirty="0" smtClean="0">
                <a:solidFill>
                  <a:prstClr val="black"/>
                </a:solidFill>
              </a:rPr>
              <a:t>靶向性治療</a:t>
            </a:r>
            <a:endParaRPr lang="zh-TW" altLang="en-US" dirty="0">
              <a:solidFill>
                <a:prstClr val="black"/>
              </a:solidFill>
            </a:endParaRPr>
          </a:p>
        </p:txBody>
      </p:sp>
      <p:sp>
        <p:nvSpPr>
          <p:cNvPr id="8"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16</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2292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90A0BC8-A161-4573-A9E9-25B9C6884AA1}"/>
              </a:ext>
            </a:extLst>
          </p:cNvPr>
          <p:cNvSpPr>
            <a:spLocks noGrp="1"/>
          </p:cNvSpPr>
          <p:nvPr>
            <p:ph type="title"/>
          </p:nvPr>
        </p:nvSpPr>
        <p:spPr/>
        <p:txBody>
          <a:bodyPr/>
          <a:lstStyle/>
          <a:p>
            <a:r>
              <a:rPr lang="zh-TW" altLang="en-US" dirty="0"/>
              <a:t>精準醫學就緒評比</a:t>
            </a:r>
            <a:r>
              <a:rPr lang="en-US" altLang="zh-TW" dirty="0"/>
              <a:t>(</a:t>
            </a:r>
            <a:r>
              <a:rPr lang="en-US" altLang="zh-TW" dirty="0" smtClean="0"/>
              <a:t>1/2)</a:t>
            </a:r>
            <a:endParaRPr lang="zh-TW" altLang="en-US" dirty="0"/>
          </a:p>
        </p:txBody>
      </p:sp>
      <p:sp>
        <p:nvSpPr>
          <p:cNvPr id="3" name="內容版面配置區 2">
            <a:extLst>
              <a:ext uri="{FF2B5EF4-FFF2-40B4-BE49-F238E27FC236}">
                <a16:creationId xmlns:a16="http://schemas.microsoft.com/office/drawing/2014/main" xmlns="" id="{25773A9A-BD58-4FD6-9BD4-0398AEEAECE5}"/>
              </a:ext>
            </a:extLst>
          </p:cNvPr>
          <p:cNvSpPr>
            <a:spLocks noGrp="1"/>
          </p:cNvSpPr>
          <p:nvPr>
            <p:ph idx="1"/>
          </p:nvPr>
        </p:nvSpPr>
        <p:spPr>
          <a:xfrm>
            <a:off x="1055440" y="1624013"/>
            <a:ext cx="10972800" cy="5097463"/>
          </a:xfrm>
        </p:spPr>
        <p:txBody>
          <a:bodyPr>
            <a:normAutofit fontScale="55000" lnSpcReduction="20000"/>
          </a:bodyPr>
          <a:lstStyle/>
          <a:p>
            <a:pPr>
              <a:buFont typeface="Wingdings" panose="05000000000000000000" pitchFamily="2" charset="2"/>
              <a:buChar char="p"/>
            </a:pPr>
            <a:r>
              <a:rPr lang="zh-TW" altLang="en-US" sz="4400" dirty="0">
                <a:solidFill>
                  <a:srgbClr val="C00000"/>
                </a:solidFill>
              </a:rPr>
              <a:t>核心精準醫學</a:t>
            </a:r>
            <a:endParaRPr lang="en-US" altLang="zh-TW" sz="4400" dirty="0">
              <a:solidFill>
                <a:srgbClr val="C00000"/>
              </a:solidFill>
            </a:endParaRPr>
          </a:p>
          <a:p>
            <a:pPr marL="0" indent="0">
              <a:buNone/>
            </a:pPr>
            <a:r>
              <a:rPr lang="en-US" altLang="zh-TW" sz="4200" dirty="0"/>
              <a:t>1.TRx / </a:t>
            </a:r>
            <a:r>
              <a:rPr lang="en-US" altLang="zh-TW" sz="4200" dirty="0" err="1"/>
              <a:t>CDx</a:t>
            </a:r>
            <a:r>
              <a:rPr lang="zh-TW" altLang="en-US" sz="4200" dirty="0"/>
              <a:t>就緒程度評比</a:t>
            </a:r>
            <a:r>
              <a:rPr lang="en-US" altLang="zh-TW" sz="4200" dirty="0"/>
              <a:t>(Readiness Score): </a:t>
            </a:r>
          </a:p>
          <a:p>
            <a:pPr>
              <a:buFont typeface="Wingdings" panose="05000000000000000000" pitchFamily="2" charset="2"/>
              <a:buChar char="Ø"/>
            </a:pPr>
            <a:r>
              <a:rPr lang="en-US" altLang="zh-TW" dirty="0" err="1"/>
              <a:t>TRx</a:t>
            </a:r>
            <a:r>
              <a:rPr lang="en-US" altLang="zh-TW" dirty="0"/>
              <a:t> / </a:t>
            </a:r>
            <a:r>
              <a:rPr lang="en-US" altLang="zh-TW" dirty="0" err="1"/>
              <a:t>CDx</a:t>
            </a:r>
            <a:r>
              <a:rPr lang="zh-TW" altLang="en-US" dirty="0"/>
              <a:t>臨床試驗數量</a:t>
            </a:r>
            <a:endParaRPr lang="en-US" altLang="zh-TW" dirty="0"/>
          </a:p>
          <a:p>
            <a:pPr>
              <a:buFont typeface="Wingdings" panose="05000000000000000000" pitchFamily="2" charset="2"/>
              <a:buChar char="Ø"/>
            </a:pPr>
            <a:r>
              <a:rPr lang="en-US" altLang="zh-TW" dirty="0" err="1"/>
              <a:t>TRx</a:t>
            </a:r>
            <a:r>
              <a:rPr lang="zh-TW" altLang="en-US" dirty="0"/>
              <a:t>市場價值</a:t>
            </a:r>
            <a:r>
              <a:rPr lang="en-US" altLang="zh-TW" dirty="0"/>
              <a:t>(</a:t>
            </a:r>
            <a:r>
              <a:rPr lang="zh-TW" altLang="en-US" dirty="0"/>
              <a:t>全球</a:t>
            </a:r>
            <a:r>
              <a:rPr lang="en-US" altLang="zh-TW" dirty="0"/>
              <a:t>/</a:t>
            </a:r>
            <a:r>
              <a:rPr lang="zh-TW" altLang="en-US" dirty="0"/>
              <a:t>區域</a:t>
            </a:r>
            <a:r>
              <a:rPr lang="en-US" altLang="zh-TW" dirty="0"/>
              <a:t>)</a:t>
            </a:r>
          </a:p>
          <a:p>
            <a:pPr>
              <a:buFont typeface="Wingdings" panose="05000000000000000000" pitchFamily="2" charset="2"/>
              <a:buChar char="Ø"/>
            </a:pPr>
            <a:r>
              <a:rPr lang="en-US" altLang="zh-TW" dirty="0" err="1"/>
              <a:t>CDx</a:t>
            </a:r>
            <a:r>
              <a:rPr lang="zh-TW" altLang="en-US" dirty="0"/>
              <a:t>就緒分數</a:t>
            </a:r>
            <a:r>
              <a:rPr lang="en-US" altLang="zh-TW" dirty="0"/>
              <a:t>: </a:t>
            </a:r>
            <a:r>
              <a:rPr lang="en-US" altLang="zh-TW" dirty="0" err="1"/>
              <a:t>CDx</a:t>
            </a:r>
            <a:r>
              <a:rPr lang="zh-TW" altLang="en-US" dirty="0"/>
              <a:t>特定準則；一般準則；</a:t>
            </a:r>
            <a:r>
              <a:rPr lang="en-US" altLang="zh-TW" dirty="0" err="1"/>
              <a:t>CDx</a:t>
            </a:r>
            <a:r>
              <a:rPr lang="zh-TW" altLang="en-US" dirty="0"/>
              <a:t>監管成熟度</a:t>
            </a:r>
            <a:endParaRPr lang="en-US" altLang="zh-TW" dirty="0"/>
          </a:p>
          <a:p>
            <a:pPr>
              <a:buFont typeface="Wingdings" panose="05000000000000000000" pitchFamily="2" charset="2"/>
              <a:buChar char="Ø"/>
            </a:pPr>
            <a:r>
              <a:rPr lang="zh-TW" altLang="en-US" dirty="0"/>
              <a:t>簡易補償</a:t>
            </a:r>
            <a:endParaRPr lang="en-US" altLang="zh-TW" dirty="0"/>
          </a:p>
          <a:p>
            <a:pPr>
              <a:buFont typeface="Wingdings" panose="05000000000000000000" pitchFamily="2" charset="2"/>
              <a:buChar char="Ø"/>
            </a:pPr>
            <a:r>
              <a:rPr lang="en-US" altLang="zh-TW" dirty="0"/>
              <a:t>PM</a:t>
            </a:r>
            <a:r>
              <a:rPr lang="zh-TW" altLang="en-US" dirty="0"/>
              <a:t>研發</a:t>
            </a:r>
            <a:r>
              <a:rPr lang="en-US" altLang="zh-TW" dirty="0"/>
              <a:t>/</a:t>
            </a:r>
            <a:r>
              <a:rPr lang="zh-TW" altLang="en-US" dirty="0"/>
              <a:t>總部設施</a:t>
            </a:r>
            <a:r>
              <a:rPr lang="en-US" altLang="zh-TW" dirty="0"/>
              <a:t>(R&amp;D/HQ facilities)</a:t>
            </a:r>
            <a:r>
              <a:rPr lang="zh-TW" altLang="en-US" dirty="0"/>
              <a:t>的密度</a:t>
            </a:r>
            <a:endParaRPr lang="en-US" altLang="zh-TW" dirty="0"/>
          </a:p>
          <a:p>
            <a:pPr marL="0" indent="0">
              <a:buNone/>
            </a:pPr>
            <a:r>
              <a:rPr lang="en-US" altLang="zh-TW" sz="4200" dirty="0"/>
              <a:t>2.</a:t>
            </a:r>
            <a:r>
              <a:rPr lang="zh-TW" altLang="en-US" sz="4200" dirty="0"/>
              <a:t>組學研究評比</a:t>
            </a:r>
            <a:r>
              <a:rPr lang="en-US" altLang="zh-TW" sz="4200" dirty="0"/>
              <a:t>(Omics Research Score):</a:t>
            </a:r>
          </a:p>
          <a:p>
            <a:pPr>
              <a:buFont typeface="Wingdings" panose="05000000000000000000" pitchFamily="2" charset="2"/>
              <a:buChar char="Ø"/>
            </a:pPr>
            <a:r>
              <a:rPr lang="zh-TW" altLang="en-US" dirty="0"/>
              <a:t>人口基因組學項目資金</a:t>
            </a:r>
            <a:endParaRPr lang="en-US" altLang="zh-TW" dirty="0"/>
          </a:p>
          <a:p>
            <a:pPr>
              <a:buFont typeface="Wingdings" panose="05000000000000000000" pitchFamily="2" charset="2"/>
              <a:buChar char="Ø"/>
            </a:pPr>
            <a:r>
              <a:rPr lang="zh-TW" altLang="en-US" dirty="0"/>
              <a:t>具有基因</a:t>
            </a:r>
            <a:r>
              <a:rPr lang="en-US" altLang="zh-TW" dirty="0"/>
              <a:t>/</a:t>
            </a:r>
            <a:r>
              <a:rPr lang="zh-TW" altLang="en-US" dirty="0"/>
              <a:t>基因組數據的患者註冊</a:t>
            </a:r>
            <a:endParaRPr lang="en-US" altLang="zh-TW" dirty="0"/>
          </a:p>
          <a:p>
            <a:pPr>
              <a:buFont typeface="Wingdings" panose="05000000000000000000" pitchFamily="2" charset="2"/>
              <a:buChar char="Ø"/>
            </a:pPr>
            <a:r>
              <a:rPr lang="zh-TW" altLang="en-US" dirty="0"/>
              <a:t>罕見病基因組測序</a:t>
            </a:r>
            <a:r>
              <a:rPr lang="en-US" altLang="zh-TW" dirty="0"/>
              <a:t>(</a:t>
            </a:r>
            <a:r>
              <a:rPr lang="zh-TW" altLang="en-US" dirty="0"/>
              <a:t>以千計）</a:t>
            </a:r>
            <a:endParaRPr lang="en-US" altLang="zh-TW" dirty="0"/>
          </a:p>
          <a:p>
            <a:pPr>
              <a:buFont typeface="Wingdings" panose="05000000000000000000" pitchFamily="2" charset="2"/>
              <a:buChar char="Ø"/>
            </a:pPr>
            <a:r>
              <a:rPr lang="zh-TW" altLang="en-US" dirty="0"/>
              <a:t>癌症基因組測序</a:t>
            </a:r>
            <a:r>
              <a:rPr lang="en-US" altLang="zh-TW" dirty="0"/>
              <a:t>(</a:t>
            </a:r>
            <a:r>
              <a:rPr lang="zh-TW" altLang="en-US" dirty="0"/>
              <a:t>以千計）</a:t>
            </a:r>
            <a:endParaRPr lang="en-US" altLang="zh-TW" dirty="0"/>
          </a:p>
          <a:p>
            <a:pPr>
              <a:buFont typeface="Wingdings" panose="05000000000000000000" pitchFamily="2" charset="2"/>
              <a:buChar char="Ø"/>
            </a:pPr>
            <a:r>
              <a:rPr lang="zh-TW" altLang="en-US" dirty="0"/>
              <a:t>生物庫基礎設施和數據服務</a:t>
            </a:r>
            <a:endParaRPr lang="en-US" altLang="zh-TW" dirty="0"/>
          </a:p>
          <a:p>
            <a:pPr>
              <a:buFont typeface="Wingdings" panose="05000000000000000000" pitchFamily="2" charset="2"/>
              <a:buChar char="Ø"/>
            </a:pPr>
            <a:r>
              <a:rPr lang="zh-TW" altLang="en-US" dirty="0"/>
              <a:t>國內</a:t>
            </a:r>
            <a:r>
              <a:rPr lang="en-US" altLang="zh-TW" dirty="0"/>
              <a:t>(In-country)</a:t>
            </a:r>
            <a:r>
              <a:rPr lang="zh-TW" altLang="en-US" dirty="0"/>
              <a:t>組學研究和科學專業知識</a:t>
            </a:r>
            <a:r>
              <a:rPr lang="en-US" altLang="zh-TW" dirty="0"/>
              <a:t>(scientific expertise)</a:t>
            </a:r>
          </a:p>
          <a:p>
            <a:pPr>
              <a:buFont typeface="Wingdings" panose="05000000000000000000" pitchFamily="2" charset="2"/>
              <a:buChar char="Ø"/>
            </a:pPr>
            <a:r>
              <a:rPr lang="zh-TW" altLang="en-US" dirty="0"/>
              <a:t>國家</a:t>
            </a:r>
            <a:r>
              <a:rPr lang="en-US" altLang="zh-TW" dirty="0"/>
              <a:t>PM</a:t>
            </a:r>
            <a:r>
              <a:rPr lang="zh-TW" altLang="en-US" dirty="0"/>
              <a:t>研究中心</a:t>
            </a:r>
            <a:r>
              <a:rPr lang="en-US" altLang="zh-TW" dirty="0"/>
              <a:t>/</a:t>
            </a:r>
            <a:r>
              <a:rPr lang="zh-TW" altLang="en-US" dirty="0"/>
              <a:t>研究計劃</a:t>
            </a:r>
            <a:endParaRPr lang="en-US" altLang="zh-TW" dirty="0"/>
          </a:p>
          <a:p>
            <a:pPr>
              <a:buFont typeface="Wingdings" panose="05000000000000000000" pitchFamily="2" charset="2"/>
              <a:buChar char="Ø"/>
            </a:pPr>
            <a:r>
              <a:rPr lang="zh-TW" altLang="en-US" dirty="0"/>
              <a:t>明確的</a:t>
            </a:r>
            <a:r>
              <a:rPr lang="en-US" altLang="zh-TW" dirty="0"/>
              <a:t>PM</a:t>
            </a:r>
            <a:r>
              <a:rPr lang="zh-TW" altLang="en-US" dirty="0"/>
              <a:t>立法</a:t>
            </a:r>
            <a:r>
              <a:rPr lang="en-US" altLang="zh-TW" dirty="0"/>
              <a:t>/</a:t>
            </a:r>
            <a:r>
              <a:rPr lang="zh-TW" altLang="en-US" dirty="0"/>
              <a:t>指南</a:t>
            </a:r>
          </a:p>
          <a:p>
            <a:pPr marL="0" indent="0">
              <a:buNone/>
            </a:pPr>
            <a:endParaRPr lang="zh-TW" altLang="en-US" dirty="0"/>
          </a:p>
          <a:p>
            <a:pPr>
              <a:buFont typeface="Wingdings" panose="05000000000000000000" pitchFamily="2" charset="2"/>
              <a:buChar char="p"/>
            </a:pPr>
            <a:endParaRPr lang="zh-TW" altLang="en-US" dirty="0"/>
          </a:p>
          <a:p>
            <a:pPr marL="0" indent="0">
              <a:buNone/>
            </a:pPr>
            <a:endParaRPr lang="zh-TW" altLang="en-US" dirty="0"/>
          </a:p>
        </p:txBody>
      </p:sp>
      <p:sp>
        <p:nvSpPr>
          <p:cNvPr id="6" name="文字方塊 5"/>
          <p:cNvSpPr txBox="1"/>
          <p:nvPr/>
        </p:nvSpPr>
        <p:spPr>
          <a:xfrm>
            <a:off x="7944118" y="2276872"/>
            <a:ext cx="3613490" cy="369332"/>
          </a:xfrm>
          <a:prstGeom prst="rect">
            <a:avLst/>
          </a:prstGeom>
          <a:noFill/>
        </p:spPr>
        <p:txBody>
          <a:bodyPr wrap="none" rtlCol="0">
            <a:spAutoFit/>
          </a:bodyPr>
          <a:lstStyle/>
          <a:p>
            <a:r>
              <a:rPr lang="zh-TW" altLang="en-US" dirty="0" smtClean="0">
                <a:solidFill>
                  <a:prstClr val="black"/>
                </a:solidFill>
              </a:rPr>
              <a:t>註</a:t>
            </a:r>
            <a:r>
              <a:rPr lang="en-US" altLang="zh-TW" dirty="0">
                <a:solidFill>
                  <a:prstClr val="black"/>
                </a:solidFill>
              </a:rPr>
              <a:t>:</a:t>
            </a:r>
            <a:r>
              <a:rPr lang="en-US" altLang="zh-TW" dirty="0" err="1">
                <a:solidFill>
                  <a:prstClr val="black"/>
                </a:solidFill>
              </a:rPr>
              <a:t>TRx</a:t>
            </a:r>
            <a:r>
              <a:rPr lang="en-US" altLang="zh-TW" dirty="0">
                <a:solidFill>
                  <a:prstClr val="black"/>
                </a:solidFill>
              </a:rPr>
              <a:t>:</a:t>
            </a:r>
            <a:r>
              <a:rPr lang="zh-TW" altLang="en-US" dirty="0">
                <a:solidFill>
                  <a:prstClr val="black"/>
                </a:solidFill>
              </a:rPr>
              <a:t>靶向性</a:t>
            </a:r>
            <a:r>
              <a:rPr lang="zh-TW" altLang="en-US" dirty="0" smtClean="0">
                <a:solidFill>
                  <a:prstClr val="black"/>
                </a:solidFill>
              </a:rPr>
              <a:t>治療；</a:t>
            </a:r>
            <a:r>
              <a:rPr lang="en-US" altLang="zh-TW" dirty="0" err="1" smtClean="0">
                <a:solidFill>
                  <a:prstClr val="black"/>
                </a:solidFill>
              </a:rPr>
              <a:t>CDx</a:t>
            </a:r>
            <a:r>
              <a:rPr lang="en-US" altLang="zh-TW" dirty="0" smtClean="0">
                <a:solidFill>
                  <a:prstClr val="black"/>
                </a:solidFill>
              </a:rPr>
              <a:t>:</a:t>
            </a:r>
            <a:r>
              <a:rPr lang="zh-TW" altLang="en-US" dirty="0">
                <a:solidFill>
                  <a:prstClr val="black"/>
                </a:solidFill>
              </a:rPr>
              <a:t>伴隨</a:t>
            </a:r>
            <a:r>
              <a:rPr lang="zh-TW" altLang="en-US" dirty="0" smtClean="0">
                <a:solidFill>
                  <a:prstClr val="black"/>
                </a:solidFill>
              </a:rPr>
              <a:t>診斷</a:t>
            </a:r>
            <a:endParaRPr lang="zh-TW" altLang="en-US" dirty="0">
              <a:solidFill>
                <a:prstClr val="black"/>
              </a:solidFill>
            </a:endParaRPr>
          </a:p>
        </p:txBody>
      </p:sp>
      <p:sp>
        <p:nvSpPr>
          <p:cNvPr id="7"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17</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357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181895A-47B4-4AD8-BBEF-61723B81BC80}"/>
              </a:ext>
            </a:extLst>
          </p:cNvPr>
          <p:cNvSpPr>
            <a:spLocks noGrp="1"/>
          </p:cNvSpPr>
          <p:nvPr>
            <p:ph type="title"/>
          </p:nvPr>
        </p:nvSpPr>
        <p:spPr/>
        <p:txBody>
          <a:bodyPr/>
          <a:lstStyle/>
          <a:p>
            <a:r>
              <a:rPr lang="zh-TW" altLang="en-US" dirty="0"/>
              <a:t>精準醫學就緒評比</a:t>
            </a:r>
            <a:r>
              <a:rPr lang="en-US" altLang="zh-TW" dirty="0"/>
              <a:t>(</a:t>
            </a:r>
            <a:r>
              <a:rPr lang="en-US" altLang="zh-TW" dirty="0" smtClean="0"/>
              <a:t>2/2)</a:t>
            </a:r>
            <a:endParaRPr lang="zh-TW" altLang="en-US" dirty="0"/>
          </a:p>
        </p:txBody>
      </p:sp>
      <p:sp>
        <p:nvSpPr>
          <p:cNvPr id="3" name="內容版面配置區 2">
            <a:extLst>
              <a:ext uri="{FF2B5EF4-FFF2-40B4-BE49-F238E27FC236}">
                <a16:creationId xmlns:a16="http://schemas.microsoft.com/office/drawing/2014/main" xmlns="" id="{4C5DE03E-B3A2-4FB2-B05A-D75213D518FB}"/>
              </a:ext>
            </a:extLst>
          </p:cNvPr>
          <p:cNvSpPr>
            <a:spLocks noGrp="1"/>
          </p:cNvSpPr>
          <p:nvPr>
            <p:ph idx="1"/>
          </p:nvPr>
        </p:nvSpPr>
        <p:spPr>
          <a:xfrm>
            <a:off x="767408" y="1417638"/>
            <a:ext cx="10972800" cy="5165724"/>
          </a:xfrm>
        </p:spPr>
        <p:txBody>
          <a:bodyPr>
            <a:normAutofit fontScale="47500" lnSpcReduction="20000"/>
          </a:bodyPr>
          <a:lstStyle/>
          <a:p>
            <a:pPr>
              <a:buFont typeface="Wingdings" panose="05000000000000000000" pitchFamily="2" charset="2"/>
              <a:buChar char="p"/>
            </a:pPr>
            <a:r>
              <a:rPr lang="zh-TW" altLang="en-US" sz="4200" dirty="0">
                <a:solidFill>
                  <a:srgbClr val="C00000"/>
                </a:solidFill>
              </a:rPr>
              <a:t>非核心精準醫學</a:t>
            </a:r>
            <a:endParaRPr lang="en-US" altLang="zh-TW" sz="4200" dirty="0">
              <a:solidFill>
                <a:srgbClr val="C00000"/>
              </a:solidFill>
            </a:endParaRPr>
          </a:p>
          <a:p>
            <a:pPr marL="0" indent="0">
              <a:buNone/>
            </a:pPr>
            <a:r>
              <a:rPr lang="en-US" altLang="zh-TW" sz="4200" dirty="0"/>
              <a:t>3.</a:t>
            </a:r>
            <a:r>
              <a:rPr lang="zh-TW" altLang="en-US" sz="4200" dirty="0"/>
              <a:t>臨床護理評比</a:t>
            </a:r>
            <a:r>
              <a:rPr lang="en-US" altLang="zh-TW" sz="4200" dirty="0"/>
              <a:t>(Clinical Care Score):</a:t>
            </a:r>
          </a:p>
          <a:p>
            <a:pPr marL="0" indent="0">
              <a:buNone/>
            </a:pPr>
            <a:r>
              <a:rPr lang="zh-TW" altLang="en-US" i="1" dirty="0"/>
              <a:t>衛生系統成熟度</a:t>
            </a:r>
            <a:endParaRPr lang="en-US" altLang="zh-TW" i="1" dirty="0"/>
          </a:p>
          <a:p>
            <a:pPr>
              <a:buFont typeface="Wingdings" panose="05000000000000000000" pitchFamily="2" charset="2"/>
              <a:buChar char="Ø"/>
            </a:pPr>
            <a:r>
              <a:rPr lang="zh-TW" altLang="en-US" dirty="0"/>
              <a:t>世界衛生組織衛生系統排名</a:t>
            </a:r>
            <a:r>
              <a:rPr lang="en-US" altLang="zh-TW" dirty="0"/>
              <a:t>(</a:t>
            </a:r>
            <a:r>
              <a:rPr lang="en-US" altLang="zh-TW" b="1" dirty="0"/>
              <a:t>WHO</a:t>
            </a:r>
            <a:r>
              <a:rPr lang="en-US" altLang="zh-TW" dirty="0"/>
              <a:t> health system ranking)</a:t>
            </a:r>
          </a:p>
          <a:p>
            <a:pPr>
              <a:buFont typeface="Wingdings" panose="05000000000000000000" pitchFamily="2" charset="2"/>
              <a:buChar char="Ø"/>
            </a:pPr>
            <a:r>
              <a:rPr lang="zh-TW" altLang="en-US" dirty="0"/>
              <a:t>醫療保健獲取和品質指數</a:t>
            </a:r>
            <a:r>
              <a:rPr lang="en-US" altLang="zh-TW" dirty="0"/>
              <a:t>(Healthcare Access and Quality Index)</a:t>
            </a:r>
          </a:p>
          <a:p>
            <a:pPr>
              <a:buFont typeface="Wingdings" panose="05000000000000000000" pitchFamily="2" charset="2"/>
              <a:buChar char="Ø"/>
            </a:pPr>
            <a:r>
              <a:rPr lang="zh-TW" altLang="en-US" b="1" dirty="0"/>
              <a:t>遺傳諮詢師</a:t>
            </a:r>
            <a:r>
              <a:rPr lang="zh-TW" altLang="en-US" dirty="0"/>
              <a:t>的可用性</a:t>
            </a:r>
            <a:r>
              <a:rPr lang="en-US" altLang="zh-TW" dirty="0"/>
              <a:t>(Genetic counsellor availability)</a:t>
            </a:r>
          </a:p>
          <a:p>
            <a:pPr>
              <a:buFont typeface="Wingdings" panose="05000000000000000000" pitchFamily="2" charset="2"/>
              <a:buChar char="Ø"/>
            </a:pPr>
            <a:r>
              <a:rPr lang="zh-TW" altLang="en-US" b="1" dirty="0"/>
              <a:t>藥物基因組學</a:t>
            </a:r>
            <a:r>
              <a:rPr lang="en-US" altLang="zh-TW" dirty="0"/>
              <a:t>(PGx)</a:t>
            </a:r>
            <a:r>
              <a:rPr lang="zh-TW" altLang="en-US" dirty="0"/>
              <a:t>測試的可用性和補償</a:t>
            </a:r>
            <a:endParaRPr lang="en-US" altLang="zh-TW" dirty="0"/>
          </a:p>
          <a:p>
            <a:pPr marL="0" indent="0">
              <a:buNone/>
            </a:pPr>
            <a:r>
              <a:rPr lang="en-US" altLang="zh-TW" i="1" dirty="0"/>
              <a:t>VBC(Value-based Care)</a:t>
            </a:r>
            <a:r>
              <a:rPr lang="zh-TW" altLang="en-US" i="1" dirty="0"/>
              <a:t>和保險覆蓋率</a:t>
            </a:r>
            <a:r>
              <a:rPr lang="en-US" altLang="zh-TW" i="1" dirty="0"/>
              <a:t>(Insurance Coverage)</a:t>
            </a:r>
          </a:p>
          <a:p>
            <a:pPr>
              <a:buFont typeface="Wingdings" panose="05000000000000000000" pitchFamily="2" charset="2"/>
              <a:buChar char="Ø"/>
            </a:pPr>
            <a:r>
              <a:rPr lang="zh-TW" altLang="en-US" dirty="0"/>
              <a:t>醫療保健品質指數</a:t>
            </a:r>
            <a:r>
              <a:rPr lang="en-US" altLang="zh-TW" dirty="0"/>
              <a:t>(Healthcare Quality Index)</a:t>
            </a:r>
          </a:p>
          <a:p>
            <a:pPr>
              <a:buFont typeface="Wingdings" panose="05000000000000000000" pitchFamily="2" charset="2"/>
              <a:buChar char="Ø"/>
            </a:pPr>
            <a:r>
              <a:rPr lang="zh-TW" altLang="en-US" dirty="0"/>
              <a:t>醫療保健支出指數</a:t>
            </a:r>
            <a:r>
              <a:rPr lang="en-US" altLang="zh-TW" dirty="0"/>
              <a:t>(Health Care Expenditure Index)</a:t>
            </a:r>
          </a:p>
          <a:p>
            <a:pPr>
              <a:buFont typeface="Wingdings" panose="05000000000000000000" pitchFamily="2" charset="2"/>
              <a:buChar char="Ø"/>
            </a:pPr>
            <a:r>
              <a:rPr lang="zh-TW" altLang="en-US" dirty="0"/>
              <a:t>全民健康覆蓋</a:t>
            </a:r>
            <a:r>
              <a:rPr lang="en-US" altLang="zh-TW" dirty="0"/>
              <a:t>(Universal Health </a:t>
            </a:r>
            <a:r>
              <a:rPr lang="en-US" altLang="zh-TW" dirty="0" err="1"/>
              <a:t>Coverage,UHC</a:t>
            </a:r>
            <a:r>
              <a:rPr lang="en-US" altLang="zh-TW" dirty="0"/>
              <a:t>)(WHO</a:t>
            </a:r>
            <a:r>
              <a:rPr lang="zh-TW" altLang="en-US" dirty="0"/>
              <a:t>覆蓋範圍，容量和接手權限</a:t>
            </a:r>
            <a:r>
              <a:rPr lang="en-US" altLang="zh-TW" dirty="0"/>
              <a:t>(coverage, capacity, and access)</a:t>
            </a:r>
          </a:p>
          <a:p>
            <a:pPr marL="0" indent="0">
              <a:buNone/>
            </a:pPr>
            <a:r>
              <a:rPr lang="zh-TW" altLang="en-US" i="1" dirty="0"/>
              <a:t>健康的社會決定因素</a:t>
            </a:r>
            <a:r>
              <a:rPr lang="en-US" altLang="zh-TW" i="1" dirty="0"/>
              <a:t>(Social determinants of health, SDOH)</a:t>
            </a:r>
            <a:endParaRPr lang="zh-TW" altLang="en-US" i="1" dirty="0"/>
          </a:p>
          <a:p>
            <a:pPr>
              <a:buFont typeface="Wingdings" panose="05000000000000000000" pitchFamily="2" charset="2"/>
              <a:buChar char="Ø"/>
            </a:pPr>
            <a:r>
              <a:rPr lang="zh-TW" altLang="en-US" dirty="0"/>
              <a:t>預期壽命不平等</a:t>
            </a:r>
            <a:r>
              <a:rPr lang="en-US" altLang="zh-TW" dirty="0"/>
              <a:t>(Inequality in life expectancy)</a:t>
            </a:r>
          </a:p>
          <a:p>
            <a:pPr>
              <a:buFont typeface="Wingdings" panose="05000000000000000000" pitchFamily="2" charset="2"/>
              <a:buChar char="Ø"/>
            </a:pPr>
            <a:r>
              <a:rPr lang="zh-TW" altLang="en-US" dirty="0"/>
              <a:t>人均醫療保健支出</a:t>
            </a:r>
            <a:r>
              <a:rPr lang="en-US" altLang="zh-TW" dirty="0"/>
              <a:t>(Health expenditure per capita)</a:t>
            </a:r>
          </a:p>
          <a:p>
            <a:pPr marL="0" indent="0">
              <a:buNone/>
            </a:pPr>
            <a:r>
              <a:rPr lang="en-US" altLang="zh-TW" sz="4300" dirty="0"/>
              <a:t>4.</a:t>
            </a:r>
            <a:r>
              <a:rPr lang="zh-TW" altLang="en-US" sz="4300" dirty="0"/>
              <a:t>電子健康保健就緒程度評比</a:t>
            </a:r>
            <a:r>
              <a:rPr lang="en-US" altLang="zh-TW" sz="4300" dirty="0"/>
              <a:t>(Readiness Score): </a:t>
            </a:r>
          </a:p>
          <a:p>
            <a:pPr>
              <a:buFont typeface="Wingdings" panose="05000000000000000000" pitchFamily="2" charset="2"/>
              <a:buChar char="Ø"/>
            </a:pPr>
            <a:r>
              <a:rPr lang="zh-TW" altLang="en-US" dirty="0"/>
              <a:t>國家電子健康政策或策略</a:t>
            </a:r>
            <a:endParaRPr lang="en-US" altLang="zh-TW" dirty="0"/>
          </a:p>
          <a:p>
            <a:pPr>
              <a:buFont typeface="Wingdings" panose="05000000000000000000" pitchFamily="2" charset="2"/>
              <a:buChar char="Ø"/>
            </a:pPr>
            <a:r>
              <a:rPr lang="zh-TW" altLang="en-US" dirty="0"/>
              <a:t>國家電子病歷</a:t>
            </a:r>
            <a:r>
              <a:rPr lang="en-US" altLang="zh-TW" dirty="0"/>
              <a:t>(HER)</a:t>
            </a:r>
            <a:r>
              <a:rPr lang="zh-TW" altLang="en-US" dirty="0"/>
              <a:t>系統</a:t>
            </a:r>
            <a:r>
              <a:rPr lang="en-US" altLang="zh-TW" dirty="0"/>
              <a:t>-HER/EMR</a:t>
            </a:r>
            <a:r>
              <a:rPr lang="zh-TW" altLang="en-US" dirty="0"/>
              <a:t>的採用和實施階段</a:t>
            </a:r>
            <a:endParaRPr lang="en-US" altLang="zh-TW" dirty="0"/>
          </a:p>
          <a:p>
            <a:pPr>
              <a:buFont typeface="Wingdings" panose="05000000000000000000" pitchFamily="2" charset="2"/>
              <a:buChar char="Ø"/>
            </a:pPr>
            <a:r>
              <a:rPr lang="en-US" altLang="zh-TW" dirty="0"/>
              <a:t>mHealth-</a:t>
            </a:r>
            <a:r>
              <a:rPr lang="zh-TW" altLang="en-US" dirty="0"/>
              <a:t>收集健康信息</a:t>
            </a:r>
            <a:endParaRPr lang="en-US" altLang="zh-TW" dirty="0"/>
          </a:p>
          <a:p>
            <a:pPr>
              <a:buFont typeface="Wingdings" panose="05000000000000000000" pitchFamily="2" charset="2"/>
              <a:buChar char="Ø"/>
            </a:pPr>
            <a:r>
              <a:rPr lang="en-US" altLang="zh-TW" dirty="0"/>
              <a:t>RPM(</a:t>
            </a:r>
            <a:r>
              <a:rPr lang="zh-TW" altLang="en-US" dirty="0"/>
              <a:t>移動健康</a:t>
            </a:r>
            <a:r>
              <a:rPr lang="en-US" altLang="zh-TW" dirty="0"/>
              <a:t>/</a:t>
            </a:r>
            <a:r>
              <a:rPr lang="zh-TW" altLang="en-US" dirty="0"/>
              <a:t>可穿戴設備</a:t>
            </a:r>
            <a:r>
              <a:rPr lang="en-US" altLang="zh-TW" dirty="0"/>
              <a:t>)/</a:t>
            </a:r>
            <a:r>
              <a:rPr lang="zh-TW" altLang="en-US" dirty="0"/>
              <a:t>遠程醫學</a:t>
            </a:r>
            <a:r>
              <a:rPr lang="en-US" altLang="zh-TW" dirty="0"/>
              <a:t>/</a:t>
            </a:r>
            <a:r>
              <a:rPr lang="zh-TW" altLang="en-US" dirty="0"/>
              <a:t>遠程醫療；健康記錄；</a:t>
            </a:r>
            <a:r>
              <a:rPr lang="en-US" altLang="zh-TW" dirty="0"/>
              <a:t>CDSS</a:t>
            </a:r>
          </a:p>
          <a:p>
            <a:pPr marL="0" indent="0">
              <a:buNone/>
            </a:pPr>
            <a:endParaRPr lang="en-US" altLang="zh-TW" dirty="0"/>
          </a:p>
          <a:p>
            <a:pPr>
              <a:buFont typeface="Wingdings" panose="05000000000000000000" pitchFamily="2" charset="2"/>
              <a:buChar char="p"/>
            </a:pPr>
            <a:endParaRPr lang="zh-TW" altLang="en-US" dirty="0"/>
          </a:p>
        </p:txBody>
      </p:sp>
      <p:sp>
        <p:nvSpPr>
          <p:cNvPr id="8" name="文字方塊 7">
            <a:extLst>
              <a:ext uri="{FF2B5EF4-FFF2-40B4-BE49-F238E27FC236}">
                <a16:creationId xmlns:a16="http://schemas.microsoft.com/office/drawing/2014/main" xmlns="" id="{009ADB37-532E-43B0-B7C8-D6734D7EF7BC}"/>
              </a:ext>
            </a:extLst>
          </p:cNvPr>
          <p:cNvSpPr txBox="1"/>
          <p:nvPr/>
        </p:nvSpPr>
        <p:spPr>
          <a:xfrm>
            <a:off x="767408" y="6169581"/>
            <a:ext cx="10741017" cy="369332"/>
          </a:xfrm>
          <a:prstGeom prst="rect">
            <a:avLst/>
          </a:prstGeom>
          <a:noFill/>
        </p:spPr>
        <p:txBody>
          <a:bodyPr wrap="none" rtlCol="0">
            <a:spAutoFit/>
          </a:bodyPr>
          <a:lstStyle/>
          <a:p>
            <a:r>
              <a:rPr lang="zh-TW" altLang="en-US" dirty="0">
                <a:solidFill>
                  <a:prstClr val="black"/>
                </a:solidFill>
              </a:rPr>
              <a:t>註</a:t>
            </a:r>
            <a:r>
              <a:rPr lang="en-US" altLang="zh-TW" dirty="0">
                <a:solidFill>
                  <a:prstClr val="black"/>
                </a:solidFill>
              </a:rPr>
              <a:t>:RPM(Remote Patient Monitoring):</a:t>
            </a:r>
            <a:r>
              <a:rPr lang="zh-TW" altLang="en-US" dirty="0">
                <a:solidFill>
                  <a:prstClr val="black"/>
                </a:solidFill>
              </a:rPr>
              <a:t>遠程病人監護</a:t>
            </a:r>
            <a:r>
              <a:rPr lang="en-US" altLang="zh-TW" dirty="0">
                <a:solidFill>
                  <a:prstClr val="black"/>
                </a:solidFill>
              </a:rPr>
              <a:t>; CDSS(Clinical Decision Support System):</a:t>
            </a:r>
            <a:r>
              <a:rPr lang="zh-TW" altLang="en-US" dirty="0">
                <a:solidFill>
                  <a:prstClr val="black"/>
                </a:solidFill>
              </a:rPr>
              <a:t>臨床決策支援系統</a:t>
            </a:r>
          </a:p>
        </p:txBody>
      </p:sp>
      <p:sp>
        <p:nvSpPr>
          <p:cNvPr id="6"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18</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1365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B4551F2D-96CA-41E5-B4BA-76EA9086DBE4}"/>
              </a:ext>
            </a:extLst>
          </p:cNvPr>
          <p:cNvPicPr>
            <a:picLocks noChangeAspect="1"/>
          </p:cNvPicPr>
          <p:nvPr/>
        </p:nvPicPr>
        <p:blipFill>
          <a:blip r:embed="rId2"/>
          <a:stretch>
            <a:fillRect/>
          </a:stretch>
        </p:blipFill>
        <p:spPr>
          <a:xfrm>
            <a:off x="90745" y="0"/>
            <a:ext cx="12010509" cy="6858000"/>
          </a:xfrm>
          <a:prstGeom prst="rect">
            <a:avLst/>
          </a:prstGeom>
        </p:spPr>
      </p:pic>
      <p:sp>
        <p:nvSpPr>
          <p:cNvPr id="4" name="文字方塊 3"/>
          <p:cNvSpPr txBox="1"/>
          <p:nvPr/>
        </p:nvSpPr>
        <p:spPr>
          <a:xfrm>
            <a:off x="5951984" y="6235740"/>
            <a:ext cx="5976664" cy="369332"/>
          </a:xfrm>
          <a:prstGeom prst="rect">
            <a:avLst/>
          </a:prstGeom>
          <a:noFill/>
        </p:spPr>
        <p:txBody>
          <a:bodyPr wrap="square" rtlCol="0">
            <a:spAutoFit/>
          </a:bodyPr>
          <a:lstStyle/>
          <a:p>
            <a:r>
              <a:rPr lang="en-US" altLang="zh-TW" dirty="0" smtClean="0">
                <a:solidFill>
                  <a:prstClr val="black"/>
                </a:solidFill>
              </a:rPr>
              <a:t>Source: Frost </a:t>
            </a:r>
            <a:r>
              <a:rPr lang="en-US" altLang="zh-TW" dirty="0">
                <a:solidFill>
                  <a:prstClr val="black"/>
                </a:solidFill>
              </a:rPr>
              <a:t>&amp; </a:t>
            </a:r>
            <a:r>
              <a:rPr lang="en-US" altLang="zh-TW" dirty="0" err="1" smtClean="0">
                <a:solidFill>
                  <a:prstClr val="black"/>
                </a:solidFill>
              </a:rPr>
              <a:t>Sullivan,Surbhi</a:t>
            </a:r>
            <a:r>
              <a:rPr lang="en-US" altLang="zh-TW" dirty="0" smtClean="0">
                <a:solidFill>
                  <a:prstClr val="black"/>
                </a:solidFill>
              </a:rPr>
              <a:t> </a:t>
            </a:r>
            <a:r>
              <a:rPr lang="en-US" altLang="zh-TW" dirty="0">
                <a:solidFill>
                  <a:prstClr val="black"/>
                </a:solidFill>
              </a:rPr>
              <a:t>Gupta, K3BE-52 (2020)</a:t>
            </a:r>
            <a:endParaRPr lang="zh-TW" altLang="en-US" dirty="0">
              <a:solidFill>
                <a:prstClr val="black"/>
              </a:solidFill>
            </a:endParaRPr>
          </a:p>
        </p:txBody>
      </p:sp>
      <p:sp>
        <p:nvSpPr>
          <p:cNvPr id="5" name="文字方塊 4"/>
          <p:cNvSpPr txBox="1"/>
          <p:nvPr/>
        </p:nvSpPr>
        <p:spPr>
          <a:xfrm>
            <a:off x="5124110" y="4427820"/>
            <a:ext cx="3613490" cy="369332"/>
          </a:xfrm>
          <a:prstGeom prst="rect">
            <a:avLst/>
          </a:prstGeom>
          <a:solidFill>
            <a:schemeClr val="accent5">
              <a:lumMod val="20000"/>
              <a:lumOff val="80000"/>
            </a:schemeClr>
          </a:solidFill>
        </p:spPr>
        <p:txBody>
          <a:bodyPr wrap="none" rtlCol="0">
            <a:spAutoFit/>
          </a:bodyPr>
          <a:lstStyle/>
          <a:p>
            <a:r>
              <a:rPr lang="zh-TW" altLang="en-US" b="1" dirty="0" smtClean="0">
                <a:solidFill>
                  <a:srgbClr val="C00000"/>
                </a:solidFill>
              </a:rPr>
              <a:t>註</a:t>
            </a:r>
            <a:r>
              <a:rPr lang="en-US" altLang="zh-TW" b="1" dirty="0">
                <a:solidFill>
                  <a:srgbClr val="C00000"/>
                </a:solidFill>
              </a:rPr>
              <a:t>:</a:t>
            </a:r>
            <a:r>
              <a:rPr lang="en-US" altLang="zh-TW" b="1" dirty="0" err="1">
                <a:solidFill>
                  <a:srgbClr val="C00000"/>
                </a:solidFill>
              </a:rPr>
              <a:t>TRx</a:t>
            </a:r>
            <a:r>
              <a:rPr lang="en-US" altLang="zh-TW" b="1" dirty="0">
                <a:solidFill>
                  <a:srgbClr val="C00000"/>
                </a:solidFill>
              </a:rPr>
              <a:t>:</a:t>
            </a:r>
            <a:r>
              <a:rPr lang="zh-TW" altLang="en-US" b="1" dirty="0">
                <a:solidFill>
                  <a:srgbClr val="C00000"/>
                </a:solidFill>
              </a:rPr>
              <a:t>靶向性</a:t>
            </a:r>
            <a:r>
              <a:rPr lang="zh-TW" altLang="en-US" b="1" dirty="0" smtClean="0">
                <a:solidFill>
                  <a:srgbClr val="C00000"/>
                </a:solidFill>
              </a:rPr>
              <a:t>治療；</a:t>
            </a:r>
            <a:r>
              <a:rPr lang="en-US" altLang="zh-TW" b="1" dirty="0" err="1" smtClean="0">
                <a:solidFill>
                  <a:srgbClr val="C00000"/>
                </a:solidFill>
              </a:rPr>
              <a:t>CDx</a:t>
            </a:r>
            <a:r>
              <a:rPr lang="en-US" altLang="zh-TW" b="1" dirty="0" smtClean="0">
                <a:solidFill>
                  <a:srgbClr val="C00000"/>
                </a:solidFill>
              </a:rPr>
              <a:t>:</a:t>
            </a:r>
            <a:r>
              <a:rPr lang="zh-TW" altLang="en-US" b="1" dirty="0">
                <a:solidFill>
                  <a:srgbClr val="C00000"/>
                </a:solidFill>
              </a:rPr>
              <a:t>伴隨</a:t>
            </a:r>
            <a:r>
              <a:rPr lang="zh-TW" altLang="en-US" b="1" dirty="0" smtClean="0">
                <a:solidFill>
                  <a:srgbClr val="C00000"/>
                </a:solidFill>
              </a:rPr>
              <a:t>診斷</a:t>
            </a:r>
            <a:endParaRPr lang="zh-TW" altLang="en-US" b="1" dirty="0">
              <a:solidFill>
                <a:srgbClr val="C00000"/>
              </a:solidFill>
            </a:endParaRPr>
          </a:p>
        </p:txBody>
      </p:sp>
      <p:sp>
        <p:nvSpPr>
          <p:cNvPr id="6"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19</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698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9336" y="260648"/>
            <a:ext cx="12072664" cy="998984"/>
          </a:xfrm>
        </p:spPr>
        <p:txBody>
          <a:bodyPr>
            <a:normAutofit/>
          </a:bodyPr>
          <a:lstStyle/>
          <a:p>
            <a:r>
              <a:rPr lang="zh-TW" altLang="en-US" sz="3400" dirty="0" smtClean="0"/>
              <a:t>任務型課題</a:t>
            </a:r>
            <a:r>
              <a:rPr lang="en-US" altLang="zh-TW" sz="3400" dirty="0" smtClean="0"/>
              <a:t>-</a:t>
            </a:r>
            <a:r>
              <a:rPr lang="zh-TW" altLang="en-US" sz="3400" dirty="0" smtClean="0"/>
              <a:t>創新系統專案</a:t>
            </a:r>
            <a:r>
              <a:rPr lang="zh-TW" altLang="en-US" sz="3400" dirty="0"/>
              <a:t>團隊 研究</a:t>
            </a:r>
            <a:r>
              <a:rPr lang="zh-TW" altLang="en-US" sz="3400" dirty="0" smtClean="0"/>
              <a:t>主題及人力簡表</a:t>
            </a:r>
            <a:endParaRPr lang="zh-TW" altLang="en-US" sz="3400" dirty="0"/>
          </a:p>
        </p:txBody>
      </p:sp>
      <p:sp>
        <p:nvSpPr>
          <p:cNvPr id="3" name="矩形 2"/>
          <p:cNvSpPr/>
          <p:nvPr/>
        </p:nvSpPr>
        <p:spPr>
          <a:xfrm>
            <a:off x="431032" y="1412776"/>
            <a:ext cx="11449272" cy="4837222"/>
          </a:xfrm>
          <a:prstGeom prst="rect">
            <a:avLst/>
          </a:prstGeom>
        </p:spPr>
        <p:txBody>
          <a:bodyPr wrap="square">
            <a:spAutoFit/>
          </a:bodyPr>
          <a:lstStyle/>
          <a:p>
            <a:endParaRPr lang="en-US" altLang="zh-TW" sz="1400" dirty="0" smtClean="0">
              <a:solidFill>
                <a:srgbClr val="0070C0"/>
              </a:solidFill>
              <a:latin typeface="Microsoft YaHei" panose="020B0503020204020204" pitchFamily="34" charset="-122"/>
              <a:ea typeface="Microsoft YaHei" panose="020B0503020204020204" pitchFamily="34" charset="-122"/>
            </a:endParaRPr>
          </a:p>
          <a:p>
            <a:r>
              <a:rPr lang="en-US" altLang="zh-TW"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1.</a:t>
            </a:r>
            <a:r>
              <a:rPr lang="zh-TW" altLang="en-US"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創新系統與國家</a:t>
            </a:r>
            <a:r>
              <a:rPr lang="zh-TW" altLang="en-US" sz="3600" dirty="0" smtClean="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競爭力 </a:t>
            </a:r>
            <a:r>
              <a:rPr lang="en-US" altLang="zh-TW" sz="2800" dirty="0">
                <a:solidFill>
                  <a:srgbClr val="00B050"/>
                </a:solidFill>
              </a:rPr>
              <a:t>(</a:t>
            </a:r>
            <a:r>
              <a:rPr lang="zh-TW" altLang="en-US" sz="2800" dirty="0">
                <a:solidFill>
                  <a:srgbClr val="00B050"/>
                </a:solidFill>
              </a:rPr>
              <a:t>簡國明</a:t>
            </a:r>
            <a:r>
              <a:rPr lang="en-US" altLang="zh-TW" sz="2800" dirty="0">
                <a:solidFill>
                  <a:srgbClr val="00B050"/>
                </a:solidFill>
              </a:rPr>
              <a:t>0.4</a:t>
            </a:r>
            <a:r>
              <a:rPr lang="zh-TW" altLang="en-US" sz="2800" dirty="0">
                <a:solidFill>
                  <a:srgbClr val="00B050"/>
                </a:solidFill>
              </a:rPr>
              <a:t>、吳松澤</a:t>
            </a:r>
            <a:r>
              <a:rPr lang="en-US" altLang="zh-TW" sz="2800" dirty="0">
                <a:solidFill>
                  <a:srgbClr val="00B050"/>
                </a:solidFill>
              </a:rPr>
              <a:t>0.4</a:t>
            </a:r>
            <a:r>
              <a:rPr lang="zh-TW" altLang="en-US" sz="2800" dirty="0">
                <a:solidFill>
                  <a:srgbClr val="00B050"/>
                </a:solidFill>
              </a:rPr>
              <a:t>、蕭喆鴻</a:t>
            </a:r>
            <a:r>
              <a:rPr lang="en-US" altLang="zh-TW" sz="2800" dirty="0">
                <a:solidFill>
                  <a:srgbClr val="00B050"/>
                </a:solidFill>
              </a:rPr>
              <a:t>0.3</a:t>
            </a:r>
            <a:r>
              <a:rPr lang="en-US" altLang="zh-TW" sz="2800" dirty="0" smtClean="0">
                <a:solidFill>
                  <a:srgbClr val="00B050"/>
                </a:solidFill>
              </a:rPr>
              <a:t>)</a:t>
            </a:r>
          </a:p>
          <a:p>
            <a:r>
              <a:rPr lang="en-US" altLang="zh-TW" sz="2800" dirty="0" smtClean="0">
                <a:solidFill>
                  <a:srgbClr val="0070C0"/>
                </a:solidFill>
                <a:latin typeface="Microsoft YaHei" panose="020B0503020204020204" pitchFamily="34" charset="-122"/>
                <a:ea typeface="Microsoft YaHei" panose="020B0503020204020204" pitchFamily="34" charset="-122"/>
              </a:rPr>
              <a:t>	</a:t>
            </a:r>
            <a:r>
              <a:rPr lang="zh-TW" altLang="en-US" sz="2800" dirty="0" smtClean="0">
                <a:solidFill>
                  <a:srgbClr val="0070C0"/>
                </a:solidFill>
                <a:latin typeface="Microsoft YaHei" panose="020B0503020204020204" pitchFamily="34" charset="-122"/>
                <a:ea typeface="Microsoft YaHei" panose="020B0503020204020204" pitchFamily="34" charset="-122"/>
              </a:rPr>
              <a:t>公共</a:t>
            </a:r>
            <a:r>
              <a:rPr lang="zh-TW" altLang="en-US" sz="2800" dirty="0">
                <a:solidFill>
                  <a:srgbClr val="0070C0"/>
                </a:solidFill>
                <a:latin typeface="Microsoft YaHei" panose="020B0503020204020204" pitchFamily="34" charset="-122"/>
                <a:ea typeface="Microsoft YaHei" panose="020B0503020204020204" pitchFamily="34" charset="-122"/>
              </a:rPr>
              <a:t>研究機構</a:t>
            </a:r>
            <a:r>
              <a:rPr lang="en-US" altLang="zh-TW" sz="2800" dirty="0">
                <a:solidFill>
                  <a:srgbClr val="0070C0"/>
                </a:solidFill>
                <a:latin typeface="Microsoft YaHei" panose="020B0503020204020204" pitchFamily="34" charset="-122"/>
                <a:ea typeface="Microsoft YaHei" panose="020B0503020204020204" pitchFamily="34" charset="-122"/>
              </a:rPr>
              <a:t>(PROs)</a:t>
            </a:r>
            <a:r>
              <a:rPr lang="zh-TW" altLang="en-US" sz="2800" dirty="0">
                <a:solidFill>
                  <a:srgbClr val="0070C0"/>
                </a:solidFill>
                <a:latin typeface="Microsoft YaHei" panose="020B0503020204020204" pitchFamily="34" charset="-122"/>
                <a:ea typeface="Microsoft YaHei" panose="020B0503020204020204" pitchFamily="34" charset="-122"/>
              </a:rPr>
              <a:t>在創新系統中的</a:t>
            </a:r>
            <a:r>
              <a:rPr lang="zh-TW" altLang="en-US" sz="2800" dirty="0" smtClean="0">
                <a:solidFill>
                  <a:srgbClr val="0070C0"/>
                </a:solidFill>
                <a:latin typeface="Microsoft YaHei" panose="020B0503020204020204" pitchFamily="34" charset="-122"/>
                <a:ea typeface="Microsoft YaHei" panose="020B0503020204020204" pitchFamily="34" charset="-122"/>
              </a:rPr>
              <a:t>角色與功能</a:t>
            </a:r>
            <a:endParaRPr lang="en-US" altLang="zh-TW" sz="2800" dirty="0" smtClean="0">
              <a:solidFill>
                <a:srgbClr val="0070C0"/>
              </a:solidFill>
              <a:latin typeface="Microsoft YaHei" panose="020B0503020204020204" pitchFamily="34" charset="-122"/>
              <a:ea typeface="Microsoft YaHei" panose="020B0503020204020204" pitchFamily="34" charset="-122"/>
            </a:endParaRPr>
          </a:p>
          <a:p>
            <a:endParaRPr lang="en-US" altLang="zh-TW" dirty="0">
              <a:solidFill>
                <a:srgbClr val="0070C0"/>
              </a:solidFill>
              <a:latin typeface="Microsoft YaHei" panose="020B0503020204020204" pitchFamily="34" charset="-122"/>
              <a:ea typeface="Microsoft YaHei" panose="020B0503020204020204" pitchFamily="34" charset="-122"/>
            </a:endParaRPr>
          </a:p>
          <a:p>
            <a:r>
              <a:rPr lang="en-US" altLang="zh-TW"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2.</a:t>
            </a:r>
            <a:r>
              <a:rPr lang="zh-TW" altLang="en-US"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科技前瞻與產業趨勢 </a:t>
            </a:r>
            <a:r>
              <a:rPr lang="en-US" altLang="zh-TW" sz="2800" dirty="0">
                <a:solidFill>
                  <a:srgbClr val="00B050"/>
                </a:solidFill>
              </a:rPr>
              <a:t>(</a:t>
            </a:r>
            <a:r>
              <a:rPr lang="zh-TW" altLang="en-US" sz="2800" dirty="0">
                <a:solidFill>
                  <a:srgbClr val="00B050"/>
                </a:solidFill>
              </a:rPr>
              <a:t>洪長春</a:t>
            </a:r>
            <a:r>
              <a:rPr lang="en-US" altLang="zh-TW" sz="2800" dirty="0">
                <a:solidFill>
                  <a:srgbClr val="00B050"/>
                </a:solidFill>
              </a:rPr>
              <a:t>0.6</a:t>
            </a:r>
            <a:r>
              <a:rPr lang="zh-TW" altLang="en-US" sz="2800" dirty="0">
                <a:solidFill>
                  <a:srgbClr val="00B050"/>
                </a:solidFill>
              </a:rPr>
              <a:t>、張小玫</a:t>
            </a:r>
            <a:r>
              <a:rPr lang="en-US" altLang="zh-TW" sz="2800" dirty="0">
                <a:solidFill>
                  <a:srgbClr val="00B050"/>
                </a:solidFill>
              </a:rPr>
              <a:t>1.0)</a:t>
            </a:r>
          </a:p>
          <a:p>
            <a:r>
              <a:rPr lang="en-US" altLang="zh-TW" sz="2800" dirty="0" smtClean="0">
                <a:solidFill>
                  <a:srgbClr val="0070C0"/>
                </a:solidFill>
                <a:latin typeface="Microsoft YaHei" panose="020B0503020204020204" pitchFamily="34" charset="-122"/>
                <a:ea typeface="Microsoft YaHei" panose="020B0503020204020204" pitchFamily="34" charset="-122"/>
              </a:rPr>
              <a:t>	</a:t>
            </a:r>
            <a:r>
              <a:rPr lang="zh-TW" altLang="en-US" sz="2800" dirty="0" smtClean="0">
                <a:solidFill>
                  <a:srgbClr val="0070C0"/>
                </a:solidFill>
                <a:latin typeface="Microsoft YaHei" panose="020B0503020204020204" pitchFamily="34" charset="-122"/>
                <a:ea typeface="Microsoft YaHei" panose="020B0503020204020204" pitchFamily="34" charset="-122"/>
              </a:rPr>
              <a:t>精</a:t>
            </a:r>
            <a:r>
              <a:rPr lang="zh-TW" altLang="en-US" sz="2800" dirty="0">
                <a:solidFill>
                  <a:srgbClr val="0070C0"/>
                </a:solidFill>
                <a:latin typeface="Microsoft YaHei" panose="020B0503020204020204" pitchFamily="34" charset="-122"/>
                <a:ea typeface="Microsoft YaHei" panose="020B0503020204020204" pitchFamily="34" charset="-122"/>
              </a:rPr>
              <a:t>準健康科技前瞻研析</a:t>
            </a:r>
            <a:r>
              <a:rPr lang="en-US" altLang="zh-TW" sz="2800" dirty="0" smtClean="0">
                <a:solidFill>
                  <a:srgbClr val="0070C0"/>
                </a:solidFill>
                <a:latin typeface="Microsoft YaHei" panose="020B0503020204020204" pitchFamily="34" charset="-122"/>
                <a:ea typeface="Microsoft YaHei" panose="020B0503020204020204" pitchFamily="34" charset="-122"/>
              </a:rPr>
              <a:t>(</a:t>
            </a:r>
            <a:r>
              <a:rPr lang="zh-TW" altLang="en-US" sz="2800" dirty="0" smtClean="0">
                <a:solidFill>
                  <a:srgbClr val="0070C0"/>
                </a:solidFill>
                <a:latin typeface="Microsoft YaHei" panose="020B0503020204020204" pitchFamily="34" charset="-122"/>
                <a:ea typeface="Microsoft YaHei" panose="020B0503020204020204" pitchFamily="34" charset="-122"/>
              </a:rPr>
              <a:t>洪長春</a:t>
            </a:r>
            <a:r>
              <a:rPr lang="en-US" altLang="zh-TW" sz="2800" dirty="0" smtClean="0">
                <a:solidFill>
                  <a:srgbClr val="0070C0"/>
                </a:solidFill>
                <a:latin typeface="Microsoft YaHei" panose="020B0503020204020204" pitchFamily="34" charset="-122"/>
                <a:ea typeface="Microsoft YaHei" panose="020B0503020204020204" pitchFamily="34" charset="-122"/>
              </a:rPr>
              <a:t>)</a:t>
            </a:r>
          </a:p>
          <a:p>
            <a:r>
              <a:rPr lang="en-US" altLang="zh-TW" sz="2800" dirty="0" smtClean="0">
                <a:solidFill>
                  <a:srgbClr val="0070C0"/>
                </a:solidFill>
                <a:latin typeface="Microsoft YaHei" panose="020B0503020204020204" pitchFamily="34" charset="-122"/>
                <a:ea typeface="Microsoft YaHei" panose="020B0503020204020204" pitchFamily="34" charset="-122"/>
              </a:rPr>
              <a:t>	</a:t>
            </a:r>
            <a:r>
              <a:rPr lang="zh-TW" altLang="en-US" sz="2800" dirty="0" smtClean="0">
                <a:solidFill>
                  <a:srgbClr val="0070C0"/>
                </a:solidFill>
                <a:latin typeface="Microsoft YaHei" panose="020B0503020204020204" pitchFamily="34" charset="-122"/>
                <a:ea typeface="Microsoft YaHei" panose="020B0503020204020204" pitchFamily="34" charset="-122"/>
              </a:rPr>
              <a:t>全球</a:t>
            </a:r>
            <a:r>
              <a:rPr lang="zh-TW" altLang="en-US" sz="2800" dirty="0">
                <a:solidFill>
                  <a:srgbClr val="0070C0"/>
                </a:solidFill>
                <a:latin typeface="Microsoft YaHei" panose="020B0503020204020204" pitchFamily="34" charset="-122"/>
                <a:ea typeface="Microsoft YaHei" panose="020B0503020204020204" pitchFamily="34" charset="-122"/>
              </a:rPr>
              <a:t>供應鏈重組對台灣科技產業發展之影響</a:t>
            </a:r>
            <a:r>
              <a:rPr lang="en-US" altLang="zh-TW" sz="2800" dirty="0">
                <a:solidFill>
                  <a:srgbClr val="0070C0"/>
                </a:solidFill>
                <a:latin typeface="Microsoft YaHei" panose="020B0503020204020204" pitchFamily="34" charset="-122"/>
                <a:ea typeface="Microsoft YaHei" panose="020B0503020204020204" pitchFamily="34" charset="-122"/>
              </a:rPr>
              <a:t>(</a:t>
            </a:r>
            <a:r>
              <a:rPr lang="zh-TW" altLang="en-US" sz="2800" dirty="0">
                <a:solidFill>
                  <a:srgbClr val="0070C0"/>
                </a:solidFill>
                <a:latin typeface="Microsoft YaHei" panose="020B0503020204020204" pitchFamily="34" charset="-122"/>
                <a:ea typeface="Microsoft YaHei" panose="020B0503020204020204" pitchFamily="34" charset="-122"/>
              </a:rPr>
              <a:t>張小玫</a:t>
            </a:r>
            <a:r>
              <a:rPr lang="en-US" altLang="zh-TW" sz="2800" dirty="0">
                <a:solidFill>
                  <a:srgbClr val="0070C0"/>
                </a:solidFill>
                <a:latin typeface="Microsoft YaHei" panose="020B0503020204020204" pitchFamily="34" charset="-122"/>
                <a:ea typeface="Microsoft YaHei" panose="020B0503020204020204" pitchFamily="34" charset="-122"/>
              </a:rPr>
              <a:t>)</a:t>
            </a:r>
          </a:p>
          <a:p>
            <a:r>
              <a:rPr lang="en-US" altLang="zh-TW" sz="2800" dirty="0" smtClean="0">
                <a:solidFill>
                  <a:srgbClr val="0070C0"/>
                </a:solidFill>
                <a:latin typeface="Microsoft YaHei" panose="020B0503020204020204" pitchFamily="34" charset="-122"/>
                <a:ea typeface="Microsoft YaHei" panose="020B0503020204020204" pitchFamily="34" charset="-122"/>
              </a:rPr>
              <a:t>	</a:t>
            </a:r>
            <a:r>
              <a:rPr lang="zh-TW" altLang="en-US" sz="2800" dirty="0" smtClean="0">
                <a:solidFill>
                  <a:srgbClr val="0070C0"/>
                </a:solidFill>
                <a:latin typeface="Microsoft YaHei" panose="020B0503020204020204" pitchFamily="34" charset="-122"/>
                <a:ea typeface="Microsoft YaHei" panose="020B0503020204020204" pitchFamily="34" charset="-122"/>
              </a:rPr>
              <a:t>科技</a:t>
            </a:r>
            <a:r>
              <a:rPr lang="zh-TW" altLang="en-US" sz="2800" dirty="0">
                <a:solidFill>
                  <a:srgbClr val="0070C0"/>
                </a:solidFill>
                <a:latin typeface="Microsoft YaHei" panose="020B0503020204020204" pitchFamily="34" charset="-122"/>
                <a:ea typeface="Microsoft YaHei" panose="020B0503020204020204" pitchFamily="34" charset="-122"/>
              </a:rPr>
              <a:t>產業資訊室</a:t>
            </a:r>
            <a:r>
              <a:rPr lang="zh-TW" altLang="en-US" sz="2800" dirty="0" smtClean="0">
                <a:solidFill>
                  <a:srgbClr val="0070C0"/>
                </a:solidFill>
                <a:latin typeface="Microsoft YaHei" panose="020B0503020204020204" pitchFamily="34" charset="-122"/>
                <a:ea typeface="Microsoft YaHei" panose="020B0503020204020204" pitchFamily="34" charset="-122"/>
              </a:rPr>
              <a:t>網站營運</a:t>
            </a:r>
            <a:r>
              <a:rPr lang="en-US" altLang="zh-TW" sz="2800" dirty="0">
                <a:solidFill>
                  <a:srgbClr val="0070C0"/>
                </a:solidFill>
                <a:latin typeface="Microsoft YaHei" panose="020B0503020204020204" pitchFamily="34" charset="-122"/>
                <a:ea typeface="Microsoft YaHei" panose="020B0503020204020204" pitchFamily="34" charset="-122"/>
              </a:rPr>
              <a:t>(</a:t>
            </a:r>
            <a:r>
              <a:rPr lang="zh-TW" altLang="en-US" sz="2800" dirty="0">
                <a:solidFill>
                  <a:srgbClr val="0070C0"/>
                </a:solidFill>
                <a:latin typeface="Microsoft YaHei" panose="020B0503020204020204" pitchFamily="34" charset="-122"/>
                <a:ea typeface="Microsoft YaHei" panose="020B0503020204020204" pitchFamily="34" charset="-122"/>
              </a:rPr>
              <a:t>張小玫</a:t>
            </a:r>
            <a:r>
              <a:rPr lang="en-US" altLang="zh-TW" sz="2800" dirty="0" smtClean="0">
                <a:solidFill>
                  <a:srgbClr val="0070C0"/>
                </a:solidFill>
                <a:latin typeface="Microsoft YaHei" panose="020B0503020204020204" pitchFamily="34" charset="-122"/>
                <a:ea typeface="Microsoft YaHei" panose="020B0503020204020204" pitchFamily="34" charset="-122"/>
              </a:rPr>
              <a:t>)</a:t>
            </a:r>
          </a:p>
          <a:p>
            <a:endParaRPr lang="en-US" altLang="zh-TW" dirty="0">
              <a:solidFill>
                <a:srgbClr val="0070C0"/>
              </a:solidFill>
              <a:latin typeface="Microsoft YaHei" panose="020B0503020204020204" pitchFamily="34" charset="-122"/>
              <a:ea typeface="Microsoft YaHei" panose="020B0503020204020204" pitchFamily="34" charset="-122"/>
            </a:endParaRPr>
          </a:p>
          <a:p>
            <a:r>
              <a:rPr lang="en-US" altLang="zh-TW"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3.</a:t>
            </a:r>
            <a:r>
              <a:rPr lang="zh-TW" altLang="en-US"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沙崙科學城</a:t>
            </a:r>
            <a:r>
              <a:rPr lang="en-US" altLang="zh-TW"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C</a:t>
            </a:r>
            <a:r>
              <a:rPr lang="zh-TW" altLang="en-US" sz="3600"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區規劃  </a:t>
            </a:r>
            <a:r>
              <a:rPr lang="en-US" altLang="zh-TW" sz="2800" dirty="0">
                <a:solidFill>
                  <a:srgbClr val="00B050"/>
                </a:solidFill>
              </a:rPr>
              <a:t>(</a:t>
            </a:r>
            <a:r>
              <a:rPr lang="zh-TW" altLang="en-US" sz="2800" dirty="0">
                <a:solidFill>
                  <a:srgbClr val="00B050"/>
                </a:solidFill>
              </a:rPr>
              <a:t>張錦俊</a:t>
            </a:r>
            <a:r>
              <a:rPr lang="en-US" altLang="zh-TW" sz="2800" dirty="0">
                <a:solidFill>
                  <a:srgbClr val="00B050"/>
                </a:solidFill>
              </a:rPr>
              <a:t>0.4</a:t>
            </a:r>
            <a:r>
              <a:rPr lang="zh-TW" altLang="en-US" sz="2800" dirty="0">
                <a:solidFill>
                  <a:srgbClr val="00B050"/>
                </a:solidFill>
              </a:rPr>
              <a:t>、劉玳縈</a:t>
            </a:r>
            <a:r>
              <a:rPr lang="en-US" altLang="zh-TW" sz="2800" dirty="0">
                <a:solidFill>
                  <a:srgbClr val="00B050"/>
                </a:solidFill>
              </a:rPr>
              <a:t>0.4</a:t>
            </a:r>
            <a:r>
              <a:rPr lang="en-US" altLang="zh-TW" sz="2800" dirty="0" smtClean="0">
                <a:solidFill>
                  <a:srgbClr val="00B050"/>
                </a:solidFill>
              </a:rPr>
              <a:t>)</a:t>
            </a:r>
            <a:endParaRPr lang="zh-TW" altLang="en-US" sz="2800" dirty="0">
              <a:solidFill>
                <a:prstClr val="black"/>
              </a:solidFill>
            </a:endParaRPr>
          </a:p>
          <a:p>
            <a:pPr>
              <a:lnSpc>
                <a:spcPts val="4000"/>
              </a:lnSpc>
              <a:spcBef>
                <a:spcPts val="600"/>
              </a:spcBef>
              <a:spcAft>
                <a:spcPts val="600"/>
              </a:spcAft>
            </a:pPr>
            <a:r>
              <a:rPr lang="en-US" altLang="zh-TW" sz="2800" dirty="0" smtClean="0">
                <a:solidFill>
                  <a:srgbClr val="0070C0"/>
                </a:solidFill>
                <a:latin typeface="Microsoft YaHei" panose="020B0503020204020204" pitchFamily="34" charset="-122"/>
                <a:ea typeface="Microsoft YaHei" panose="020B0503020204020204" pitchFamily="34" charset="-122"/>
              </a:rPr>
              <a:t>	</a:t>
            </a:r>
            <a:r>
              <a:rPr lang="zh-TW" altLang="en-US" sz="2800" dirty="0">
                <a:solidFill>
                  <a:srgbClr val="0070C0"/>
                </a:solidFill>
                <a:latin typeface="Microsoft YaHei" panose="020B0503020204020204" pitchFamily="34" charset="-122"/>
                <a:ea typeface="Microsoft YaHei" panose="020B0503020204020204" pitchFamily="34" charset="-122"/>
              </a:rPr>
              <a:t>各國區域創新系統新興政策工具比較與沙崙科學城</a:t>
            </a:r>
            <a:r>
              <a:rPr lang="zh-TW" altLang="en-US" sz="2800" dirty="0" smtClean="0">
                <a:solidFill>
                  <a:srgbClr val="0070C0"/>
                </a:solidFill>
                <a:latin typeface="Microsoft YaHei" panose="020B0503020204020204" pitchFamily="34" charset="-122"/>
                <a:ea typeface="Microsoft YaHei" panose="020B0503020204020204" pitchFamily="34" charset="-122"/>
              </a:rPr>
              <a:t>規劃</a:t>
            </a:r>
            <a:endParaRPr lang="en-US" altLang="zh-TW" sz="2800" dirty="0">
              <a:solidFill>
                <a:srgbClr val="0070C0"/>
              </a:solidFill>
              <a:latin typeface="Microsoft YaHei" panose="020B0503020204020204" pitchFamily="34" charset="-122"/>
              <a:ea typeface="Microsoft YaHei" panose="020B0503020204020204" pitchFamily="34" charset="-122"/>
            </a:endParaRPr>
          </a:p>
        </p:txBody>
      </p:sp>
      <p:sp>
        <p:nvSpPr>
          <p:cNvPr id="4"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2615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BA20AB3A-BEAA-44FE-A9B7-DD21D1CC2426}"/>
              </a:ext>
            </a:extLst>
          </p:cNvPr>
          <p:cNvPicPr>
            <a:picLocks noChangeAspect="1"/>
          </p:cNvPicPr>
          <p:nvPr/>
        </p:nvPicPr>
        <p:blipFill>
          <a:blip r:embed="rId2"/>
          <a:stretch>
            <a:fillRect/>
          </a:stretch>
        </p:blipFill>
        <p:spPr>
          <a:xfrm>
            <a:off x="177286" y="0"/>
            <a:ext cx="12111401" cy="6858000"/>
          </a:xfrm>
          <a:prstGeom prst="rect">
            <a:avLst/>
          </a:prstGeom>
        </p:spPr>
      </p:pic>
      <p:sp>
        <p:nvSpPr>
          <p:cNvPr id="3" name="文字方塊 2"/>
          <p:cNvSpPr txBox="1"/>
          <p:nvPr/>
        </p:nvSpPr>
        <p:spPr>
          <a:xfrm>
            <a:off x="6232986" y="6476817"/>
            <a:ext cx="5230021" cy="646331"/>
          </a:xfrm>
          <a:prstGeom prst="rect">
            <a:avLst/>
          </a:prstGeom>
          <a:noFill/>
        </p:spPr>
        <p:txBody>
          <a:bodyPr wrap="none" rtlCol="0">
            <a:spAutoFit/>
          </a:bodyPr>
          <a:lstStyle/>
          <a:p>
            <a:r>
              <a:rPr lang="en-US" altLang="zh-TW" dirty="0">
                <a:solidFill>
                  <a:prstClr val="black"/>
                </a:solidFill>
              </a:rPr>
              <a:t>Source: Frost &amp; </a:t>
            </a:r>
            <a:r>
              <a:rPr lang="en-US" altLang="zh-TW" dirty="0" err="1">
                <a:solidFill>
                  <a:prstClr val="black"/>
                </a:solidFill>
              </a:rPr>
              <a:t>Sullivan,Surbhi</a:t>
            </a:r>
            <a:r>
              <a:rPr lang="en-US" altLang="zh-TW" dirty="0">
                <a:solidFill>
                  <a:prstClr val="black"/>
                </a:solidFill>
              </a:rPr>
              <a:t> Gupta, K3BE-52 (2020)</a:t>
            </a:r>
          </a:p>
          <a:p>
            <a:endParaRPr lang="zh-TW" altLang="en-US" dirty="0">
              <a:solidFill>
                <a:prstClr val="black"/>
              </a:solidFill>
            </a:endParaRPr>
          </a:p>
        </p:txBody>
      </p:sp>
      <p:sp>
        <p:nvSpPr>
          <p:cNvPr id="5"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20</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460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xmlns="" id="{96DB5A30-31EF-4AE0-986E-D953ECE7ABA0}"/>
              </a:ext>
            </a:extLst>
          </p:cNvPr>
          <p:cNvPicPr>
            <a:picLocks noChangeAspect="1"/>
          </p:cNvPicPr>
          <p:nvPr/>
        </p:nvPicPr>
        <p:blipFill>
          <a:blip r:embed="rId2"/>
          <a:stretch>
            <a:fillRect/>
          </a:stretch>
        </p:blipFill>
        <p:spPr>
          <a:xfrm>
            <a:off x="0" y="8971"/>
            <a:ext cx="12563671" cy="6588381"/>
          </a:xfrm>
          <a:prstGeom prst="rect">
            <a:avLst/>
          </a:prstGeom>
        </p:spPr>
      </p:pic>
      <p:sp>
        <p:nvSpPr>
          <p:cNvPr id="5" name="文字方塊 4"/>
          <p:cNvSpPr txBox="1"/>
          <p:nvPr/>
        </p:nvSpPr>
        <p:spPr>
          <a:xfrm>
            <a:off x="6430160" y="6538913"/>
            <a:ext cx="5230021" cy="646331"/>
          </a:xfrm>
          <a:prstGeom prst="rect">
            <a:avLst/>
          </a:prstGeom>
          <a:noFill/>
        </p:spPr>
        <p:txBody>
          <a:bodyPr wrap="none" rtlCol="0">
            <a:spAutoFit/>
          </a:bodyPr>
          <a:lstStyle/>
          <a:p>
            <a:r>
              <a:rPr lang="en-US" altLang="zh-TW" dirty="0">
                <a:solidFill>
                  <a:prstClr val="black"/>
                </a:solidFill>
              </a:rPr>
              <a:t>Source: Frost &amp; </a:t>
            </a:r>
            <a:r>
              <a:rPr lang="en-US" altLang="zh-TW" dirty="0" err="1">
                <a:solidFill>
                  <a:prstClr val="black"/>
                </a:solidFill>
              </a:rPr>
              <a:t>Sullivan,Surbhi</a:t>
            </a:r>
            <a:r>
              <a:rPr lang="en-US" altLang="zh-TW" dirty="0">
                <a:solidFill>
                  <a:prstClr val="black"/>
                </a:solidFill>
              </a:rPr>
              <a:t> Gupta, K3BE-52 (2020)</a:t>
            </a:r>
          </a:p>
          <a:p>
            <a:endParaRPr lang="zh-TW" altLang="en-US" dirty="0">
              <a:solidFill>
                <a:prstClr val="black"/>
              </a:solidFill>
            </a:endParaRPr>
          </a:p>
        </p:txBody>
      </p:sp>
      <p:sp>
        <p:nvSpPr>
          <p:cNvPr id="4" name="矩形 3"/>
          <p:cNvSpPr/>
          <p:nvPr/>
        </p:nvSpPr>
        <p:spPr>
          <a:xfrm>
            <a:off x="6776699" y="5589240"/>
            <a:ext cx="3495765" cy="276999"/>
          </a:xfrm>
          <a:prstGeom prst="rect">
            <a:avLst/>
          </a:prstGeom>
        </p:spPr>
        <p:txBody>
          <a:bodyPr wrap="none">
            <a:spAutoFit/>
          </a:bodyPr>
          <a:lstStyle/>
          <a:p>
            <a:r>
              <a:rPr lang="zh-TW" altLang="en-US" sz="1200" dirty="0">
                <a:solidFill>
                  <a:srgbClr val="C00000"/>
                </a:solidFill>
              </a:rPr>
              <a:t>健康的社會決定因素</a:t>
            </a:r>
            <a:r>
              <a:rPr lang="en-US" altLang="zh-TW" sz="1200" dirty="0">
                <a:solidFill>
                  <a:srgbClr val="C00000"/>
                </a:solidFill>
              </a:rPr>
              <a:t>(Social determinants of </a:t>
            </a:r>
            <a:r>
              <a:rPr lang="en-US" altLang="zh-TW" sz="1200" dirty="0" smtClean="0">
                <a:solidFill>
                  <a:srgbClr val="C00000"/>
                </a:solidFill>
              </a:rPr>
              <a:t>health)</a:t>
            </a:r>
            <a:endParaRPr lang="zh-TW" altLang="en-US" sz="1200" dirty="0">
              <a:solidFill>
                <a:srgbClr val="C00000"/>
              </a:solidFill>
            </a:endParaRPr>
          </a:p>
        </p:txBody>
      </p:sp>
      <p:sp>
        <p:nvSpPr>
          <p:cNvPr id="6"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21</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0546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xmlns="" id="{67D5A4D2-64CF-4137-9603-44DCD4B7CD66}"/>
              </a:ext>
            </a:extLst>
          </p:cNvPr>
          <p:cNvSpPr>
            <a:spLocks noGrp="1"/>
          </p:cNvSpPr>
          <p:nvPr>
            <p:ph type="sldNum" sz="quarter" idx="12"/>
          </p:nvPr>
        </p:nvSpPr>
        <p:spPr/>
        <p:txBody>
          <a:bodyPr/>
          <a:lstStyle/>
          <a:p>
            <a:fld id="{2AF591F6-4949-482C-A217-1DD91BC5233C}" type="slidenum">
              <a:rPr lang="zh-TW" altLang="en-US" smtClean="0">
                <a:solidFill>
                  <a:prstClr val="black">
                    <a:tint val="75000"/>
                  </a:prstClr>
                </a:solidFill>
              </a:rPr>
              <a:pPr/>
              <a:t>22</a:t>
            </a:fld>
            <a:endParaRPr lang="zh-TW" altLang="en-US">
              <a:solidFill>
                <a:prstClr val="black">
                  <a:tint val="75000"/>
                </a:prstClr>
              </a:solidFill>
            </a:endParaRPr>
          </a:p>
        </p:txBody>
      </p:sp>
      <p:pic>
        <p:nvPicPr>
          <p:cNvPr id="3" name="圖片 2">
            <a:extLst>
              <a:ext uri="{FF2B5EF4-FFF2-40B4-BE49-F238E27FC236}">
                <a16:creationId xmlns:a16="http://schemas.microsoft.com/office/drawing/2014/main" xmlns="" id="{904ED14B-6501-44A0-B0A6-57984E2BE3C2}"/>
              </a:ext>
            </a:extLst>
          </p:cNvPr>
          <p:cNvPicPr>
            <a:picLocks noChangeAspect="1"/>
          </p:cNvPicPr>
          <p:nvPr/>
        </p:nvPicPr>
        <p:blipFill>
          <a:blip r:embed="rId2"/>
          <a:stretch>
            <a:fillRect/>
          </a:stretch>
        </p:blipFill>
        <p:spPr>
          <a:xfrm>
            <a:off x="377952" y="0"/>
            <a:ext cx="11436096" cy="6858000"/>
          </a:xfrm>
          <a:prstGeom prst="rect">
            <a:avLst/>
          </a:prstGeom>
        </p:spPr>
      </p:pic>
      <p:sp>
        <p:nvSpPr>
          <p:cNvPr id="4" name="投影片編號版面配置區 1"/>
          <p:cNvSpPr txBox="1">
            <a:spLocks/>
          </p:cNvSpPr>
          <p:nvPr/>
        </p:nvSpPr>
        <p:spPr>
          <a:xfrm>
            <a:off x="9347200" y="6469989"/>
            <a:ext cx="28448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22</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8694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143282738"/>
              </p:ext>
            </p:extLst>
          </p:nvPr>
        </p:nvGraphicFramePr>
        <p:xfrm>
          <a:off x="91836" y="1305396"/>
          <a:ext cx="7832964" cy="3306093"/>
        </p:xfrm>
        <a:graphic>
          <a:graphicData uri="http://schemas.openxmlformats.org/drawingml/2006/table">
            <a:tbl>
              <a:tblPr firstRow="1" bandRow="1">
                <a:tableStyleId>{5940675A-B579-460E-94D1-54222C63F5DA}</a:tableStyleId>
              </a:tblPr>
              <a:tblGrid>
                <a:gridCol w="455213"/>
                <a:gridCol w="1494988"/>
                <a:gridCol w="1132339"/>
                <a:gridCol w="737994"/>
                <a:gridCol w="747219"/>
                <a:gridCol w="701095"/>
                <a:gridCol w="701095"/>
                <a:gridCol w="784119"/>
                <a:gridCol w="1078902"/>
              </a:tblGrid>
              <a:tr h="604233">
                <a:tc>
                  <a:txBody>
                    <a:bodyPr/>
                    <a:lstStyle/>
                    <a:p>
                      <a:pPr>
                        <a:spcAft>
                          <a:spcPts val="0"/>
                        </a:spcAft>
                      </a:pPr>
                      <a:r>
                        <a:rPr lang="zh-TW" sz="1400" kern="100" dirty="0">
                          <a:effectLst/>
                          <a:latin typeface="微軟正黑體" panose="020B0604030504040204" pitchFamily="34" charset="-120"/>
                          <a:ea typeface="微軟正黑體" panose="020B0604030504040204" pitchFamily="34" charset="-120"/>
                        </a:rPr>
                        <a:t>代號</a:t>
                      </a:r>
                    </a:p>
                  </a:txBody>
                  <a:tcPr marL="7144" marR="7144" marT="7144"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a:spcAft>
                          <a:spcPts val="0"/>
                        </a:spcAft>
                      </a:pPr>
                      <a:r>
                        <a:rPr lang="en-US" sz="1400" kern="100" dirty="0" smtClean="0">
                          <a:effectLst/>
                          <a:latin typeface="微軟正黑體" panose="020B0604030504040204" pitchFamily="34" charset="-120"/>
                          <a:ea typeface="微軟正黑體" panose="020B0604030504040204" pitchFamily="34" charset="-120"/>
                        </a:rPr>
                        <a:t>202</a:t>
                      </a:r>
                      <a:r>
                        <a:rPr lang="en-US" altLang="zh-TW" sz="1400" kern="100" dirty="0" smtClean="0">
                          <a:effectLst/>
                          <a:latin typeface="微軟正黑體" panose="020B0604030504040204" pitchFamily="34" charset="-120"/>
                          <a:ea typeface="微軟正黑體" panose="020B0604030504040204" pitchFamily="34" charset="-120"/>
                        </a:rPr>
                        <a:t>1</a:t>
                      </a:r>
                      <a:r>
                        <a:rPr lang="en-US" sz="1400" kern="100" dirty="0" smtClean="0">
                          <a:effectLst/>
                          <a:latin typeface="微軟正黑體" panose="020B0604030504040204" pitchFamily="34" charset="-120"/>
                          <a:ea typeface="微軟正黑體" panose="020B0604030504040204" pitchFamily="34" charset="-120"/>
                        </a:rPr>
                        <a:t> </a:t>
                      </a:r>
                      <a:r>
                        <a:rPr lang="en-US" sz="1400" kern="100" dirty="0">
                          <a:effectLst/>
                          <a:latin typeface="微軟正黑體" panose="020B0604030504040204" pitchFamily="34" charset="-120"/>
                          <a:ea typeface="微軟正黑體" panose="020B0604030504040204" pitchFamily="34" charset="-120"/>
                        </a:rPr>
                        <a:t>KPI</a:t>
                      </a:r>
                      <a:endParaRPr lang="zh-TW" sz="1400" kern="100" dirty="0">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C00000"/>
                          </a:solidFill>
                          <a:effectLst/>
                          <a:latin typeface="微軟正黑體" panose="020B0604030504040204" pitchFamily="34" charset="-120"/>
                          <a:ea typeface="微軟正黑體" panose="020B0604030504040204" pitchFamily="34" charset="-120"/>
                        </a:rPr>
                        <a:t>2021</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zh-TW" sz="1800" b="1" kern="100" dirty="0" smtClean="0">
                          <a:solidFill>
                            <a:srgbClr val="C00000"/>
                          </a:solidFill>
                          <a:effectLst/>
                          <a:latin typeface="微軟正黑體" panose="020B0604030504040204" pitchFamily="34" charset="-120"/>
                          <a:ea typeface="微軟正黑體" panose="020B0604030504040204" pitchFamily="34" charset="-120"/>
                        </a:rPr>
                        <a:t>目標值</a:t>
                      </a: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a:spcAft>
                          <a:spcPts val="0"/>
                        </a:spcAft>
                      </a:pPr>
                      <a:r>
                        <a:rPr lang="en-US" altLang="zh-TW" sz="1600" kern="100" dirty="0" smtClean="0">
                          <a:effectLst/>
                          <a:latin typeface="微軟正黑體" panose="020B0604030504040204" pitchFamily="34" charset="-120"/>
                          <a:ea typeface="微軟正黑體" panose="020B0604030504040204" pitchFamily="34" charset="-120"/>
                        </a:rPr>
                        <a:t>Q1</a:t>
                      </a:r>
                      <a:endParaRPr lang="zh-TW" sz="1600" kern="100" dirty="0">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a:spcAft>
                          <a:spcPts val="0"/>
                        </a:spcAft>
                      </a:pPr>
                      <a:r>
                        <a:rPr lang="en-US" altLang="zh-TW" sz="1600" kern="100" dirty="0" smtClean="0">
                          <a:effectLst/>
                          <a:latin typeface="微軟正黑體" panose="020B0604030504040204" pitchFamily="34" charset="-120"/>
                          <a:ea typeface="微軟正黑體" panose="020B0604030504040204" pitchFamily="34" charset="-120"/>
                        </a:rPr>
                        <a:t>4</a:t>
                      </a:r>
                      <a:r>
                        <a:rPr lang="zh-TW" altLang="en-US" sz="1600" kern="100" dirty="0" smtClean="0">
                          <a:effectLst/>
                          <a:latin typeface="微軟正黑體" panose="020B0604030504040204" pitchFamily="34" charset="-120"/>
                          <a:ea typeface="微軟正黑體" panose="020B0604030504040204" pitchFamily="34" charset="-120"/>
                        </a:rPr>
                        <a:t>月</a:t>
                      </a:r>
                      <a:endParaRPr lang="zh-TW" sz="1600" kern="100" dirty="0">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smtClean="0">
                          <a:effectLst/>
                          <a:latin typeface="微軟正黑體" panose="020B0604030504040204" pitchFamily="34" charset="-120"/>
                          <a:ea typeface="微軟正黑體" panose="020B0604030504040204" pitchFamily="34" charset="-120"/>
                        </a:rPr>
                        <a:t>5</a:t>
                      </a:r>
                      <a:r>
                        <a:rPr lang="zh-TW" altLang="en-US" sz="1600" kern="100" dirty="0" smtClean="0">
                          <a:effectLst/>
                          <a:latin typeface="微軟正黑體" panose="020B0604030504040204" pitchFamily="34" charset="-120"/>
                          <a:ea typeface="微軟正黑體" panose="020B0604030504040204" pitchFamily="34" charset="-120"/>
                        </a:rPr>
                        <a:t>月</a:t>
                      </a:r>
                      <a:endParaRPr lang="zh-TW" sz="1600" kern="100" dirty="0">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kern="100" dirty="0" smtClean="0">
                          <a:effectLst/>
                          <a:latin typeface="微軟正黑體" panose="020B0604030504040204" pitchFamily="34" charset="-120"/>
                          <a:ea typeface="微軟正黑體" panose="020B0604030504040204" pitchFamily="34" charset="-120"/>
                        </a:rPr>
                        <a:t>6</a:t>
                      </a:r>
                      <a:r>
                        <a:rPr lang="zh-TW" altLang="en-US" sz="1600" kern="100" dirty="0" smtClean="0">
                          <a:effectLst/>
                          <a:latin typeface="微軟正黑體" panose="020B0604030504040204" pitchFamily="34" charset="-120"/>
                          <a:ea typeface="微軟正黑體" panose="020B0604030504040204" pitchFamily="34" charset="-120"/>
                        </a:rPr>
                        <a:t>月</a:t>
                      </a:r>
                      <a:r>
                        <a:rPr lang="en-US" altLang="zh-TW" sz="1600" kern="100" dirty="0" smtClean="0">
                          <a:effectLst/>
                          <a:latin typeface="微軟正黑體" panose="020B0604030504040204" pitchFamily="34" charset="-120"/>
                          <a:ea typeface="微軟正黑體" panose="020B0604030504040204" pitchFamily="34" charset="-120"/>
                        </a:rPr>
                        <a:t>(f)</a:t>
                      </a:r>
                      <a:endParaRPr lang="zh-TW" sz="1600" kern="100" dirty="0">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a:spcAft>
                          <a:spcPts val="0"/>
                        </a:spcAft>
                      </a:pPr>
                      <a:r>
                        <a:rPr lang="zh-TW" altLang="en-US" sz="1600" kern="100" dirty="0" smtClean="0">
                          <a:effectLst/>
                          <a:latin typeface="微軟正黑體" panose="020B0604030504040204" pitchFamily="34" charset="-120"/>
                          <a:ea typeface="微軟正黑體" panose="020B0604030504040204" pitchFamily="34" charset="-120"/>
                        </a:rPr>
                        <a:t>小計</a:t>
                      </a:r>
                      <a:endParaRPr lang="zh-TW" sz="1600" kern="100" dirty="0">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800" b="1" kern="100" dirty="0" smtClean="0">
                          <a:solidFill>
                            <a:srgbClr val="C00000"/>
                          </a:solidFill>
                          <a:effectLst/>
                          <a:latin typeface="微軟正黑體" panose="020B0604030504040204" pitchFamily="34" charset="-120"/>
                          <a:ea typeface="微軟正黑體" panose="020B0604030504040204" pitchFamily="34" charset="-120"/>
                        </a:rPr>
                        <a:t>2021</a:t>
                      </a:r>
                      <a:r>
                        <a:rPr lang="zh-TW" altLang="en-US" sz="1800" b="1" kern="100" dirty="0" smtClean="0">
                          <a:solidFill>
                            <a:srgbClr val="C00000"/>
                          </a:solidFill>
                          <a:effectLst/>
                          <a:latin typeface="微軟正黑體" panose="020B0604030504040204" pitchFamily="34" charset="-120"/>
                          <a:ea typeface="微軟正黑體" panose="020B0604030504040204" pitchFamily="34" charset="-120"/>
                        </a:rPr>
                        <a:t>年</a:t>
                      </a:r>
                      <a:r>
                        <a:rPr lang="zh-TW" altLang="zh-TW" sz="1800" b="1" kern="100" dirty="0" smtClean="0">
                          <a:solidFill>
                            <a:srgbClr val="C00000"/>
                          </a:solidFill>
                          <a:effectLst/>
                          <a:latin typeface="微軟正黑體" panose="020B0604030504040204" pitchFamily="34" charset="-120"/>
                          <a:ea typeface="微軟正黑體" panose="020B0604030504040204" pitchFamily="34" charset="-120"/>
                        </a:rPr>
                        <a:t>達成</a:t>
                      </a:r>
                      <a:r>
                        <a:rPr lang="en-US" altLang="zh-TW" sz="1800" b="1" kern="100" dirty="0" smtClean="0">
                          <a:solidFill>
                            <a:srgbClr val="C00000"/>
                          </a:solidFill>
                          <a:effectLst/>
                          <a:latin typeface="微軟正黑體" panose="020B0604030504040204" pitchFamily="34" charset="-120"/>
                          <a:ea typeface="微軟正黑體" panose="020B0604030504040204" pitchFamily="34" charset="-120"/>
                        </a:rPr>
                        <a:t>%</a:t>
                      </a:r>
                      <a:endParaRPr lang="zh-TW" sz="1800" b="1" kern="100" dirty="0">
                        <a:solidFill>
                          <a:srgbClr val="C00000"/>
                        </a:solidFill>
                        <a:effectLst/>
                        <a:latin typeface="微軟正黑體" panose="020B0604030504040204" pitchFamily="34" charset="-120"/>
                        <a:ea typeface="微軟正黑體" panose="020B0604030504040204" pitchFamily="34" charset="-120"/>
                      </a:endParaRPr>
                    </a:p>
                  </a:txBody>
                  <a:tcPr marL="7144" marR="7144" marT="7144" marB="0" anchor="ctr">
                    <a:lnT w="12700" cap="flat" cmpd="sng" algn="ctr">
                      <a:solidFill>
                        <a:schemeClr val="tx1"/>
                      </a:solidFill>
                      <a:prstDash val="solid"/>
                      <a:round/>
                      <a:headEnd type="none" w="med" len="med"/>
                      <a:tailEnd type="none" w="med" len="med"/>
                    </a:lnT>
                    <a:solidFill>
                      <a:schemeClr val="bg1">
                        <a:lumMod val="75000"/>
                      </a:schemeClr>
                    </a:solidFill>
                  </a:tcPr>
                </a:tc>
              </a:tr>
              <a:tr h="774195">
                <a:tc rowSpan="3">
                  <a:txBody>
                    <a:bodyPr/>
                    <a:lstStyle/>
                    <a:p>
                      <a:pPr>
                        <a:spcAft>
                          <a:spcPts val="0"/>
                        </a:spcAft>
                      </a:pPr>
                      <a:r>
                        <a:rPr lang="zh-TW" altLang="en-US" sz="1800" kern="100" dirty="0" smtClean="0">
                          <a:effectLst/>
                          <a:latin typeface="微軟正黑體" panose="020B0604030504040204" pitchFamily="34" charset="-120"/>
                          <a:ea typeface="微軟正黑體" panose="020B0604030504040204" pitchFamily="34" charset="-120"/>
                        </a:rPr>
                        <a:t>平台</a:t>
                      </a:r>
                      <a:endParaRPr lang="zh-TW" sz="1800" kern="100" dirty="0">
                        <a:effectLst/>
                        <a:latin typeface="微軟正黑體" panose="020B0604030504040204" pitchFamily="34" charset="-120"/>
                        <a:ea typeface="微軟正黑體" panose="020B0604030504040204" pitchFamily="34" charset="-120"/>
                      </a:endParaRPr>
                    </a:p>
                  </a:txBody>
                  <a:tcPr marL="7144" marR="7144" marT="7144" marB="0" anchor="ct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spcAft>
                          <a:spcPts val="0"/>
                        </a:spcAft>
                      </a:pPr>
                      <a:r>
                        <a:rPr lang="zh-TW" altLang="en-US" sz="1400" kern="100" dirty="0" smtClean="0">
                          <a:effectLst/>
                          <a:latin typeface="微軟正黑體" panose="020B0604030504040204" pitchFamily="34" charset="-120"/>
                          <a:ea typeface="微軟正黑體" panose="020B0604030504040204" pitchFamily="34" charset="-120"/>
                        </a:rPr>
                        <a:t>網站到</a:t>
                      </a:r>
                      <a:r>
                        <a:rPr lang="zh-TW" altLang="en-US" sz="1400" kern="100" dirty="0" smtClean="0">
                          <a:solidFill>
                            <a:schemeClr val="tx1"/>
                          </a:solidFill>
                          <a:effectLst/>
                          <a:latin typeface="微軟正黑體" panose="020B0604030504040204" pitchFamily="34" charset="-120"/>
                          <a:ea typeface="微軟正黑體" panose="020B0604030504040204" pitchFamily="34" charset="-120"/>
                          <a:cs typeface="+mn-cs"/>
                        </a:rPr>
                        <a:t>訪</a:t>
                      </a:r>
                      <a:r>
                        <a:rPr lang="zh-TW" sz="1400" kern="100" dirty="0" smtClean="0">
                          <a:solidFill>
                            <a:schemeClr val="tx1"/>
                          </a:solidFill>
                          <a:effectLst/>
                          <a:latin typeface="微軟正黑體" panose="020B0604030504040204" pitchFamily="34" charset="-120"/>
                          <a:ea typeface="微軟正黑體" panose="020B0604030504040204" pitchFamily="34" charset="-120"/>
                          <a:cs typeface="+mn-cs"/>
                        </a:rPr>
                        <a:t>流量</a:t>
                      </a:r>
                      <a:r>
                        <a:rPr lang="en-US" altLang="zh-TW" sz="1400" kern="100" dirty="0" smtClean="0">
                          <a:solidFill>
                            <a:schemeClr val="tx1"/>
                          </a:solidFill>
                          <a:effectLst/>
                          <a:latin typeface="微軟正黑體" panose="020B0604030504040204" pitchFamily="34" charset="-120"/>
                          <a:ea typeface="微軟正黑體" panose="020B0604030504040204" pitchFamily="34" charset="-120"/>
                          <a:cs typeface="+mn-cs"/>
                        </a:rPr>
                        <a:t/>
                      </a:r>
                      <a:br>
                        <a:rPr lang="en-US" altLang="zh-TW" sz="1400" kern="100" dirty="0" smtClean="0">
                          <a:solidFill>
                            <a:schemeClr val="tx1"/>
                          </a:solidFill>
                          <a:effectLst/>
                          <a:latin typeface="微軟正黑體" panose="020B0604030504040204" pitchFamily="34" charset="-120"/>
                          <a:ea typeface="微軟正黑體" panose="020B0604030504040204" pitchFamily="34" charset="-120"/>
                          <a:cs typeface="+mn-cs"/>
                        </a:rPr>
                      </a:br>
                      <a:r>
                        <a:rPr lang="en-US" altLang="zh-TW" sz="1400" kern="100" dirty="0" smtClean="0">
                          <a:solidFill>
                            <a:schemeClr val="tx1"/>
                          </a:solidFill>
                          <a:effectLst/>
                          <a:latin typeface="微軟正黑體" panose="020B0604030504040204" pitchFamily="34" charset="-120"/>
                          <a:ea typeface="微軟正黑體" panose="020B0604030504040204" pitchFamily="34" charset="-120"/>
                          <a:cs typeface="+mn-cs"/>
                        </a:rPr>
                        <a:t>(</a:t>
                      </a:r>
                      <a:r>
                        <a:rPr lang="zh-TW" altLang="en-US" sz="1400" kern="100" dirty="0" smtClean="0">
                          <a:solidFill>
                            <a:schemeClr val="tx1"/>
                          </a:solidFill>
                          <a:effectLst/>
                          <a:latin typeface="微軟正黑體" panose="020B0604030504040204" pitchFamily="34" charset="-120"/>
                          <a:ea typeface="微軟正黑體" panose="020B0604030504040204" pitchFamily="34" charset="-120"/>
                          <a:cs typeface="+mn-cs"/>
                        </a:rPr>
                        <a:t>累計 </a:t>
                      </a:r>
                      <a:r>
                        <a:rPr lang="en-US" altLang="zh-TW" sz="1400" kern="100" dirty="0" smtClean="0">
                          <a:solidFill>
                            <a:schemeClr val="tx1"/>
                          </a:solidFill>
                          <a:effectLst/>
                          <a:latin typeface="微軟正黑體" panose="020B0604030504040204" pitchFamily="34" charset="-120"/>
                          <a:ea typeface="微軟正黑體" panose="020B0604030504040204" pitchFamily="34" charset="-120"/>
                          <a:cs typeface="+mn-cs"/>
                        </a:rPr>
                        <a:t>6587.1</a:t>
                      </a:r>
                      <a:r>
                        <a:rPr lang="zh-TW" altLang="en-US" sz="1400" kern="100" dirty="0" smtClean="0">
                          <a:solidFill>
                            <a:schemeClr val="tx1"/>
                          </a:solidFill>
                          <a:effectLst/>
                          <a:latin typeface="微軟正黑體" panose="020B0604030504040204" pitchFamily="34" charset="-120"/>
                          <a:ea typeface="微軟正黑體" panose="020B0604030504040204" pitchFamily="34" charset="-120"/>
                          <a:cs typeface="+mn-cs"/>
                        </a:rPr>
                        <a:t>萬</a:t>
                      </a:r>
                      <a:r>
                        <a:rPr lang="en-US" altLang="zh-TW" sz="1400" kern="100" dirty="0" smtClean="0">
                          <a:solidFill>
                            <a:schemeClr val="tx1"/>
                          </a:solidFill>
                          <a:effectLst/>
                          <a:latin typeface="微軟正黑體" panose="020B0604030504040204" pitchFamily="34" charset="-120"/>
                          <a:ea typeface="微軟正黑體" panose="020B0604030504040204" pitchFamily="34" charset="-120"/>
                          <a:cs typeface="+mn-cs"/>
                        </a:rPr>
                        <a:t>)</a:t>
                      </a:r>
                      <a:endParaRPr lang="zh-TW" sz="1400" kern="100" dirty="0">
                        <a:solidFill>
                          <a:schemeClr val="tx1"/>
                        </a:solidFill>
                        <a:effectLst/>
                        <a:latin typeface="微軟正黑體" panose="020B0604030504040204" pitchFamily="34" charset="-120"/>
                        <a:ea typeface="微軟正黑體" panose="020B0604030504040204" pitchFamily="34" charset="-120"/>
                        <a:cs typeface="+mn-cs"/>
                      </a:endParaRPr>
                    </a:p>
                  </a:txBody>
                  <a:tcPr marL="7144" marR="7144" marT="7144" marB="0" anchor="ctr">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300</a:t>
                      </a:r>
                      <a:r>
                        <a:rPr lang="zh-TW" altLang="en-US" sz="1800" b="1" dirty="0" smtClean="0">
                          <a:solidFill>
                            <a:srgbClr val="C00000"/>
                          </a:solidFill>
                          <a:latin typeface="微軟正黑體" panose="020B0604030504040204" pitchFamily="34" charset="-120"/>
                          <a:ea typeface="微軟正黑體" panose="020B0604030504040204" pitchFamily="34" charset="-120"/>
                        </a:rPr>
                        <a:t>萬</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92.8</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28.2</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38.4</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20.5</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180.1</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60.1%</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85000"/>
                      </a:schemeClr>
                    </a:solidFill>
                  </a:tcPr>
                </a:tc>
              </a:tr>
              <a:tr h="630610">
                <a:tc vMerge="1">
                  <a:txBody>
                    <a:bodyPr/>
                    <a:lstStyle/>
                    <a:p>
                      <a:pPr>
                        <a:spcAft>
                          <a:spcPts val="0"/>
                        </a:spcAft>
                      </a:pPr>
                      <a:endParaRPr lang="zh-TW" sz="1400" kern="100" dirty="0">
                        <a:effectLst/>
                        <a:latin typeface="微軟正黑體" panose="020B0604030504040204" pitchFamily="34" charset="-120"/>
                        <a:ea typeface="微軟正黑體" panose="020B0604030504040204" pitchFamily="34" charset="-120"/>
                      </a:endParaRPr>
                    </a:p>
                  </a:txBody>
                  <a:tcPr marL="7144" marR="7144" marT="7144" marB="0" anchor="ct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spcAft>
                          <a:spcPts val="0"/>
                        </a:spcAft>
                      </a:pPr>
                      <a:r>
                        <a:rPr lang="zh-TW" altLang="en-US" sz="1400" kern="100" dirty="0" smtClean="0">
                          <a:effectLst/>
                          <a:latin typeface="微軟正黑體" panose="020B0604030504040204" pitchFamily="34" charset="-120"/>
                          <a:ea typeface="微軟正黑體" panose="020B0604030504040204" pitchFamily="34" charset="-120"/>
                        </a:rPr>
                        <a:t>電子報新訂戶</a:t>
                      </a:r>
                      <a:r>
                        <a:rPr lang="en-US" altLang="zh-TW" sz="1400" kern="100" dirty="0" smtClean="0">
                          <a:effectLst/>
                          <a:latin typeface="微軟正黑體" panose="020B0604030504040204" pitchFamily="34" charset="-120"/>
                          <a:ea typeface="微軟正黑體" panose="020B0604030504040204" pitchFamily="34" charset="-120"/>
                        </a:rPr>
                        <a:t/>
                      </a:r>
                      <a:br>
                        <a:rPr lang="en-US" altLang="zh-TW" sz="1400" kern="100" dirty="0" smtClean="0">
                          <a:effectLst/>
                          <a:latin typeface="微軟正黑體" panose="020B0604030504040204" pitchFamily="34" charset="-120"/>
                          <a:ea typeface="微軟正黑體" panose="020B0604030504040204" pitchFamily="34" charset="-120"/>
                        </a:rPr>
                      </a:br>
                      <a:r>
                        <a:rPr lang="en-US" altLang="zh-TW" sz="1400" kern="100" dirty="0" smtClean="0">
                          <a:effectLst/>
                          <a:latin typeface="微軟正黑體" panose="020B0604030504040204" pitchFamily="34" charset="-120"/>
                          <a:ea typeface="微軟正黑體" panose="020B0604030504040204" pitchFamily="34" charset="-120"/>
                        </a:rPr>
                        <a:t>(</a:t>
                      </a:r>
                      <a:r>
                        <a:rPr lang="zh-TW" altLang="en-US" sz="1400" kern="100" dirty="0" smtClean="0">
                          <a:effectLst/>
                          <a:latin typeface="微軟正黑體" panose="020B0604030504040204" pitchFamily="34" charset="-120"/>
                          <a:ea typeface="微軟正黑體" panose="020B0604030504040204" pitchFamily="34" charset="-120"/>
                        </a:rPr>
                        <a:t>累計 </a:t>
                      </a:r>
                      <a:r>
                        <a:rPr lang="en-US" altLang="zh-TW" sz="1400" kern="100" dirty="0" smtClean="0">
                          <a:effectLst/>
                          <a:latin typeface="微軟正黑體" panose="020B0604030504040204" pitchFamily="34" charset="-120"/>
                          <a:ea typeface="微軟正黑體" panose="020B0604030504040204" pitchFamily="34" charset="-120"/>
                        </a:rPr>
                        <a:t>2.79</a:t>
                      </a:r>
                      <a:r>
                        <a:rPr lang="zh-TW" altLang="en-US" sz="1400" kern="100" dirty="0" smtClean="0">
                          <a:effectLst/>
                          <a:latin typeface="微軟正黑體" panose="020B0604030504040204" pitchFamily="34" charset="-120"/>
                          <a:ea typeface="微軟正黑體" panose="020B0604030504040204" pitchFamily="34" charset="-120"/>
                        </a:rPr>
                        <a:t>萬</a:t>
                      </a:r>
                      <a:r>
                        <a:rPr lang="en-US" altLang="zh-TW" sz="1400" kern="100" dirty="0" smtClean="0">
                          <a:effectLst/>
                          <a:latin typeface="微軟正黑體" panose="020B0604030504040204" pitchFamily="34" charset="-120"/>
                          <a:ea typeface="微軟正黑體" panose="020B0604030504040204" pitchFamily="34" charset="-120"/>
                        </a:rPr>
                        <a:t>)</a:t>
                      </a:r>
                      <a:r>
                        <a:rPr lang="zh-TW" altLang="en-US" sz="1400" kern="100" dirty="0" smtClean="0">
                          <a:effectLst/>
                          <a:latin typeface="微軟正黑體" panose="020B0604030504040204" pitchFamily="34" charset="-120"/>
                          <a:ea typeface="微軟正黑體" panose="020B0604030504040204" pitchFamily="34" charset="-120"/>
                        </a:rPr>
                        <a:t> </a:t>
                      </a:r>
                      <a:endParaRPr lang="zh-TW" sz="1400" kern="100" dirty="0">
                        <a:solidFill>
                          <a:srgbClr val="FF0000"/>
                        </a:solidFill>
                        <a:effectLst/>
                        <a:latin typeface="微軟正黑體" panose="020B0604030504040204" pitchFamily="34" charset="-120"/>
                        <a:ea typeface="微軟正黑體" panose="020B0604030504040204" pitchFamily="34" charset="-120"/>
                      </a:endParaRPr>
                    </a:p>
                  </a:txBody>
                  <a:tcPr marL="7144" marR="7144" marT="7144" marB="0" anchor="ctr">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800</a:t>
                      </a:r>
                      <a:r>
                        <a:rPr lang="zh-TW" altLang="en-US" sz="1800" b="1" dirty="0" smtClean="0">
                          <a:solidFill>
                            <a:srgbClr val="C00000"/>
                          </a:solidFill>
                          <a:latin typeface="微軟正黑體" panose="020B0604030504040204" pitchFamily="34" charset="-120"/>
                          <a:ea typeface="微軟正黑體" panose="020B0604030504040204" pitchFamily="34" charset="-120"/>
                        </a:rPr>
                        <a:t>人</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280</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80</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66</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40</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466</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58.2%</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85000"/>
                      </a:schemeClr>
                    </a:solidFill>
                  </a:tcPr>
                </a:tc>
              </a:tr>
              <a:tr h="658236">
                <a:tc vMerge="1">
                  <a:txBody>
                    <a:bodyPr/>
                    <a:lstStyle/>
                    <a:p>
                      <a:pPr>
                        <a:spcAft>
                          <a:spcPts val="0"/>
                        </a:spcAft>
                      </a:pPr>
                      <a:endParaRPr lang="zh-TW" sz="1400" kern="100" dirty="0">
                        <a:effectLst/>
                        <a:latin typeface="微軟正黑體" panose="020B0604030504040204" pitchFamily="34" charset="-120"/>
                        <a:ea typeface="微軟正黑體" panose="020B0604030504040204" pitchFamily="34" charset="-120"/>
                      </a:endParaRPr>
                    </a:p>
                  </a:txBody>
                  <a:tcPr marL="7144" marR="7144" marT="7144" marB="0" anchor="ct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spcAft>
                          <a:spcPts val="0"/>
                        </a:spcAft>
                      </a:pPr>
                      <a:r>
                        <a:rPr lang="zh-TW" altLang="en-US" sz="1400" kern="100" dirty="0" smtClean="0">
                          <a:effectLst/>
                          <a:latin typeface="微軟正黑體" panose="020B0604030504040204" pitchFamily="34" charset="-120"/>
                          <a:ea typeface="微軟正黑體" panose="020B0604030504040204" pitchFamily="34" charset="-120"/>
                        </a:rPr>
                        <a:t>網站文章新登</a:t>
                      </a:r>
                      <a:endParaRPr lang="en-US" altLang="zh-TW" sz="1400" kern="100" dirty="0" smtClean="0">
                        <a:effectLst/>
                        <a:latin typeface="微軟正黑體" panose="020B0604030504040204" pitchFamily="34" charset="-120"/>
                        <a:ea typeface="微軟正黑體" panose="020B0604030504040204" pitchFamily="34" charset="-120"/>
                      </a:endParaRPr>
                    </a:p>
                    <a:p>
                      <a:pPr>
                        <a:spcAft>
                          <a:spcPts val="0"/>
                        </a:spcAft>
                      </a:pPr>
                      <a:r>
                        <a:rPr lang="en-US" altLang="zh-TW" sz="1400" kern="100" dirty="0" smtClean="0">
                          <a:effectLst/>
                          <a:latin typeface="微軟正黑體" panose="020B0604030504040204" pitchFamily="34" charset="-120"/>
                          <a:ea typeface="微軟正黑體" panose="020B0604030504040204" pitchFamily="34" charset="-120"/>
                        </a:rPr>
                        <a:t>(</a:t>
                      </a:r>
                      <a:r>
                        <a:rPr lang="zh-TW" altLang="en-US" sz="1400" kern="100" dirty="0" smtClean="0">
                          <a:solidFill>
                            <a:schemeClr val="tx1"/>
                          </a:solidFill>
                          <a:effectLst/>
                          <a:latin typeface="微軟正黑體" panose="020B0604030504040204" pitchFamily="34" charset="-120"/>
                          <a:ea typeface="微軟正黑體" panose="020B0604030504040204" pitchFamily="34" charset="-120"/>
                          <a:cs typeface="+mn-cs"/>
                        </a:rPr>
                        <a:t>累計 </a:t>
                      </a:r>
                      <a:r>
                        <a:rPr lang="en-US" altLang="zh-TW" sz="1400" kern="100" dirty="0" smtClean="0">
                          <a:solidFill>
                            <a:schemeClr val="tx1"/>
                          </a:solidFill>
                          <a:effectLst/>
                          <a:latin typeface="微軟正黑體" panose="020B0604030504040204" pitchFamily="34" charset="-120"/>
                          <a:ea typeface="微軟正黑體" panose="020B0604030504040204" pitchFamily="34" charset="-120"/>
                          <a:cs typeface="+mn-cs"/>
                        </a:rPr>
                        <a:t>17363</a:t>
                      </a:r>
                      <a:r>
                        <a:rPr lang="zh-TW" altLang="en-US" sz="1400" kern="100" dirty="0" smtClean="0">
                          <a:effectLst/>
                          <a:latin typeface="微軟正黑體" panose="020B0604030504040204" pitchFamily="34" charset="-120"/>
                          <a:ea typeface="微軟正黑體" panose="020B0604030504040204" pitchFamily="34" charset="-120"/>
                        </a:rPr>
                        <a:t>篇</a:t>
                      </a:r>
                      <a:r>
                        <a:rPr lang="en-US" altLang="zh-TW" sz="1400" kern="100" dirty="0" smtClean="0">
                          <a:effectLst/>
                          <a:latin typeface="微軟正黑體" panose="020B0604030504040204" pitchFamily="34" charset="-120"/>
                          <a:ea typeface="微軟正黑體" panose="020B0604030504040204" pitchFamily="34" charset="-120"/>
                        </a:rPr>
                        <a:t>)</a:t>
                      </a:r>
                      <a:endParaRPr lang="zh-TW" sz="1400" kern="100" dirty="0">
                        <a:effectLst/>
                        <a:latin typeface="微軟正黑體" panose="020B0604030504040204" pitchFamily="34" charset="-120"/>
                        <a:ea typeface="微軟正黑體" panose="020B0604030504040204" pitchFamily="34" charset="-120"/>
                      </a:endParaRPr>
                    </a:p>
                  </a:txBody>
                  <a:tcPr marL="7144" marR="7144" marT="7144" marB="0" anchor="ctr">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1000</a:t>
                      </a:r>
                      <a:r>
                        <a:rPr lang="zh-TW" altLang="en-US" sz="1800" b="1" dirty="0" smtClean="0">
                          <a:solidFill>
                            <a:srgbClr val="C00000"/>
                          </a:solidFill>
                          <a:latin typeface="微軟正黑體" panose="020B0604030504040204" pitchFamily="34" charset="-120"/>
                          <a:ea typeface="微軟正黑體" panose="020B0604030504040204" pitchFamily="34" charset="-120"/>
                        </a:rPr>
                        <a:t>篇</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263</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97</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94</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45</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499</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49.9%</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85000"/>
                      </a:schemeClr>
                    </a:solidFill>
                  </a:tcPr>
                </a:tc>
              </a:tr>
              <a:tr h="638819">
                <a:tc>
                  <a:txBody>
                    <a:bodyPr/>
                    <a:lstStyle/>
                    <a:p>
                      <a:pPr>
                        <a:spcAft>
                          <a:spcPts val="0"/>
                        </a:spcAft>
                      </a:pPr>
                      <a:r>
                        <a:rPr lang="en-US" altLang="zh-TW" sz="1800" kern="100" dirty="0" smtClean="0">
                          <a:effectLst/>
                          <a:latin typeface="微軟正黑體" panose="020B0604030504040204" pitchFamily="34" charset="-120"/>
                          <a:ea typeface="微軟正黑體" panose="020B0604030504040204" pitchFamily="34" charset="-120"/>
                        </a:rPr>
                        <a:t>FB</a:t>
                      </a:r>
                      <a:endParaRPr lang="zh-TW" sz="1800" kern="100" dirty="0">
                        <a:effectLst/>
                        <a:latin typeface="微軟正黑體" panose="020B0604030504040204" pitchFamily="34" charset="-120"/>
                        <a:ea typeface="微軟正黑體" panose="020B0604030504040204" pitchFamily="34" charset="-120"/>
                      </a:endParaRPr>
                    </a:p>
                  </a:txBody>
                  <a:tcPr marL="7144" marR="7144" marT="7144" marB="0" anchor="ctr">
                    <a:lnL w="12700" cap="flat" cmpd="sng" algn="ctr">
                      <a:solidFill>
                        <a:schemeClr val="tx1"/>
                      </a:solidFill>
                      <a:prstDash val="solid"/>
                      <a:round/>
                      <a:headEnd type="none" w="med" len="med"/>
                      <a:tailEnd type="none" w="med" len="med"/>
                    </a:lnL>
                    <a:solidFill>
                      <a:schemeClr val="bg1">
                        <a:lumMod val="95000"/>
                      </a:schemeClr>
                    </a:solidFill>
                  </a:tcPr>
                </a:tc>
                <a:tc>
                  <a:txBody>
                    <a:bodyPr/>
                    <a:lstStyle/>
                    <a:p>
                      <a:pPr>
                        <a:spcAft>
                          <a:spcPts val="0"/>
                        </a:spcAft>
                      </a:pPr>
                      <a:r>
                        <a:rPr lang="en-US" altLang="zh-TW" sz="1400" kern="100" dirty="0" smtClean="0">
                          <a:effectLst/>
                          <a:latin typeface="微軟正黑體" panose="020B0604030504040204" pitchFamily="34" charset="-120"/>
                          <a:ea typeface="微軟正黑體" panose="020B0604030504040204" pitchFamily="34" charset="-120"/>
                        </a:rPr>
                        <a:t>FB</a:t>
                      </a:r>
                      <a:r>
                        <a:rPr lang="zh-TW" altLang="en-US" sz="1400" kern="100" dirty="0" smtClean="0">
                          <a:effectLst/>
                          <a:latin typeface="微軟正黑體" panose="020B0604030504040204" pitchFamily="34" charset="-120"/>
                          <a:ea typeface="微軟正黑體" panose="020B0604030504040204" pitchFamily="34" charset="-120"/>
                        </a:rPr>
                        <a:t>按讚數</a:t>
                      </a:r>
                      <a:r>
                        <a:rPr lang="en-US" altLang="zh-TW" sz="1400" kern="100" dirty="0" smtClean="0">
                          <a:effectLst/>
                          <a:latin typeface="微軟正黑體" panose="020B0604030504040204" pitchFamily="34" charset="-120"/>
                          <a:ea typeface="微軟正黑體" panose="020B0604030504040204" pitchFamily="34" charset="-120"/>
                        </a:rPr>
                        <a:t>7000</a:t>
                      </a:r>
                    </a:p>
                    <a:p>
                      <a:pPr>
                        <a:spcAft>
                          <a:spcPts val="0"/>
                        </a:spcAft>
                      </a:pPr>
                      <a:r>
                        <a:rPr lang="zh-TW" altLang="en-US" sz="1400" kern="100" dirty="0" smtClean="0">
                          <a:effectLst/>
                          <a:latin typeface="微軟正黑體" panose="020B0604030504040204" pitchFamily="34" charset="-120"/>
                          <a:ea typeface="微軟正黑體" panose="020B0604030504040204" pitchFamily="34" charset="-120"/>
                        </a:rPr>
                        <a:t> </a:t>
                      </a:r>
                      <a:r>
                        <a:rPr lang="en-US" altLang="zh-TW" sz="1400" kern="100" dirty="0" smtClean="0">
                          <a:effectLst/>
                          <a:latin typeface="微軟正黑體" panose="020B0604030504040204" pitchFamily="34" charset="-120"/>
                          <a:ea typeface="微軟正黑體" panose="020B0604030504040204" pitchFamily="34" charset="-120"/>
                        </a:rPr>
                        <a:t>(</a:t>
                      </a:r>
                      <a:r>
                        <a:rPr lang="zh-TW" altLang="en-US" sz="1400" kern="100" dirty="0" smtClean="0">
                          <a:effectLst/>
                          <a:latin typeface="微軟正黑體" panose="020B0604030504040204" pitchFamily="34" charset="-120"/>
                          <a:ea typeface="微軟正黑體" panose="020B0604030504040204" pitchFamily="34" charset="-120"/>
                        </a:rPr>
                        <a:t>累計達</a:t>
                      </a:r>
                      <a:r>
                        <a:rPr lang="en-US" altLang="zh-TW" sz="1400" kern="100" dirty="0" smtClean="0">
                          <a:effectLst/>
                          <a:latin typeface="微軟正黑體" panose="020B0604030504040204" pitchFamily="34" charset="-120"/>
                          <a:ea typeface="微軟正黑體" panose="020B0604030504040204" pitchFamily="34" charset="-120"/>
                        </a:rPr>
                        <a:t>52,192)</a:t>
                      </a:r>
                      <a:endParaRPr lang="zh-TW" sz="1400" kern="100" dirty="0">
                        <a:effectLst/>
                        <a:latin typeface="微軟正黑體" panose="020B0604030504040204" pitchFamily="34" charset="-120"/>
                        <a:ea typeface="微軟正黑體" panose="020B0604030504040204" pitchFamily="34" charset="-120"/>
                      </a:endParaRPr>
                    </a:p>
                  </a:txBody>
                  <a:tcPr marL="7144" marR="7144" marT="7144" marB="0" anchor="ctr">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7000</a:t>
                      </a:r>
                      <a:r>
                        <a:rPr lang="zh-TW" altLang="en-US" sz="1800" b="1" dirty="0" smtClean="0">
                          <a:solidFill>
                            <a:srgbClr val="C00000"/>
                          </a:solidFill>
                          <a:latin typeface="微軟正黑體" panose="020B0604030504040204" pitchFamily="34" charset="-120"/>
                          <a:ea typeface="微軟正黑體" panose="020B0604030504040204" pitchFamily="34" charset="-120"/>
                        </a:rPr>
                        <a:t>讚</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43.8</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776</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773</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535</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600" dirty="0" smtClean="0">
                        <a:latin typeface="微軟正黑體" panose="020B0604030504040204" pitchFamily="34" charset="-120"/>
                        <a:ea typeface="微軟正黑體" panose="020B0604030504040204" pitchFamily="34" charset="-120"/>
                      </a:endParaRPr>
                    </a:p>
                    <a:p>
                      <a:pPr algn="ctr"/>
                      <a:r>
                        <a:rPr lang="en-US" altLang="zh-TW" sz="1600" dirty="0" smtClean="0">
                          <a:latin typeface="微軟正黑體" panose="020B0604030504040204" pitchFamily="34" charset="-120"/>
                          <a:ea typeface="微軟正黑體" panose="020B0604030504040204" pitchFamily="34" charset="-120"/>
                        </a:rPr>
                        <a:t>6472</a:t>
                      </a:r>
                      <a:endParaRPr lang="zh-TW" altLang="en-US" sz="1600" dirty="0">
                        <a:latin typeface="微軟正黑體" panose="020B0604030504040204" pitchFamily="34" charset="-120"/>
                        <a:ea typeface="微軟正黑體" panose="020B0604030504040204" pitchFamily="34" charset="-120"/>
                      </a:endParaRPr>
                    </a:p>
                  </a:txBody>
                  <a:tcPr marL="68580" marR="68580" marT="34290" marB="34290">
                    <a:solidFill>
                      <a:schemeClr val="bg1">
                        <a:lumMod val="95000"/>
                      </a:schemeClr>
                    </a:solidFill>
                  </a:tcPr>
                </a:tc>
                <a:tc>
                  <a:txBody>
                    <a:bodyPr/>
                    <a:lstStyle/>
                    <a:p>
                      <a:pPr algn="ctr"/>
                      <a:endParaRPr lang="en-US" altLang="zh-TW" sz="1800" b="1" dirty="0" smtClean="0">
                        <a:solidFill>
                          <a:srgbClr val="C00000"/>
                        </a:solidFill>
                        <a:latin typeface="微軟正黑體" panose="020B0604030504040204" pitchFamily="34" charset="-120"/>
                        <a:ea typeface="微軟正黑體" panose="020B0604030504040204" pitchFamily="34" charset="-120"/>
                      </a:endParaRPr>
                    </a:p>
                    <a:p>
                      <a:pPr algn="ctr"/>
                      <a:r>
                        <a:rPr lang="en-US" altLang="zh-TW" sz="1800" b="1" dirty="0" smtClean="0">
                          <a:solidFill>
                            <a:srgbClr val="C00000"/>
                          </a:solidFill>
                          <a:latin typeface="微軟正黑體" panose="020B0604030504040204" pitchFamily="34" charset="-120"/>
                          <a:ea typeface="微軟正黑體" panose="020B0604030504040204" pitchFamily="34" charset="-120"/>
                        </a:rPr>
                        <a:t>92.4%</a:t>
                      </a:r>
                      <a:endParaRPr lang="zh-TW" altLang="en-US" sz="1800" b="1" dirty="0">
                        <a:solidFill>
                          <a:srgbClr val="C00000"/>
                        </a:solidFill>
                        <a:latin typeface="微軟正黑體" panose="020B0604030504040204" pitchFamily="34" charset="-120"/>
                        <a:ea typeface="微軟正黑體" panose="020B0604030504040204" pitchFamily="34" charset="-120"/>
                      </a:endParaRPr>
                    </a:p>
                  </a:txBody>
                  <a:tcPr marL="68580" marR="68580" marT="34290" marB="34290">
                    <a:solidFill>
                      <a:schemeClr val="bg1">
                        <a:lumMod val="85000"/>
                      </a:schemeClr>
                    </a:solidFill>
                  </a:tcPr>
                </a:tc>
              </a:tr>
            </a:tbl>
          </a:graphicData>
        </a:graphic>
      </p:graphicFrame>
      <p:sp>
        <p:nvSpPr>
          <p:cNvPr id="6" name="矩形 5"/>
          <p:cNvSpPr/>
          <p:nvPr/>
        </p:nvSpPr>
        <p:spPr>
          <a:xfrm>
            <a:off x="633035" y="518936"/>
            <a:ext cx="6865982" cy="646331"/>
          </a:xfrm>
          <a:prstGeom prst="rect">
            <a:avLst/>
          </a:prstGeom>
        </p:spPr>
        <p:txBody>
          <a:bodyPr wrap="none">
            <a:spAutoFit/>
          </a:bodyPr>
          <a:lstStyle/>
          <a:p>
            <a:r>
              <a:rPr lang="zh-TW" altLang="en-US" sz="3600" b="1" dirty="0" smtClean="0">
                <a:solidFill>
                  <a:srgbClr val="5B9BD5">
                    <a:lumMod val="50000"/>
                  </a:srgbClr>
                </a:solidFill>
                <a:latin typeface="微軟正黑體" panose="020B0604030504040204" pitchFamily="34" charset="-120"/>
                <a:ea typeface="微軟正黑體" panose="020B0604030504040204" pitchFamily="34" charset="-120"/>
              </a:rPr>
              <a:t>科技</a:t>
            </a:r>
            <a:r>
              <a:rPr lang="zh-TW" altLang="en-US" sz="3600" b="1" dirty="0">
                <a:solidFill>
                  <a:srgbClr val="5B9BD5">
                    <a:lumMod val="50000"/>
                  </a:srgbClr>
                </a:solidFill>
                <a:latin typeface="微軟正黑體" panose="020B0604030504040204" pitchFamily="34" charset="-120"/>
                <a:ea typeface="微軟正黑體" panose="020B0604030504040204" pitchFamily="34" charset="-120"/>
              </a:rPr>
              <a:t>產業資訊室</a:t>
            </a:r>
            <a:r>
              <a:rPr lang="zh-TW" altLang="en-US" sz="3600" b="1" dirty="0" smtClean="0">
                <a:solidFill>
                  <a:srgbClr val="5B9BD5">
                    <a:lumMod val="50000"/>
                  </a:srgbClr>
                </a:solidFill>
                <a:latin typeface="微軟正黑體" panose="020B0604030504040204" pitchFamily="34" charset="-120"/>
                <a:ea typeface="微軟正黑體" panose="020B0604030504040204" pitchFamily="34" charset="-120"/>
              </a:rPr>
              <a:t>網站  </a:t>
            </a:r>
            <a:r>
              <a:rPr lang="en-US" altLang="zh-TW" sz="3600" b="1" dirty="0">
                <a:solidFill>
                  <a:srgbClr val="5B9BD5">
                    <a:lumMod val="50000"/>
                  </a:srgbClr>
                </a:solidFill>
                <a:latin typeface="微軟正黑體" panose="020B0604030504040204" pitchFamily="34" charset="-120"/>
                <a:ea typeface="微軟正黑體" panose="020B0604030504040204" pitchFamily="34" charset="-120"/>
              </a:rPr>
              <a:t>KPI</a:t>
            </a:r>
            <a:r>
              <a:rPr lang="zh-TW" altLang="en-US" sz="3600" b="1" dirty="0">
                <a:solidFill>
                  <a:srgbClr val="5B9BD5">
                    <a:lumMod val="50000"/>
                  </a:srgbClr>
                </a:solidFill>
                <a:latin typeface="微軟正黑體" panose="020B0604030504040204" pitchFamily="34" charset="-120"/>
                <a:ea typeface="微軟正黑體" panose="020B0604030504040204" pitchFamily="34" charset="-120"/>
              </a:rPr>
              <a:t>：</a:t>
            </a:r>
            <a:r>
              <a:rPr lang="en-US" altLang="zh-TW" sz="3600" b="1" dirty="0">
                <a:solidFill>
                  <a:srgbClr val="5B9BD5">
                    <a:lumMod val="50000"/>
                  </a:srgbClr>
                </a:solidFill>
                <a:latin typeface="微軟正黑體" panose="020B0604030504040204" pitchFamily="34" charset="-120"/>
                <a:ea typeface="微軟正黑體" panose="020B0604030504040204" pitchFamily="34" charset="-120"/>
              </a:rPr>
              <a:t>2021</a:t>
            </a:r>
          </a:p>
        </p:txBody>
      </p:sp>
      <p:pic>
        <p:nvPicPr>
          <p:cNvPr id="7" name="圖片 6"/>
          <p:cNvPicPr>
            <a:picLocks noChangeAspect="1"/>
          </p:cNvPicPr>
          <p:nvPr/>
        </p:nvPicPr>
        <p:blipFill>
          <a:blip r:embed="rId3"/>
          <a:stretch>
            <a:fillRect/>
          </a:stretch>
        </p:blipFill>
        <p:spPr>
          <a:xfrm>
            <a:off x="8162140" y="1021094"/>
            <a:ext cx="3845721" cy="5169636"/>
          </a:xfrm>
          <a:prstGeom prst="rect">
            <a:avLst/>
          </a:prstGeom>
          <a:ln>
            <a:noFill/>
          </a:ln>
          <a:effectLst>
            <a:outerShdw blurRad="292100" dist="139700" dir="2700000" algn="tl" rotWithShape="0">
              <a:srgbClr val="333333">
                <a:alpha val="65000"/>
              </a:srgbClr>
            </a:outerShdw>
          </a:effectLst>
        </p:spPr>
      </p:pic>
      <p:pic>
        <p:nvPicPr>
          <p:cNvPr id="9" name="圖片 8"/>
          <p:cNvPicPr>
            <a:picLocks noChangeAspect="1"/>
          </p:cNvPicPr>
          <p:nvPr/>
        </p:nvPicPr>
        <p:blipFill>
          <a:blip r:embed="rId4"/>
          <a:stretch>
            <a:fillRect/>
          </a:stretch>
        </p:blipFill>
        <p:spPr>
          <a:xfrm>
            <a:off x="4331430" y="4800600"/>
            <a:ext cx="1547238" cy="17788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矩形 9"/>
          <p:cNvSpPr/>
          <p:nvPr/>
        </p:nvSpPr>
        <p:spPr>
          <a:xfrm>
            <a:off x="6279838" y="5250271"/>
            <a:ext cx="1554344" cy="1169551"/>
          </a:xfrm>
          <a:prstGeom prst="rect">
            <a:avLst/>
          </a:prstGeom>
        </p:spPr>
        <p:txBody>
          <a:bodyPr wrap="square">
            <a:spAutoFit/>
          </a:bodyPr>
          <a:lstStyle/>
          <a:p>
            <a:r>
              <a:rPr lang="en-US" altLang="zh-TW" sz="1400" dirty="0" smtClean="0">
                <a:solidFill>
                  <a:prstClr val="black"/>
                </a:solidFill>
                <a:latin typeface="微軟正黑體" panose="020B0604030504040204" pitchFamily="34" charset="-120"/>
                <a:ea typeface="微軟正黑體" panose="020B0604030504040204" pitchFamily="34" charset="-120"/>
              </a:rPr>
              <a:t>51,664 </a:t>
            </a:r>
            <a:r>
              <a:rPr lang="zh-TW" altLang="en-US" sz="1400" dirty="0">
                <a:solidFill>
                  <a:prstClr val="black"/>
                </a:solidFill>
                <a:latin typeface="微軟正黑體" panose="020B0604030504040204" pitchFamily="34" charset="-120"/>
                <a:ea typeface="微軟正黑體" panose="020B0604030504040204" pitchFamily="34" charset="-120"/>
              </a:rPr>
              <a:t>人說這讚</a:t>
            </a:r>
          </a:p>
          <a:p>
            <a:r>
              <a:rPr lang="en-US" altLang="zh-TW" sz="1400" dirty="0" smtClean="0">
                <a:solidFill>
                  <a:prstClr val="black"/>
                </a:solidFill>
                <a:latin typeface="微軟正黑體" panose="020B0604030504040204" pitchFamily="34" charset="-120"/>
                <a:ea typeface="微軟正黑體" panose="020B0604030504040204" pitchFamily="34" charset="-120"/>
              </a:rPr>
              <a:t>55,602 </a:t>
            </a:r>
            <a:r>
              <a:rPr lang="zh-TW" altLang="en-US" sz="1400" dirty="0">
                <a:solidFill>
                  <a:prstClr val="black"/>
                </a:solidFill>
                <a:latin typeface="微軟正黑體" panose="020B0604030504040204" pitchFamily="34" charset="-120"/>
                <a:ea typeface="微軟正黑體" panose="020B0604030504040204" pitchFamily="34" charset="-120"/>
              </a:rPr>
              <a:t>人在追蹤</a:t>
            </a:r>
            <a:endParaRPr lang="en-US" altLang="zh-TW" sz="1400" dirty="0">
              <a:solidFill>
                <a:prstClr val="black"/>
              </a:solidFill>
              <a:latin typeface="微軟正黑體" panose="020B0604030504040204" pitchFamily="34" charset="-120"/>
              <a:ea typeface="微軟正黑體" panose="020B0604030504040204" pitchFamily="34" charset="-120"/>
            </a:endParaRPr>
          </a:p>
          <a:p>
            <a:r>
              <a:rPr lang="en-US" altLang="zh-TW" sz="1400" dirty="0" smtClean="0">
                <a:solidFill>
                  <a:prstClr val="black"/>
                </a:solidFill>
                <a:latin typeface="微軟正黑體" panose="020B0604030504040204" pitchFamily="34" charset="-120"/>
                <a:ea typeface="微軟正黑體" panose="020B0604030504040204" pitchFamily="34" charset="-120"/>
              </a:rPr>
              <a:t>10,031</a:t>
            </a:r>
            <a:r>
              <a:rPr lang="zh-TW" altLang="en-US" sz="1400" dirty="0" smtClean="0">
                <a:solidFill>
                  <a:prstClr val="black"/>
                </a:solidFill>
                <a:latin typeface="微軟正黑體" panose="020B0604030504040204" pitchFamily="34" charset="-120"/>
                <a:ea typeface="微軟正黑體" panose="020B0604030504040204" pitchFamily="34" charset="-120"/>
              </a:rPr>
              <a:t> </a:t>
            </a:r>
            <a:r>
              <a:rPr lang="zh-TW" altLang="en-US" sz="1400" dirty="0">
                <a:solidFill>
                  <a:prstClr val="black"/>
                </a:solidFill>
                <a:latin typeface="微軟正黑體" panose="020B0604030504040204" pitchFamily="34" charset="-120"/>
                <a:ea typeface="微軟正黑體" panose="020B0604030504040204" pitchFamily="34" charset="-120"/>
              </a:rPr>
              <a:t>人加好友</a:t>
            </a:r>
            <a:r>
              <a:rPr lang="en-US" altLang="zh-TW" sz="1400" dirty="0" smtClean="0">
                <a:solidFill>
                  <a:prstClr val="black"/>
                </a:solidFill>
                <a:latin typeface="微軟正黑體" panose="020B0604030504040204" pitchFamily="34" charset="-120"/>
                <a:ea typeface="微軟正黑體" panose="020B0604030504040204" pitchFamily="34" charset="-120"/>
              </a:rPr>
              <a:t>(</a:t>
            </a:r>
            <a:r>
              <a:rPr lang="en-US" altLang="zh-TW" sz="1400" dirty="0">
                <a:solidFill>
                  <a:prstClr val="black"/>
                </a:solidFill>
                <a:latin typeface="微軟正黑體" panose="020B0604030504040204" pitchFamily="34" charset="-120"/>
                <a:ea typeface="微軟正黑體" panose="020B0604030504040204" pitchFamily="34" charset="-120"/>
              </a:rPr>
              <a:t>FB</a:t>
            </a:r>
            <a:r>
              <a:rPr lang="zh-TW" altLang="en-US" sz="1400" dirty="0">
                <a:solidFill>
                  <a:prstClr val="black"/>
                </a:solidFill>
                <a:latin typeface="微軟正黑體" panose="020B0604030504040204" pitchFamily="34" charset="-120"/>
                <a:ea typeface="微軟正黑體" panose="020B0604030504040204" pitchFamily="34" charset="-120"/>
              </a:rPr>
              <a:t>社團</a:t>
            </a:r>
            <a:r>
              <a:rPr lang="en-US" altLang="zh-TW" sz="1400" dirty="0">
                <a:solidFill>
                  <a:prstClr val="black"/>
                </a:solidFill>
                <a:latin typeface="微軟正黑體" panose="020B0604030504040204" pitchFamily="34" charset="-120"/>
                <a:ea typeface="微軟正黑體" panose="020B0604030504040204" pitchFamily="34" charset="-120"/>
              </a:rPr>
              <a:t>+</a:t>
            </a:r>
            <a:r>
              <a:rPr lang="zh-TW" altLang="en-US" sz="1400" dirty="0">
                <a:solidFill>
                  <a:prstClr val="black"/>
                </a:solidFill>
                <a:latin typeface="微軟正黑體" panose="020B0604030504040204" pitchFamily="34" charset="-120"/>
                <a:ea typeface="微軟正黑體" panose="020B0604030504040204" pitchFamily="34" charset="-120"/>
              </a:rPr>
              <a:t>粉頁</a:t>
            </a:r>
            <a:r>
              <a:rPr lang="en-US" altLang="zh-TW" sz="1400" dirty="0">
                <a:solidFill>
                  <a:prstClr val="black"/>
                </a:solidFill>
                <a:latin typeface="微軟正黑體" panose="020B0604030504040204" pitchFamily="34" charset="-120"/>
                <a:ea typeface="微軟正黑體" panose="020B0604030504040204" pitchFamily="34" charset="-120"/>
              </a:rPr>
              <a:t>)</a:t>
            </a:r>
            <a:endParaRPr lang="zh-TW" altLang="en-US" sz="1400" dirty="0">
              <a:solidFill>
                <a:prstClr val="black"/>
              </a:solidFill>
              <a:latin typeface="微軟正黑體" panose="020B0604030504040204" pitchFamily="34" charset="-120"/>
              <a:ea typeface="微軟正黑體" panose="020B0604030504040204" pitchFamily="34" charset="-120"/>
            </a:endParaRPr>
          </a:p>
          <a:p>
            <a:endParaRPr lang="zh-TW" altLang="en-US" sz="1400" dirty="0">
              <a:solidFill>
                <a:prstClr val="black"/>
              </a:solidFill>
              <a:latin typeface="微軟正黑體" panose="020B0604030504040204" pitchFamily="34" charset="-120"/>
              <a:ea typeface="微軟正黑體" panose="020B0604030504040204" pitchFamily="34" charset="-120"/>
            </a:endParaRPr>
          </a:p>
        </p:txBody>
      </p:sp>
      <p:pic>
        <p:nvPicPr>
          <p:cNvPr id="11" name="圖片 10"/>
          <p:cNvPicPr>
            <a:picLocks noChangeAspect="1"/>
          </p:cNvPicPr>
          <p:nvPr/>
        </p:nvPicPr>
        <p:blipFill>
          <a:blip r:embed="rId5"/>
          <a:stretch>
            <a:fillRect/>
          </a:stretch>
        </p:blipFill>
        <p:spPr>
          <a:xfrm>
            <a:off x="6049807" y="5242070"/>
            <a:ext cx="334935" cy="279659"/>
          </a:xfrm>
          <a:prstGeom prst="rect">
            <a:avLst/>
          </a:prstGeom>
        </p:spPr>
      </p:pic>
      <p:pic>
        <p:nvPicPr>
          <p:cNvPr id="12" name="圖片 11"/>
          <p:cNvPicPr>
            <a:picLocks noChangeAspect="1"/>
          </p:cNvPicPr>
          <p:nvPr/>
        </p:nvPicPr>
        <p:blipFill>
          <a:blip r:embed="rId6"/>
          <a:stretch>
            <a:fillRect/>
          </a:stretch>
        </p:blipFill>
        <p:spPr>
          <a:xfrm>
            <a:off x="6049807" y="5492460"/>
            <a:ext cx="277056" cy="218379"/>
          </a:xfrm>
          <a:prstGeom prst="rect">
            <a:avLst/>
          </a:prstGeom>
        </p:spPr>
      </p:pic>
      <p:pic>
        <p:nvPicPr>
          <p:cNvPr id="13" name="圖片 12"/>
          <p:cNvPicPr>
            <a:picLocks noChangeAspect="1"/>
          </p:cNvPicPr>
          <p:nvPr/>
        </p:nvPicPr>
        <p:blipFill>
          <a:blip r:embed="rId7"/>
          <a:stretch>
            <a:fillRect/>
          </a:stretch>
        </p:blipFill>
        <p:spPr>
          <a:xfrm>
            <a:off x="6103148" y="5750469"/>
            <a:ext cx="208958" cy="169154"/>
          </a:xfrm>
          <a:prstGeom prst="rect">
            <a:avLst/>
          </a:prstGeom>
        </p:spPr>
      </p:pic>
      <p:pic>
        <p:nvPicPr>
          <p:cNvPr id="14" name="Picture 5" descr="http://iknow.stpi.narl.org.tw/Images/epaper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893" y="4741333"/>
            <a:ext cx="1386794" cy="18721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2" name="文字方塊 1"/>
          <p:cNvSpPr txBox="1"/>
          <p:nvPr/>
        </p:nvSpPr>
        <p:spPr>
          <a:xfrm>
            <a:off x="2737645" y="5994699"/>
            <a:ext cx="1046207" cy="584775"/>
          </a:xfrm>
          <a:prstGeom prst="rect">
            <a:avLst/>
          </a:prstGeom>
          <a:noFill/>
        </p:spPr>
        <p:txBody>
          <a:bodyPr wrap="square" rtlCol="0">
            <a:spAutoFit/>
          </a:bodyPr>
          <a:lstStyle/>
          <a:p>
            <a:r>
              <a:rPr lang="en-US" altLang="zh-TW" sz="1600" dirty="0" smtClean="0">
                <a:solidFill>
                  <a:prstClr val="black"/>
                </a:solidFill>
                <a:latin typeface="微軟正黑體" panose="020B0604030504040204" pitchFamily="34" charset="-120"/>
                <a:ea typeface="微軟正黑體" panose="020B0604030504040204" pitchFamily="34" charset="-120"/>
              </a:rPr>
              <a:t>2.75</a:t>
            </a:r>
            <a:r>
              <a:rPr lang="zh-TW" altLang="en-US" sz="1600" dirty="0" smtClean="0">
                <a:solidFill>
                  <a:prstClr val="black"/>
                </a:solidFill>
                <a:latin typeface="微軟正黑體" panose="020B0604030504040204" pitchFamily="34" charset="-120"/>
                <a:ea typeface="微軟正黑體" panose="020B0604030504040204" pitchFamily="34" charset="-120"/>
              </a:rPr>
              <a:t>萬人訂閱</a:t>
            </a:r>
            <a:endParaRPr lang="zh-TW" altLang="en-US" sz="1600" dirty="0">
              <a:solidFill>
                <a:prstClr val="black"/>
              </a:solidFill>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47328" y="116632"/>
            <a:ext cx="2880320" cy="369332"/>
          </a:xfrm>
          <a:prstGeom prst="rect">
            <a:avLst/>
          </a:prstGeom>
          <a:noFill/>
          <a:ln>
            <a:noFill/>
          </a:ln>
        </p:spPr>
        <p:txBody>
          <a:bodyPr wrap="square" rtlCol="0">
            <a:spAutoFit/>
          </a:bodyPr>
          <a:lstStyle/>
          <a:p>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2.</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科技</a:t>
            </a:r>
            <a:r>
              <a:rPr lang="zh-TW" altLang="en-US" dirty="0">
                <a:latin typeface="Microsoft YaHei" panose="020B0503020204020204" pitchFamily="34" charset="-122"/>
                <a:ea typeface="Microsoft YaHei" panose="020B0503020204020204" pitchFamily="34" charset="-122"/>
                <a:cs typeface="Arial" panose="020B0604020202020204" pitchFamily="34" charset="0"/>
              </a:rPr>
              <a:t>前瞻與產業</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趨勢</a:t>
            </a:r>
            <a:endParaRPr lang="en-US" altLang="zh-TW"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 name="圓角矩形 2"/>
          <p:cNvSpPr/>
          <p:nvPr/>
        </p:nvSpPr>
        <p:spPr>
          <a:xfrm>
            <a:off x="2135560" y="4223174"/>
            <a:ext cx="968362" cy="34779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23</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1849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0" y="11850"/>
            <a:ext cx="1218129" cy="3754874"/>
          </a:xfrm>
          <a:prstGeom prst="rect">
            <a:avLst/>
          </a:prstGeom>
          <a:solidFill>
            <a:srgbClr val="C00000"/>
          </a:solidFill>
        </p:spPr>
        <p:txBody>
          <a:bodyPr wrap="square" rtlCol="0">
            <a:spAutoFit/>
          </a:bodyPr>
          <a:lstStyle/>
          <a:p>
            <a:r>
              <a:rPr lang="zh-TW" altLang="en-US" sz="4400" b="1" dirty="0" smtClean="0">
                <a:solidFill>
                  <a:prstClr val="white"/>
                </a:solidFill>
                <a:latin typeface="微軟正黑體" panose="020B0604030504040204" pitchFamily="34" charset="-120"/>
                <a:ea typeface="微軟正黑體" panose="020B0604030504040204" pitchFamily="34" charset="-120"/>
              </a:rPr>
              <a:t>科技政策篇</a:t>
            </a:r>
            <a:endParaRPr lang="en-US" altLang="zh-TW" sz="4400" b="1" dirty="0">
              <a:solidFill>
                <a:prstClr val="white"/>
              </a:solidFill>
              <a:latin typeface="微軟正黑體" panose="020B0604030504040204" pitchFamily="34" charset="-120"/>
              <a:ea typeface="微軟正黑體" panose="020B0604030504040204" pitchFamily="34" charset="-120"/>
            </a:endParaRPr>
          </a:p>
          <a:p>
            <a:endParaRPr lang="zh-TW" altLang="en-US" b="1" dirty="0">
              <a:solidFill>
                <a:prstClr val="black"/>
              </a:solidFill>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1218129" y="11845"/>
            <a:ext cx="6673543" cy="3754874"/>
          </a:xfrm>
          <a:prstGeom prst="rect">
            <a:avLst/>
          </a:prstGeom>
        </p:spPr>
      </p:pic>
      <p:pic>
        <p:nvPicPr>
          <p:cNvPr id="3" name="圖片 2"/>
          <p:cNvPicPr>
            <a:picLocks noChangeAspect="1"/>
          </p:cNvPicPr>
          <p:nvPr/>
        </p:nvPicPr>
        <p:blipFill>
          <a:blip r:embed="rId3"/>
          <a:stretch>
            <a:fillRect/>
          </a:stretch>
        </p:blipFill>
        <p:spPr>
          <a:xfrm>
            <a:off x="7891674" y="0"/>
            <a:ext cx="4300327" cy="3766719"/>
          </a:xfrm>
          <a:prstGeom prst="rect">
            <a:avLst/>
          </a:prstGeom>
        </p:spPr>
      </p:pic>
      <p:pic>
        <p:nvPicPr>
          <p:cNvPr id="6" name="圖片 5"/>
          <p:cNvPicPr>
            <a:picLocks noChangeAspect="1"/>
          </p:cNvPicPr>
          <p:nvPr/>
        </p:nvPicPr>
        <p:blipFill>
          <a:blip r:embed="rId4"/>
          <a:stretch>
            <a:fillRect/>
          </a:stretch>
        </p:blipFill>
        <p:spPr>
          <a:xfrm>
            <a:off x="8754533" y="3766717"/>
            <a:ext cx="3437468" cy="3104519"/>
          </a:xfrm>
          <a:prstGeom prst="rect">
            <a:avLst/>
          </a:prstGeom>
        </p:spPr>
      </p:pic>
      <p:pic>
        <p:nvPicPr>
          <p:cNvPr id="7" name="圖片 6"/>
          <p:cNvPicPr>
            <a:picLocks noChangeAspect="1"/>
          </p:cNvPicPr>
          <p:nvPr/>
        </p:nvPicPr>
        <p:blipFill>
          <a:blip r:embed="rId5"/>
          <a:stretch>
            <a:fillRect/>
          </a:stretch>
        </p:blipFill>
        <p:spPr>
          <a:xfrm>
            <a:off x="0" y="3766717"/>
            <a:ext cx="4343400" cy="3091281"/>
          </a:xfrm>
          <a:prstGeom prst="rect">
            <a:avLst/>
          </a:prstGeom>
        </p:spPr>
      </p:pic>
      <p:pic>
        <p:nvPicPr>
          <p:cNvPr id="9" name="圖片 8"/>
          <p:cNvPicPr>
            <a:picLocks noChangeAspect="1"/>
          </p:cNvPicPr>
          <p:nvPr/>
        </p:nvPicPr>
        <p:blipFill>
          <a:blip r:embed="rId6"/>
          <a:stretch>
            <a:fillRect/>
          </a:stretch>
        </p:blipFill>
        <p:spPr>
          <a:xfrm>
            <a:off x="4343400" y="3766717"/>
            <a:ext cx="4411133" cy="3091283"/>
          </a:xfrm>
          <a:prstGeom prst="rect">
            <a:avLst/>
          </a:prstGeom>
        </p:spPr>
      </p:pic>
      <p:sp>
        <p:nvSpPr>
          <p:cNvPr id="10"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schemeClr val="tx1"/>
                </a:solidFill>
                <a:latin typeface="Arial" panose="020B0604020202020204" pitchFamily="34" charset="0"/>
                <a:cs typeface="Arial" panose="020B0604020202020204" pitchFamily="34" charset="0"/>
              </a:rPr>
              <a:t>24</a:t>
            </a:r>
            <a:endParaRPr lang="zh-TW" alt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62958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0" y="11850"/>
            <a:ext cx="1218129" cy="3754874"/>
          </a:xfrm>
          <a:prstGeom prst="rect">
            <a:avLst/>
          </a:prstGeom>
          <a:solidFill>
            <a:srgbClr val="C00000"/>
          </a:solidFill>
        </p:spPr>
        <p:txBody>
          <a:bodyPr wrap="square" rtlCol="0">
            <a:spAutoFit/>
          </a:bodyPr>
          <a:lstStyle/>
          <a:p>
            <a:r>
              <a:rPr lang="zh-TW" altLang="en-US" sz="4400" b="1" dirty="0" smtClean="0">
                <a:solidFill>
                  <a:prstClr val="white"/>
                </a:solidFill>
                <a:latin typeface="微軟正黑體" panose="020B0604030504040204" pitchFamily="34" charset="-120"/>
                <a:ea typeface="微軟正黑體" panose="020B0604030504040204" pitchFamily="34" charset="-120"/>
              </a:rPr>
              <a:t>前瞻技術篇</a:t>
            </a:r>
            <a:endParaRPr lang="en-US" altLang="zh-TW" sz="4400" b="1" dirty="0">
              <a:solidFill>
                <a:prstClr val="white"/>
              </a:solidFill>
              <a:latin typeface="微軟正黑體" panose="020B0604030504040204" pitchFamily="34" charset="-120"/>
              <a:ea typeface="微軟正黑體" panose="020B0604030504040204" pitchFamily="34" charset="-120"/>
            </a:endParaRPr>
          </a:p>
          <a:p>
            <a:endParaRPr lang="zh-TW" altLang="en-US" b="1" dirty="0">
              <a:solidFill>
                <a:prstClr val="black"/>
              </a:solidFill>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stretch>
            <a:fillRect/>
          </a:stretch>
        </p:blipFill>
        <p:spPr>
          <a:xfrm>
            <a:off x="0" y="3766724"/>
            <a:ext cx="4419599" cy="3091276"/>
          </a:xfrm>
          <a:prstGeom prst="rect">
            <a:avLst/>
          </a:prstGeom>
        </p:spPr>
      </p:pic>
      <p:pic>
        <p:nvPicPr>
          <p:cNvPr id="1026" name="Picture 2" descr="https://iknow.stpi.narl.org.tw/Post/Figures/2021/market/ic_17881_202106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129" y="11849"/>
            <a:ext cx="5867400" cy="3754874"/>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8174100" y="3766723"/>
            <a:ext cx="4017900" cy="3091277"/>
          </a:xfrm>
          <a:prstGeom prst="rect">
            <a:avLst/>
          </a:prstGeom>
        </p:spPr>
      </p:pic>
      <p:pic>
        <p:nvPicPr>
          <p:cNvPr id="6" name="圖片 5"/>
          <p:cNvPicPr>
            <a:picLocks noChangeAspect="1"/>
          </p:cNvPicPr>
          <p:nvPr/>
        </p:nvPicPr>
        <p:blipFill>
          <a:blip r:embed="rId5"/>
          <a:stretch>
            <a:fillRect/>
          </a:stretch>
        </p:blipFill>
        <p:spPr>
          <a:xfrm>
            <a:off x="4419599" y="3766722"/>
            <a:ext cx="4193178" cy="3091277"/>
          </a:xfrm>
          <a:prstGeom prst="rect">
            <a:avLst/>
          </a:prstGeom>
        </p:spPr>
      </p:pic>
      <p:pic>
        <p:nvPicPr>
          <p:cNvPr id="1028" name="Picture 4" descr="https://iknow.stpi.narl.org.tw/Post/Figures/2021/market/ic_17869_202106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5529" y="11847"/>
            <a:ext cx="5106471" cy="3754873"/>
          </a:xfrm>
          <a:prstGeom prst="rect">
            <a:avLst/>
          </a:prstGeom>
          <a:noFill/>
          <a:extLst>
            <a:ext uri="{909E8E84-426E-40DD-AFC4-6F175D3DCCD1}">
              <a14:hiddenFill xmlns:a14="http://schemas.microsoft.com/office/drawing/2010/main">
                <a:solidFill>
                  <a:srgbClr val="FFFFFF"/>
                </a:solidFill>
              </a14:hiddenFill>
            </a:ext>
          </a:extLst>
        </p:spPr>
      </p:pic>
      <p:sp>
        <p:nvSpPr>
          <p:cNvPr id="9"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schemeClr val="tx1"/>
                </a:solidFill>
                <a:latin typeface="Arial" panose="020B0604020202020204" pitchFamily="34" charset="0"/>
                <a:cs typeface="Arial" panose="020B0604020202020204" pitchFamily="34" charset="0"/>
              </a:rPr>
              <a:t>25</a:t>
            </a:r>
            <a:endParaRPr lang="zh-TW" alt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8282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1102576" y="101027"/>
            <a:ext cx="10264265" cy="584775"/>
          </a:xfrm>
          <a:prstGeom prst="rect">
            <a:avLst/>
          </a:prstGeom>
          <a:noFill/>
        </p:spPr>
        <p:txBody>
          <a:bodyPr wrap="square" rtlCol="0">
            <a:spAutoFit/>
          </a:bodyPr>
          <a:lstStyle/>
          <a:p>
            <a:r>
              <a:rPr lang="zh-TW" altLang="en-US" sz="3200" dirty="0" smtClean="0">
                <a:solidFill>
                  <a:prstClr val="black"/>
                </a:solidFill>
                <a:latin typeface="微軟正黑體" panose="020B0604030504040204" pitchFamily="34" charset="-120"/>
                <a:ea typeface="微軟正黑體" panose="020B0604030504040204" pitchFamily="34" charset="-120"/>
              </a:rPr>
              <a:t>公務</a:t>
            </a:r>
            <a:r>
              <a:rPr lang="zh-TW" altLang="en-US" sz="3200" dirty="0">
                <a:solidFill>
                  <a:prstClr val="black"/>
                </a:solidFill>
                <a:latin typeface="微軟正黑體" panose="020B0604030504040204" pitchFamily="34" charset="-120"/>
                <a:ea typeface="微軟正黑體" panose="020B0604030504040204" pitchFamily="34" charset="-120"/>
              </a:rPr>
              <a:t>報告：全球供應鏈重組對台灣科技產業發展之影響</a:t>
            </a:r>
          </a:p>
        </p:txBody>
      </p:sp>
      <p:pic>
        <p:nvPicPr>
          <p:cNvPr id="23" name="圖片 22"/>
          <p:cNvPicPr>
            <a:picLocks noChangeAspect="1"/>
          </p:cNvPicPr>
          <p:nvPr/>
        </p:nvPicPr>
        <p:blipFill>
          <a:blip r:embed="rId2"/>
          <a:stretch>
            <a:fillRect/>
          </a:stretch>
        </p:blipFill>
        <p:spPr>
          <a:xfrm>
            <a:off x="1269852" y="2466482"/>
            <a:ext cx="1644366" cy="980557"/>
          </a:xfrm>
          <a:prstGeom prst="rect">
            <a:avLst/>
          </a:prstGeom>
          <a:ln>
            <a:noFill/>
          </a:ln>
          <a:effectLst>
            <a:outerShdw blurRad="292100" dist="139700" dir="2700000" algn="tl" rotWithShape="0">
              <a:srgbClr val="333333">
                <a:alpha val="65000"/>
              </a:srgbClr>
            </a:outerShdw>
          </a:effectLst>
        </p:spPr>
      </p:pic>
      <p:pic>
        <p:nvPicPr>
          <p:cNvPr id="3" name="圖片 2"/>
          <p:cNvPicPr>
            <a:picLocks noChangeAspect="1"/>
          </p:cNvPicPr>
          <p:nvPr/>
        </p:nvPicPr>
        <p:blipFill>
          <a:blip r:embed="rId3"/>
          <a:stretch>
            <a:fillRect/>
          </a:stretch>
        </p:blipFill>
        <p:spPr>
          <a:xfrm>
            <a:off x="5667326" y="912278"/>
            <a:ext cx="1895438" cy="1228478"/>
          </a:xfrm>
          <a:prstGeom prst="rect">
            <a:avLst/>
          </a:prstGeom>
          <a:ln>
            <a:noFill/>
          </a:ln>
          <a:effectLst>
            <a:outerShdw blurRad="292100" dist="139700" dir="2700000" algn="tl" rotWithShape="0">
              <a:srgbClr val="333333">
                <a:alpha val="65000"/>
              </a:srgbClr>
            </a:outerShdw>
          </a:effectLst>
        </p:spPr>
      </p:pic>
      <p:pic>
        <p:nvPicPr>
          <p:cNvPr id="4" name="圖片 3"/>
          <p:cNvPicPr>
            <a:picLocks noChangeAspect="1"/>
          </p:cNvPicPr>
          <p:nvPr/>
        </p:nvPicPr>
        <p:blipFill>
          <a:blip r:embed="rId4"/>
          <a:stretch>
            <a:fillRect/>
          </a:stretch>
        </p:blipFill>
        <p:spPr>
          <a:xfrm>
            <a:off x="3948080" y="2356972"/>
            <a:ext cx="1834724" cy="1203899"/>
          </a:xfrm>
          <a:prstGeom prst="rect">
            <a:avLst/>
          </a:prstGeom>
          <a:ln>
            <a:noFill/>
          </a:ln>
          <a:effectLst>
            <a:outerShdw blurRad="292100" dist="139700" dir="2700000" algn="tl" rotWithShape="0">
              <a:srgbClr val="333333">
                <a:alpha val="65000"/>
              </a:srgbClr>
            </a:outerShdw>
          </a:effectLst>
        </p:spPr>
      </p:pic>
      <p:sp>
        <p:nvSpPr>
          <p:cNvPr id="5" name="向右箭號 4"/>
          <p:cNvSpPr/>
          <p:nvPr/>
        </p:nvSpPr>
        <p:spPr>
          <a:xfrm>
            <a:off x="83130" y="4253414"/>
            <a:ext cx="12108869" cy="322544"/>
          </a:xfrm>
          <a:prstGeom prst="rightArrow">
            <a:avLst/>
          </a:prstGeom>
          <a:solidFill>
            <a:schemeClr val="accent2"/>
          </a:solidFill>
          <a:ln cap="rnd">
            <a:solidFill>
              <a:srgbClr val="FFC000"/>
            </a:solidFill>
            <a:prstDash val="dashDot"/>
            <a:bevel/>
          </a:ln>
          <a:effectLst>
            <a:glow rad="88900">
              <a:schemeClr val="accent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prstClr val="white"/>
              </a:solidFill>
            </a:endParaRPr>
          </a:p>
        </p:txBody>
      </p:sp>
      <p:sp>
        <p:nvSpPr>
          <p:cNvPr id="6" name="橢圓 5"/>
          <p:cNvSpPr/>
          <p:nvPr/>
        </p:nvSpPr>
        <p:spPr>
          <a:xfrm>
            <a:off x="341487" y="4230531"/>
            <a:ext cx="295905" cy="37543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prstClr val="white"/>
              </a:solidFill>
            </a:endParaRPr>
          </a:p>
        </p:txBody>
      </p:sp>
      <p:sp>
        <p:nvSpPr>
          <p:cNvPr id="7" name="文字方塊 6"/>
          <p:cNvSpPr txBox="1"/>
          <p:nvPr/>
        </p:nvSpPr>
        <p:spPr>
          <a:xfrm>
            <a:off x="-1" y="4891147"/>
            <a:ext cx="1190746" cy="276999"/>
          </a:xfrm>
          <a:prstGeom prst="rect">
            <a:avLst/>
          </a:prstGeom>
          <a:noFill/>
        </p:spPr>
        <p:txBody>
          <a:bodyPr wrap="square" rtlCol="0">
            <a:spAutoFit/>
          </a:bodyPr>
          <a:lstStyle/>
          <a:p>
            <a:r>
              <a:rPr lang="zh-TW" altLang="en-US" sz="1200" dirty="0" smtClean="0">
                <a:solidFill>
                  <a:prstClr val="black"/>
                </a:solidFill>
                <a:latin typeface="微軟正黑體" panose="020B0604030504040204" pitchFamily="34" charset="-120"/>
                <a:ea typeface="微軟正黑體" panose="020B0604030504040204" pitchFamily="34" charset="-120"/>
              </a:rPr>
              <a:t>美中貿易戰</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197677" y="4591430"/>
            <a:ext cx="1015156" cy="276999"/>
          </a:xfrm>
          <a:prstGeom prst="rect">
            <a:avLst/>
          </a:prstGeom>
          <a:noFill/>
        </p:spPr>
        <p:txBody>
          <a:bodyPr wrap="square" rtlCol="0">
            <a:spAutoFit/>
          </a:bodyPr>
          <a:lstStyle/>
          <a:p>
            <a:r>
              <a:rPr lang="en-US" altLang="zh-TW" sz="1200" dirty="0" smtClean="0">
                <a:solidFill>
                  <a:prstClr val="black"/>
                </a:solidFill>
              </a:rPr>
              <a:t>2018.3</a:t>
            </a:r>
            <a:endParaRPr lang="zh-TW" altLang="en-US" sz="1200" dirty="0">
              <a:solidFill>
                <a:prstClr val="black"/>
              </a:solidFill>
            </a:endParaRPr>
          </a:p>
        </p:txBody>
      </p:sp>
      <p:sp>
        <p:nvSpPr>
          <p:cNvPr id="9" name="橢圓 8"/>
          <p:cNvSpPr/>
          <p:nvPr/>
        </p:nvSpPr>
        <p:spPr>
          <a:xfrm>
            <a:off x="1005151" y="4206130"/>
            <a:ext cx="295905" cy="375434"/>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200">
              <a:solidFill>
                <a:prstClr val="white"/>
              </a:solidFill>
            </a:endParaRPr>
          </a:p>
        </p:txBody>
      </p:sp>
      <p:pic>
        <p:nvPicPr>
          <p:cNvPr id="10" name="圖片 9"/>
          <p:cNvPicPr>
            <a:picLocks noChangeAspect="1"/>
          </p:cNvPicPr>
          <p:nvPr/>
        </p:nvPicPr>
        <p:blipFill>
          <a:blip r:embed="rId5"/>
          <a:stretch>
            <a:fillRect/>
          </a:stretch>
        </p:blipFill>
        <p:spPr>
          <a:xfrm>
            <a:off x="3486057" y="4234853"/>
            <a:ext cx="311495" cy="381585"/>
          </a:xfrm>
          <a:prstGeom prst="rect">
            <a:avLst/>
          </a:prstGeom>
        </p:spPr>
      </p:pic>
      <p:sp>
        <p:nvSpPr>
          <p:cNvPr id="12" name="文字方塊 11"/>
          <p:cNvSpPr txBox="1"/>
          <p:nvPr/>
        </p:nvSpPr>
        <p:spPr>
          <a:xfrm>
            <a:off x="829761" y="4552536"/>
            <a:ext cx="1015156" cy="276999"/>
          </a:xfrm>
          <a:prstGeom prst="rect">
            <a:avLst/>
          </a:prstGeom>
          <a:noFill/>
        </p:spPr>
        <p:txBody>
          <a:bodyPr wrap="square" rtlCol="0">
            <a:spAutoFit/>
          </a:bodyPr>
          <a:lstStyle/>
          <a:p>
            <a:r>
              <a:rPr lang="en-US" altLang="zh-TW" sz="1200" dirty="0" smtClean="0">
                <a:solidFill>
                  <a:prstClr val="black"/>
                </a:solidFill>
              </a:rPr>
              <a:t>2019.11</a:t>
            </a:r>
            <a:endParaRPr lang="zh-TW" altLang="en-US" sz="1200" dirty="0">
              <a:solidFill>
                <a:prstClr val="black"/>
              </a:solidFill>
            </a:endParaRPr>
          </a:p>
        </p:txBody>
      </p:sp>
      <p:sp>
        <p:nvSpPr>
          <p:cNvPr id="13" name="文字方塊 12"/>
          <p:cNvSpPr txBox="1"/>
          <p:nvPr/>
        </p:nvSpPr>
        <p:spPr>
          <a:xfrm>
            <a:off x="777005" y="4720290"/>
            <a:ext cx="1190746" cy="461665"/>
          </a:xfrm>
          <a:prstGeom prst="rect">
            <a:avLst/>
          </a:prstGeom>
          <a:noFill/>
        </p:spPr>
        <p:txBody>
          <a:bodyPr wrap="square" rtlCol="0">
            <a:spAutoFit/>
          </a:bodyPr>
          <a:lstStyle/>
          <a:p>
            <a:r>
              <a:rPr lang="en-US" altLang="zh-TW" sz="1200" dirty="0" smtClean="0">
                <a:solidFill>
                  <a:prstClr val="black"/>
                </a:solidFill>
                <a:latin typeface="微軟正黑體" panose="020B0604030504040204" pitchFamily="34" charset="-120"/>
                <a:ea typeface="微軟正黑體" panose="020B0604030504040204" pitchFamily="34" charset="-120"/>
              </a:rPr>
              <a:t>COVID-19</a:t>
            </a:r>
          </a:p>
          <a:p>
            <a:r>
              <a:rPr lang="zh-TW" altLang="en-US" sz="1200" dirty="0">
                <a:solidFill>
                  <a:prstClr val="black"/>
                </a:solidFill>
                <a:latin typeface="微軟正黑體" panose="020B0604030504040204" pitchFamily="34" charset="-120"/>
                <a:ea typeface="微軟正黑體" panose="020B0604030504040204" pitchFamily="34" charset="-120"/>
              </a:rPr>
              <a:t>大流行</a:t>
            </a:r>
          </a:p>
        </p:txBody>
      </p:sp>
      <p:sp>
        <p:nvSpPr>
          <p:cNvPr id="14" name="文字方塊 13"/>
          <p:cNvSpPr txBox="1"/>
          <p:nvPr/>
        </p:nvSpPr>
        <p:spPr>
          <a:xfrm>
            <a:off x="3234632" y="4776646"/>
            <a:ext cx="1190746" cy="461665"/>
          </a:xfrm>
          <a:prstGeom prst="rect">
            <a:avLst/>
          </a:prstGeom>
          <a:noFill/>
        </p:spPr>
        <p:txBody>
          <a:bodyPr wrap="square" rtlCol="0">
            <a:spAutoFit/>
          </a:bodyPr>
          <a:lstStyle/>
          <a:p>
            <a:r>
              <a:rPr lang="zh-TW" altLang="en-US" sz="1200" dirty="0" smtClean="0">
                <a:solidFill>
                  <a:prstClr val="black"/>
                </a:solidFill>
                <a:latin typeface="微軟正黑體" panose="020B0604030504040204" pitchFamily="34" charset="-120"/>
                <a:ea typeface="微軟正黑體" panose="020B0604030504040204" pitchFamily="34" charset="-120"/>
              </a:rPr>
              <a:t>美國總統</a:t>
            </a:r>
            <a:endParaRPr lang="en-US" altLang="zh-TW" sz="1200" dirty="0" smtClean="0">
              <a:solidFill>
                <a:prstClr val="black"/>
              </a:solidFill>
              <a:latin typeface="微軟正黑體" panose="020B0604030504040204" pitchFamily="34" charset="-120"/>
              <a:ea typeface="微軟正黑體" panose="020B0604030504040204" pitchFamily="34" charset="-120"/>
            </a:endParaRPr>
          </a:p>
          <a:p>
            <a:r>
              <a:rPr lang="zh-TW" altLang="en-US" sz="1200" dirty="0" smtClean="0">
                <a:solidFill>
                  <a:prstClr val="black"/>
                </a:solidFill>
                <a:latin typeface="微軟正黑體" panose="020B0604030504040204" pitchFamily="34" charset="-120"/>
                <a:ea typeface="微軟正黑體" panose="020B0604030504040204" pitchFamily="34" charset="-120"/>
              </a:rPr>
              <a:t>拜登上任</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sp>
        <p:nvSpPr>
          <p:cNvPr id="15" name="文字方塊 14"/>
          <p:cNvSpPr txBox="1"/>
          <p:nvPr/>
        </p:nvSpPr>
        <p:spPr>
          <a:xfrm>
            <a:off x="4042258" y="4806875"/>
            <a:ext cx="1362740" cy="461665"/>
          </a:xfrm>
          <a:prstGeom prst="rect">
            <a:avLst/>
          </a:prstGeom>
          <a:noFill/>
        </p:spPr>
        <p:txBody>
          <a:bodyPr wrap="square" rtlCol="0">
            <a:spAutoFit/>
          </a:bodyPr>
          <a:lstStyle/>
          <a:p>
            <a:r>
              <a:rPr lang="zh-TW" altLang="en-US" sz="1200" dirty="0" smtClean="0">
                <a:solidFill>
                  <a:prstClr val="black"/>
                </a:solidFill>
                <a:latin typeface="微軟正黑體" panose="020B0604030504040204" pitchFamily="34" charset="-120"/>
                <a:ea typeface="微軟正黑體" panose="020B0604030504040204" pitchFamily="34" charset="-120"/>
              </a:rPr>
              <a:t>拜登行政命令</a:t>
            </a:r>
            <a:endParaRPr lang="en-US" altLang="zh-TW" sz="1200" dirty="0" smtClean="0">
              <a:solidFill>
                <a:prstClr val="black"/>
              </a:solidFill>
              <a:latin typeface="微軟正黑體" panose="020B0604030504040204" pitchFamily="34" charset="-120"/>
              <a:ea typeface="微軟正黑體" panose="020B0604030504040204" pitchFamily="34" charset="-120"/>
            </a:endParaRPr>
          </a:p>
          <a:p>
            <a:r>
              <a:rPr lang="zh-TW" altLang="en-US" sz="1200" dirty="0" smtClean="0">
                <a:solidFill>
                  <a:prstClr val="black"/>
                </a:solidFill>
                <a:latin typeface="微軟正黑體" panose="020B0604030504040204" pitchFamily="34" charset="-120"/>
                <a:ea typeface="微軟正黑體" panose="020B0604030504040204" pitchFamily="34" charset="-120"/>
              </a:rPr>
              <a:t>清查四大供應鏈</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sp>
        <p:nvSpPr>
          <p:cNvPr id="16" name="文字方塊 15"/>
          <p:cNvSpPr txBox="1"/>
          <p:nvPr/>
        </p:nvSpPr>
        <p:spPr>
          <a:xfrm>
            <a:off x="1638324" y="4791489"/>
            <a:ext cx="1289177" cy="461665"/>
          </a:xfrm>
          <a:prstGeom prst="rect">
            <a:avLst/>
          </a:prstGeom>
          <a:noFill/>
        </p:spPr>
        <p:txBody>
          <a:bodyPr wrap="square" rtlCol="0">
            <a:spAutoFit/>
          </a:bodyPr>
          <a:lstStyle/>
          <a:p>
            <a:r>
              <a:rPr lang="zh-TW" altLang="en-US" sz="1200" dirty="0">
                <a:solidFill>
                  <a:prstClr val="black"/>
                </a:solidFill>
                <a:latin typeface="微軟正黑體" panose="020B0604030504040204" pitchFamily="34" charset="-120"/>
                <a:ea typeface="微軟正黑體" panose="020B0604030504040204" pitchFamily="34" charset="-120"/>
              </a:rPr>
              <a:t>台積電敲定赴美設</a:t>
            </a:r>
            <a:r>
              <a:rPr lang="en-US" altLang="zh-TW" sz="1200" dirty="0">
                <a:solidFill>
                  <a:prstClr val="black"/>
                </a:solidFill>
                <a:latin typeface="微軟正黑體" panose="020B0604030504040204" pitchFamily="34" charset="-120"/>
                <a:ea typeface="微軟正黑體" panose="020B0604030504040204" pitchFamily="34" charset="-120"/>
              </a:rPr>
              <a:t>5</a:t>
            </a:r>
            <a:r>
              <a:rPr lang="zh-TW" altLang="en-US" sz="1200" dirty="0">
                <a:solidFill>
                  <a:prstClr val="black"/>
                </a:solidFill>
                <a:latin typeface="微軟正黑體" panose="020B0604030504040204" pitchFamily="34" charset="-120"/>
                <a:ea typeface="微軟正黑體" panose="020B0604030504040204" pitchFamily="34" charset="-120"/>
              </a:rPr>
              <a:t>奈</a:t>
            </a:r>
            <a:r>
              <a:rPr lang="zh-TW" altLang="en-US" sz="1200" dirty="0" smtClean="0">
                <a:solidFill>
                  <a:prstClr val="black"/>
                </a:solidFill>
                <a:latin typeface="微軟正黑體" panose="020B0604030504040204" pitchFamily="34" charset="-120"/>
                <a:ea typeface="微軟正黑體" panose="020B0604030504040204" pitchFamily="34" charset="-120"/>
              </a:rPr>
              <a:t>米廠</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sp>
        <p:nvSpPr>
          <p:cNvPr id="17" name="文字方塊 16"/>
          <p:cNvSpPr txBox="1"/>
          <p:nvPr/>
        </p:nvSpPr>
        <p:spPr>
          <a:xfrm>
            <a:off x="3246380" y="4596788"/>
            <a:ext cx="1015156" cy="276999"/>
          </a:xfrm>
          <a:prstGeom prst="rect">
            <a:avLst/>
          </a:prstGeom>
          <a:noFill/>
        </p:spPr>
        <p:txBody>
          <a:bodyPr wrap="square" rtlCol="0">
            <a:spAutoFit/>
          </a:bodyPr>
          <a:lstStyle/>
          <a:p>
            <a:r>
              <a:rPr lang="en-US" altLang="zh-TW" sz="1200" dirty="0" smtClean="0">
                <a:solidFill>
                  <a:prstClr val="black"/>
                </a:solidFill>
              </a:rPr>
              <a:t>2021.1.21</a:t>
            </a:r>
            <a:endParaRPr lang="zh-TW" altLang="en-US" sz="1200" dirty="0">
              <a:solidFill>
                <a:prstClr val="black"/>
              </a:solidFill>
            </a:endParaRPr>
          </a:p>
        </p:txBody>
      </p:sp>
      <p:sp>
        <p:nvSpPr>
          <p:cNvPr id="18" name="文字方塊 17"/>
          <p:cNvSpPr txBox="1"/>
          <p:nvPr/>
        </p:nvSpPr>
        <p:spPr>
          <a:xfrm>
            <a:off x="6405784" y="4560308"/>
            <a:ext cx="1015156" cy="276999"/>
          </a:xfrm>
          <a:prstGeom prst="rect">
            <a:avLst/>
          </a:prstGeom>
          <a:noFill/>
        </p:spPr>
        <p:txBody>
          <a:bodyPr wrap="square" rtlCol="0">
            <a:spAutoFit/>
          </a:bodyPr>
          <a:lstStyle/>
          <a:p>
            <a:r>
              <a:rPr lang="en-US" altLang="zh-TW" sz="1200" dirty="0" smtClean="0">
                <a:solidFill>
                  <a:prstClr val="black"/>
                </a:solidFill>
              </a:rPr>
              <a:t>2021.3.5</a:t>
            </a:r>
            <a:endParaRPr lang="zh-TW" altLang="en-US" sz="1200" dirty="0">
              <a:solidFill>
                <a:prstClr val="black"/>
              </a:solidFill>
            </a:endParaRPr>
          </a:p>
        </p:txBody>
      </p:sp>
      <p:pic>
        <p:nvPicPr>
          <p:cNvPr id="19" name="圖片 18"/>
          <p:cNvPicPr>
            <a:picLocks noChangeAspect="1"/>
          </p:cNvPicPr>
          <p:nvPr/>
        </p:nvPicPr>
        <p:blipFill>
          <a:blip r:embed="rId5"/>
          <a:stretch>
            <a:fillRect/>
          </a:stretch>
        </p:blipFill>
        <p:spPr>
          <a:xfrm>
            <a:off x="6615045" y="4219122"/>
            <a:ext cx="311495" cy="381585"/>
          </a:xfrm>
          <a:prstGeom prst="rect">
            <a:avLst/>
          </a:prstGeom>
        </p:spPr>
      </p:pic>
      <p:sp>
        <p:nvSpPr>
          <p:cNvPr id="20" name="矩形 19"/>
          <p:cNvSpPr/>
          <p:nvPr/>
        </p:nvSpPr>
        <p:spPr>
          <a:xfrm>
            <a:off x="3789038" y="3540436"/>
            <a:ext cx="2323838" cy="461665"/>
          </a:xfrm>
          <a:prstGeom prst="rect">
            <a:avLst/>
          </a:prstGeom>
        </p:spPr>
        <p:txBody>
          <a:bodyPr wrap="square">
            <a:spAutoFit/>
          </a:bodyPr>
          <a:lstStyle/>
          <a:p>
            <a:r>
              <a:rPr lang="zh-TW" altLang="en-US" sz="1200" dirty="0" smtClean="0">
                <a:solidFill>
                  <a:srgbClr val="000000"/>
                </a:solidFill>
                <a:latin typeface="Microsoft JhengHei" panose="020B0604030504040204" pitchFamily="34" charset="-120"/>
                <a:ea typeface="Microsoft JhengHei" panose="020B0604030504040204" pitchFamily="34" charset="-120"/>
              </a:rPr>
              <a:t>四大供應鏈：半導體</a:t>
            </a:r>
            <a:r>
              <a:rPr lang="zh-TW" altLang="en-US" sz="1200" dirty="0">
                <a:solidFill>
                  <a:srgbClr val="000000"/>
                </a:solidFill>
                <a:latin typeface="Microsoft JhengHei" panose="020B0604030504040204" pitchFamily="34" charset="-120"/>
                <a:ea typeface="Microsoft JhengHei" panose="020B0604030504040204" pitchFamily="34" charset="-120"/>
              </a:rPr>
              <a:t>、高容量電動車電池、藥物與稀土</a:t>
            </a:r>
            <a:endParaRPr lang="zh-TW" altLang="en-US" sz="1200" dirty="0">
              <a:solidFill>
                <a:prstClr val="black"/>
              </a:solidFill>
            </a:endParaRPr>
          </a:p>
        </p:txBody>
      </p:sp>
      <p:pic>
        <p:nvPicPr>
          <p:cNvPr id="21" name="圖片 20"/>
          <p:cNvPicPr>
            <a:picLocks noChangeAspect="1"/>
          </p:cNvPicPr>
          <p:nvPr/>
        </p:nvPicPr>
        <p:blipFill>
          <a:blip r:embed="rId5"/>
          <a:stretch>
            <a:fillRect/>
          </a:stretch>
        </p:blipFill>
        <p:spPr>
          <a:xfrm>
            <a:off x="1970757" y="4220359"/>
            <a:ext cx="311495" cy="381585"/>
          </a:xfrm>
          <a:prstGeom prst="rect">
            <a:avLst/>
          </a:prstGeom>
        </p:spPr>
      </p:pic>
      <p:sp>
        <p:nvSpPr>
          <p:cNvPr id="22" name="文字方塊 21"/>
          <p:cNvSpPr txBox="1"/>
          <p:nvPr/>
        </p:nvSpPr>
        <p:spPr>
          <a:xfrm>
            <a:off x="1851375" y="4533358"/>
            <a:ext cx="1015156" cy="276999"/>
          </a:xfrm>
          <a:prstGeom prst="rect">
            <a:avLst/>
          </a:prstGeom>
          <a:noFill/>
        </p:spPr>
        <p:txBody>
          <a:bodyPr wrap="square" rtlCol="0">
            <a:spAutoFit/>
          </a:bodyPr>
          <a:lstStyle/>
          <a:p>
            <a:r>
              <a:rPr lang="en-US" altLang="zh-TW" sz="1200" dirty="0" smtClean="0">
                <a:solidFill>
                  <a:prstClr val="black"/>
                </a:solidFill>
              </a:rPr>
              <a:t>2020.5.15</a:t>
            </a:r>
            <a:endParaRPr lang="zh-TW" altLang="en-US" sz="1200" dirty="0">
              <a:solidFill>
                <a:prstClr val="black"/>
              </a:solidFill>
            </a:endParaRPr>
          </a:p>
        </p:txBody>
      </p:sp>
      <p:pic>
        <p:nvPicPr>
          <p:cNvPr id="24" name="圖片 23"/>
          <p:cNvPicPr>
            <a:picLocks noChangeAspect="1"/>
          </p:cNvPicPr>
          <p:nvPr/>
        </p:nvPicPr>
        <p:blipFill>
          <a:blip r:embed="rId6"/>
          <a:stretch>
            <a:fillRect/>
          </a:stretch>
        </p:blipFill>
        <p:spPr>
          <a:xfrm>
            <a:off x="3077469" y="896459"/>
            <a:ext cx="1908089" cy="1178650"/>
          </a:xfrm>
          <a:prstGeom prst="rect">
            <a:avLst/>
          </a:prstGeom>
          <a:ln>
            <a:noFill/>
          </a:ln>
          <a:effectLst>
            <a:outerShdw blurRad="292100" dist="139700" dir="2700000" algn="tl" rotWithShape="0">
              <a:srgbClr val="333333">
                <a:alpha val="65000"/>
              </a:srgbClr>
            </a:outerShdw>
          </a:effectLst>
        </p:spPr>
      </p:pic>
      <p:sp>
        <p:nvSpPr>
          <p:cNvPr id="25" name="文字方塊 24"/>
          <p:cNvSpPr txBox="1"/>
          <p:nvPr/>
        </p:nvSpPr>
        <p:spPr>
          <a:xfrm>
            <a:off x="6381656" y="4720290"/>
            <a:ext cx="935554" cy="461665"/>
          </a:xfrm>
          <a:prstGeom prst="rect">
            <a:avLst/>
          </a:prstGeom>
          <a:noFill/>
        </p:spPr>
        <p:txBody>
          <a:bodyPr wrap="square" rtlCol="0">
            <a:spAutoFit/>
          </a:bodyPr>
          <a:lstStyle/>
          <a:p>
            <a:r>
              <a:rPr lang="zh-TW" altLang="en-US" sz="1200" dirty="0" smtClean="0">
                <a:solidFill>
                  <a:prstClr val="black"/>
                </a:solidFill>
                <a:latin typeface="微軟正黑體" panose="020B0604030504040204" pitchFamily="34" charset="-120"/>
                <a:ea typeface="微軟正黑體" panose="020B0604030504040204" pitchFamily="34" charset="-120"/>
              </a:rPr>
              <a:t>全球車用晶片短缺</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pic>
        <p:nvPicPr>
          <p:cNvPr id="27" name="圖片 26"/>
          <p:cNvPicPr>
            <a:picLocks noChangeAspect="1"/>
          </p:cNvPicPr>
          <p:nvPr/>
        </p:nvPicPr>
        <p:blipFill>
          <a:blip r:embed="rId5"/>
          <a:stretch>
            <a:fillRect/>
          </a:stretch>
        </p:blipFill>
        <p:spPr>
          <a:xfrm>
            <a:off x="9127116" y="4228529"/>
            <a:ext cx="311495" cy="381585"/>
          </a:xfrm>
          <a:prstGeom prst="rect">
            <a:avLst/>
          </a:prstGeom>
        </p:spPr>
      </p:pic>
      <p:pic>
        <p:nvPicPr>
          <p:cNvPr id="28" name="圖片 27"/>
          <p:cNvPicPr>
            <a:picLocks noChangeAspect="1"/>
          </p:cNvPicPr>
          <p:nvPr/>
        </p:nvPicPr>
        <p:blipFill>
          <a:blip r:embed="rId7"/>
          <a:stretch>
            <a:fillRect/>
          </a:stretch>
        </p:blipFill>
        <p:spPr>
          <a:xfrm>
            <a:off x="201529" y="1192907"/>
            <a:ext cx="1481325" cy="907288"/>
          </a:xfrm>
          <a:prstGeom prst="rect">
            <a:avLst/>
          </a:prstGeom>
          <a:ln>
            <a:noFill/>
          </a:ln>
          <a:effectLst>
            <a:outerShdw blurRad="292100" dist="139700" dir="2700000" algn="tl" rotWithShape="0">
              <a:srgbClr val="333333">
                <a:alpha val="65000"/>
              </a:srgbClr>
            </a:outerShdw>
          </a:effectLst>
        </p:spPr>
      </p:pic>
      <p:cxnSp>
        <p:nvCxnSpPr>
          <p:cNvPr id="32" name="直線單箭頭接點 31"/>
          <p:cNvCxnSpPr>
            <a:endCxn id="23" idx="2"/>
          </p:cNvCxnSpPr>
          <p:nvPr/>
        </p:nvCxnSpPr>
        <p:spPr>
          <a:xfrm flipH="1" flipV="1">
            <a:off x="2092035" y="3447039"/>
            <a:ext cx="19954" cy="955774"/>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3641706" y="2104448"/>
            <a:ext cx="303832" cy="2312477"/>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3" idx="2"/>
          </p:cNvCxnSpPr>
          <p:nvPr/>
        </p:nvCxnSpPr>
        <p:spPr>
          <a:xfrm flipH="1" flipV="1">
            <a:off x="6615045" y="2140756"/>
            <a:ext cx="154059" cy="2243595"/>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4132449" y="4591430"/>
            <a:ext cx="1015156" cy="276999"/>
          </a:xfrm>
          <a:prstGeom prst="rect">
            <a:avLst/>
          </a:prstGeom>
          <a:noFill/>
        </p:spPr>
        <p:txBody>
          <a:bodyPr wrap="square" rtlCol="0">
            <a:spAutoFit/>
          </a:bodyPr>
          <a:lstStyle/>
          <a:p>
            <a:r>
              <a:rPr lang="en-US" altLang="zh-TW" sz="1200" dirty="0" smtClean="0">
                <a:solidFill>
                  <a:prstClr val="black"/>
                </a:solidFill>
              </a:rPr>
              <a:t>2021.2.24</a:t>
            </a:r>
            <a:endParaRPr lang="zh-TW" altLang="en-US" sz="1200" dirty="0">
              <a:solidFill>
                <a:prstClr val="black"/>
              </a:solidFill>
            </a:endParaRPr>
          </a:p>
        </p:txBody>
      </p:sp>
      <p:pic>
        <p:nvPicPr>
          <p:cNvPr id="38" name="圖片 37"/>
          <p:cNvPicPr>
            <a:picLocks noChangeAspect="1"/>
          </p:cNvPicPr>
          <p:nvPr/>
        </p:nvPicPr>
        <p:blipFill>
          <a:blip r:embed="rId5"/>
          <a:stretch>
            <a:fillRect/>
          </a:stretch>
        </p:blipFill>
        <p:spPr>
          <a:xfrm>
            <a:off x="4350899" y="4252577"/>
            <a:ext cx="311495" cy="381585"/>
          </a:xfrm>
          <a:prstGeom prst="rect">
            <a:avLst/>
          </a:prstGeom>
        </p:spPr>
      </p:pic>
      <p:sp>
        <p:nvSpPr>
          <p:cNvPr id="39" name="文字方塊 38"/>
          <p:cNvSpPr txBox="1"/>
          <p:nvPr/>
        </p:nvSpPr>
        <p:spPr>
          <a:xfrm>
            <a:off x="7237031" y="4518726"/>
            <a:ext cx="1015156" cy="276999"/>
          </a:xfrm>
          <a:prstGeom prst="rect">
            <a:avLst/>
          </a:prstGeom>
          <a:noFill/>
        </p:spPr>
        <p:txBody>
          <a:bodyPr wrap="square" rtlCol="0">
            <a:spAutoFit/>
          </a:bodyPr>
          <a:lstStyle/>
          <a:p>
            <a:r>
              <a:rPr lang="en-US" altLang="zh-TW" sz="1200" dirty="0" smtClean="0">
                <a:solidFill>
                  <a:prstClr val="black"/>
                </a:solidFill>
              </a:rPr>
              <a:t>2021.3.11</a:t>
            </a:r>
            <a:endParaRPr lang="zh-TW" altLang="en-US" sz="1200" dirty="0">
              <a:solidFill>
                <a:prstClr val="black"/>
              </a:solidFill>
            </a:endParaRPr>
          </a:p>
        </p:txBody>
      </p:sp>
      <p:pic>
        <p:nvPicPr>
          <p:cNvPr id="40" name="圖片 39"/>
          <p:cNvPicPr>
            <a:picLocks noChangeAspect="1"/>
          </p:cNvPicPr>
          <p:nvPr/>
        </p:nvPicPr>
        <p:blipFill>
          <a:blip r:embed="rId5"/>
          <a:stretch>
            <a:fillRect/>
          </a:stretch>
        </p:blipFill>
        <p:spPr>
          <a:xfrm>
            <a:off x="7454183" y="4206719"/>
            <a:ext cx="311495" cy="381585"/>
          </a:xfrm>
          <a:prstGeom prst="rect">
            <a:avLst/>
          </a:prstGeom>
        </p:spPr>
      </p:pic>
      <p:pic>
        <p:nvPicPr>
          <p:cNvPr id="46" name="圖片 45"/>
          <p:cNvPicPr>
            <a:picLocks noChangeAspect="1"/>
          </p:cNvPicPr>
          <p:nvPr/>
        </p:nvPicPr>
        <p:blipFill>
          <a:blip r:embed="rId8"/>
          <a:stretch>
            <a:fillRect/>
          </a:stretch>
        </p:blipFill>
        <p:spPr>
          <a:xfrm>
            <a:off x="6953292" y="5441834"/>
            <a:ext cx="1564587" cy="1042017"/>
          </a:xfrm>
          <a:prstGeom prst="rect">
            <a:avLst/>
          </a:prstGeom>
          <a:ln>
            <a:noFill/>
          </a:ln>
          <a:effectLst>
            <a:outerShdw blurRad="292100" dist="139700" dir="2700000" algn="tl" rotWithShape="0">
              <a:srgbClr val="333333">
                <a:alpha val="65000"/>
              </a:srgbClr>
            </a:outerShdw>
          </a:effectLst>
        </p:spPr>
      </p:pic>
      <p:sp>
        <p:nvSpPr>
          <p:cNvPr id="56" name="矩形 55"/>
          <p:cNvSpPr/>
          <p:nvPr/>
        </p:nvSpPr>
        <p:spPr>
          <a:xfrm>
            <a:off x="7293144" y="4772104"/>
            <a:ext cx="822734" cy="646331"/>
          </a:xfrm>
          <a:prstGeom prst="rect">
            <a:avLst/>
          </a:prstGeom>
        </p:spPr>
        <p:txBody>
          <a:bodyPr wrap="square">
            <a:spAutoFit/>
          </a:bodyPr>
          <a:lstStyle/>
          <a:p>
            <a:r>
              <a:rPr lang="zh-TW" altLang="en-US" sz="1200" dirty="0">
                <a:solidFill>
                  <a:prstClr val="black"/>
                </a:solidFill>
                <a:latin typeface="微軟正黑體" panose="020B0604030504040204" pitchFamily="34" charset="-120"/>
                <a:ea typeface="微軟正黑體" panose="020B0604030504040204" pitchFamily="34" charset="-120"/>
              </a:rPr>
              <a:t>美中半導體協會成立工作室</a:t>
            </a:r>
          </a:p>
        </p:txBody>
      </p:sp>
      <p:sp>
        <p:nvSpPr>
          <p:cNvPr id="58" name="文字方塊 57"/>
          <p:cNvSpPr txBox="1"/>
          <p:nvPr/>
        </p:nvSpPr>
        <p:spPr>
          <a:xfrm>
            <a:off x="8136024" y="4522850"/>
            <a:ext cx="1015156" cy="276999"/>
          </a:xfrm>
          <a:prstGeom prst="rect">
            <a:avLst/>
          </a:prstGeom>
          <a:noFill/>
        </p:spPr>
        <p:txBody>
          <a:bodyPr wrap="square" rtlCol="0">
            <a:spAutoFit/>
          </a:bodyPr>
          <a:lstStyle/>
          <a:p>
            <a:r>
              <a:rPr lang="en-US" altLang="zh-TW" sz="1200" dirty="0" smtClean="0">
                <a:solidFill>
                  <a:prstClr val="black"/>
                </a:solidFill>
              </a:rPr>
              <a:t>2021.3.12</a:t>
            </a:r>
            <a:endParaRPr lang="zh-TW" altLang="en-US" sz="1200" dirty="0">
              <a:solidFill>
                <a:prstClr val="black"/>
              </a:solidFill>
            </a:endParaRPr>
          </a:p>
        </p:txBody>
      </p:sp>
      <p:pic>
        <p:nvPicPr>
          <p:cNvPr id="59" name="圖片 58"/>
          <p:cNvPicPr>
            <a:picLocks noChangeAspect="1"/>
          </p:cNvPicPr>
          <p:nvPr/>
        </p:nvPicPr>
        <p:blipFill>
          <a:blip r:embed="rId5"/>
          <a:stretch>
            <a:fillRect/>
          </a:stretch>
        </p:blipFill>
        <p:spPr>
          <a:xfrm>
            <a:off x="8351713" y="4234853"/>
            <a:ext cx="311495" cy="381585"/>
          </a:xfrm>
          <a:prstGeom prst="rect">
            <a:avLst/>
          </a:prstGeom>
        </p:spPr>
      </p:pic>
      <p:sp>
        <p:nvSpPr>
          <p:cNvPr id="60" name="文字方塊 59"/>
          <p:cNvSpPr txBox="1"/>
          <p:nvPr/>
        </p:nvSpPr>
        <p:spPr>
          <a:xfrm>
            <a:off x="8150847" y="4785758"/>
            <a:ext cx="807308" cy="646331"/>
          </a:xfrm>
          <a:prstGeom prst="rect">
            <a:avLst/>
          </a:prstGeom>
          <a:noFill/>
        </p:spPr>
        <p:txBody>
          <a:bodyPr wrap="square" rtlCol="0">
            <a:spAutoFit/>
          </a:bodyPr>
          <a:lstStyle/>
          <a:p>
            <a:r>
              <a:rPr lang="zh-TW" altLang="en-US" sz="1200" dirty="0" smtClean="0">
                <a:solidFill>
                  <a:prstClr val="black"/>
                </a:solidFill>
                <a:latin typeface="微軟正黑體" panose="020B0604030504040204" pitchFamily="34" charset="-120"/>
                <a:ea typeface="微軟正黑體" panose="020B0604030504040204" pitchFamily="34" charset="-120"/>
              </a:rPr>
              <a:t>美日印澳</a:t>
            </a:r>
            <a:r>
              <a:rPr lang="en-US" altLang="zh-TW" sz="1200" dirty="0" smtClean="0">
                <a:solidFill>
                  <a:prstClr val="black"/>
                </a:solidFill>
                <a:latin typeface="微軟正黑體" panose="020B0604030504040204" pitchFamily="34" charset="-120"/>
                <a:ea typeface="微軟正黑體" panose="020B0604030504040204" pitchFamily="34" charset="-120"/>
              </a:rPr>
              <a:t/>
            </a:r>
            <a:br>
              <a:rPr lang="en-US" altLang="zh-TW" sz="1200" dirty="0" smtClean="0">
                <a:solidFill>
                  <a:prstClr val="black"/>
                </a:solidFill>
                <a:latin typeface="微軟正黑體" panose="020B0604030504040204" pitchFamily="34" charset="-120"/>
                <a:ea typeface="微軟正黑體" panose="020B0604030504040204" pitchFamily="34" charset="-120"/>
              </a:rPr>
            </a:br>
            <a:r>
              <a:rPr lang="zh-TW" altLang="en-US" sz="1200" dirty="0">
                <a:solidFill>
                  <a:prstClr val="black"/>
                </a:solidFill>
                <a:latin typeface="微軟正黑體" panose="020B0604030504040204" pitchFamily="34" charset="-120"/>
                <a:ea typeface="微軟正黑體" panose="020B0604030504040204" pitchFamily="34" charset="-120"/>
              </a:rPr>
              <a:t>四方</a:t>
            </a:r>
            <a:r>
              <a:rPr lang="zh-TW" altLang="en-US" sz="1200" dirty="0" smtClean="0">
                <a:solidFill>
                  <a:prstClr val="black"/>
                </a:solidFill>
                <a:latin typeface="微軟正黑體" panose="020B0604030504040204" pitchFamily="34" charset="-120"/>
                <a:ea typeface="微軟正黑體" panose="020B0604030504040204" pitchFamily="34" charset="-120"/>
              </a:rPr>
              <a:t>會談</a:t>
            </a:r>
            <a:r>
              <a:rPr lang="en-US" altLang="zh-TW" sz="1200" dirty="0" smtClean="0">
                <a:solidFill>
                  <a:prstClr val="black"/>
                </a:solidFill>
                <a:latin typeface="微軟正黑體" panose="020B0604030504040204" pitchFamily="34" charset="-120"/>
                <a:ea typeface="微軟正黑體" panose="020B0604030504040204" pitchFamily="34" charset="-120"/>
              </a:rPr>
              <a:t/>
            </a:r>
            <a:br>
              <a:rPr lang="en-US" altLang="zh-TW" sz="1200" dirty="0" smtClean="0">
                <a:solidFill>
                  <a:prstClr val="black"/>
                </a:solidFill>
                <a:latin typeface="微軟正黑體" panose="020B0604030504040204" pitchFamily="34" charset="-120"/>
                <a:ea typeface="微軟正黑體" panose="020B0604030504040204" pitchFamily="34" charset="-120"/>
              </a:rPr>
            </a:br>
            <a:r>
              <a:rPr lang="en-US" altLang="zh-TW" sz="1200" dirty="0" smtClean="0">
                <a:solidFill>
                  <a:prstClr val="black"/>
                </a:solidFill>
                <a:latin typeface="微軟正黑體" panose="020B0604030504040204" pitchFamily="34" charset="-120"/>
                <a:ea typeface="微軟正黑體" panose="020B0604030504040204" pitchFamily="34" charset="-120"/>
              </a:rPr>
              <a:t>(</a:t>
            </a:r>
            <a:r>
              <a:rPr lang="zh-TW" altLang="en-US" sz="1200" dirty="0" smtClean="0">
                <a:solidFill>
                  <a:prstClr val="black"/>
                </a:solidFill>
                <a:latin typeface="微軟正黑體" panose="020B0604030504040204" pitchFamily="34" charset="-120"/>
                <a:ea typeface="微軟正黑體" panose="020B0604030504040204" pitchFamily="34" charset="-120"/>
              </a:rPr>
              <a:t>領導人</a:t>
            </a:r>
            <a:r>
              <a:rPr lang="en-US" altLang="zh-TW" sz="1200" dirty="0" smtClean="0">
                <a:solidFill>
                  <a:prstClr val="black"/>
                </a:solidFill>
                <a:latin typeface="微軟正黑體" panose="020B0604030504040204" pitchFamily="34" charset="-120"/>
                <a:ea typeface="微軟正黑體" panose="020B0604030504040204" pitchFamily="34" charset="-120"/>
              </a:rPr>
              <a:t>)</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cxnSp>
        <p:nvCxnSpPr>
          <p:cNvPr id="61" name="直線單箭頭接點 60"/>
          <p:cNvCxnSpPr/>
          <p:nvPr/>
        </p:nvCxnSpPr>
        <p:spPr>
          <a:xfrm>
            <a:off x="7589196" y="4384351"/>
            <a:ext cx="379747" cy="1101368"/>
          </a:xfrm>
          <a:prstGeom prst="straightConnector1">
            <a:avLst/>
          </a:prstGeom>
          <a:ln w="28575" cap="rnd">
            <a:solidFill>
              <a:srgbClr val="00B05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197107" y="4733996"/>
            <a:ext cx="1334111" cy="646331"/>
          </a:xfrm>
          <a:prstGeom prst="rect">
            <a:avLst/>
          </a:prstGeom>
        </p:spPr>
        <p:txBody>
          <a:bodyPr wrap="square">
            <a:spAutoFit/>
          </a:bodyPr>
          <a:lstStyle/>
          <a:p>
            <a:r>
              <a:rPr lang="zh-TW" altLang="en-US" sz="1200" dirty="0" smtClean="0">
                <a:solidFill>
                  <a:prstClr val="black"/>
                </a:solidFill>
                <a:latin typeface="Microsoft JhengHei" panose="020B0604030504040204" pitchFamily="34" charset="-120"/>
                <a:ea typeface="Microsoft JhengHei" panose="020B0604030504040204" pitchFamily="34" charset="-120"/>
              </a:rPr>
              <a:t>中國兩</a:t>
            </a:r>
            <a:r>
              <a:rPr lang="zh-TW" altLang="en-US" sz="1200" dirty="0">
                <a:solidFill>
                  <a:prstClr val="black"/>
                </a:solidFill>
                <a:latin typeface="Microsoft JhengHei" panose="020B0604030504040204" pitchFamily="34" charset="-120"/>
                <a:ea typeface="Microsoft JhengHei" panose="020B0604030504040204" pitchFamily="34" charset="-120"/>
              </a:rPr>
              <a:t>會登場 </a:t>
            </a:r>
            <a:endParaRPr lang="en-US" altLang="zh-TW" sz="1200" dirty="0" smtClean="0">
              <a:solidFill>
                <a:prstClr val="black"/>
              </a:solidFill>
              <a:latin typeface="Microsoft JhengHei" panose="020B0604030504040204" pitchFamily="34" charset="-120"/>
              <a:ea typeface="Microsoft JhengHei" panose="020B0604030504040204" pitchFamily="34" charset="-120"/>
            </a:endParaRPr>
          </a:p>
          <a:p>
            <a:r>
              <a:rPr lang="zh-TW" altLang="en-US" sz="1200" dirty="0" smtClean="0">
                <a:solidFill>
                  <a:prstClr val="black"/>
                </a:solidFill>
                <a:latin typeface="Microsoft JhengHei" panose="020B0604030504040204" pitchFamily="34" charset="-120"/>
                <a:ea typeface="Microsoft JhengHei" panose="020B0604030504040204" pitchFamily="34" charset="-120"/>
              </a:rPr>
              <a:t>「</a:t>
            </a:r>
            <a:r>
              <a:rPr lang="zh-TW" altLang="en-US" sz="1200" dirty="0">
                <a:solidFill>
                  <a:prstClr val="black"/>
                </a:solidFill>
                <a:latin typeface="Microsoft JhengHei" panose="020B0604030504040204" pitchFamily="34" charset="-120"/>
                <a:ea typeface="Microsoft JhengHei" panose="020B0604030504040204" pitchFamily="34" charset="-120"/>
              </a:rPr>
              <a:t>十四五」</a:t>
            </a:r>
            <a:r>
              <a:rPr lang="zh-TW" altLang="en-US" sz="1200" dirty="0" smtClean="0">
                <a:solidFill>
                  <a:prstClr val="black"/>
                </a:solidFill>
                <a:latin typeface="Microsoft JhengHei" panose="020B0604030504040204" pitchFamily="34" charset="-120"/>
                <a:ea typeface="Microsoft JhengHei" panose="020B0604030504040204" pitchFamily="34" charset="-120"/>
              </a:rPr>
              <a:t>與</a:t>
            </a:r>
            <a:endParaRPr lang="en-US" altLang="zh-TW" sz="1200" dirty="0" smtClean="0">
              <a:solidFill>
                <a:prstClr val="black"/>
              </a:solidFill>
              <a:latin typeface="Microsoft JhengHei" panose="020B0604030504040204" pitchFamily="34" charset="-120"/>
              <a:ea typeface="Microsoft JhengHei" panose="020B0604030504040204" pitchFamily="34" charset="-120"/>
            </a:endParaRPr>
          </a:p>
          <a:p>
            <a:r>
              <a:rPr lang="zh-TW" altLang="en-US" sz="1200" dirty="0" smtClean="0">
                <a:solidFill>
                  <a:prstClr val="black"/>
                </a:solidFill>
                <a:latin typeface="Microsoft JhengHei" panose="020B0604030504040204" pitchFamily="34" charset="-120"/>
                <a:ea typeface="Microsoft JhengHei" panose="020B0604030504040204" pitchFamily="34" charset="-120"/>
              </a:rPr>
              <a:t>「</a:t>
            </a:r>
            <a:r>
              <a:rPr lang="en-US" altLang="zh-TW" sz="1200" dirty="0">
                <a:solidFill>
                  <a:prstClr val="black"/>
                </a:solidFill>
                <a:latin typeface="Microsoft JhengHei" panose="020B0604030504040204" pitchFamily="34" charset="-120"/>
                <a:ea typeface="Microsoft JhengHei" panose="020B0604030504040204" pitchFamily="34" charset="-120"/>
              </a:rPr>
              <a:t>2035</a:t>
            </a:r>
            <a:r>
              <a:rPr lang="zh-TW" altLang="en-US" sz="1200" dirty="0">
                <a:solidFill>
                  <a:prstClr val="black"/>
                </a:solidFill>
                <a:latin typeface="Microsoft JhengHei" panose="020B0604030504040204" pitchFamily="34" charset="-120"/>
                <a:ea typeface="Microsoft JhengHei" panose="020B0604030504040204" pitchFamily="34" charset="-120"/>
              </a:rPr>
              <a:t>遠景目標」</a:t>
            </a:r>
            <a:endParaRPr lang="zh-TW" altLang="en-US" sz="1200" dirty="0">
              <a:solidFill>
                <a:prstClr val="black"/>
              </a:solidFill>
            </a:endParaRPr>
          </a:p>
        </p:txBody>
      </p:sp>
      <p:sp>
        <p:nvSpPr>
          <p:cNvPr id="68" name="文字方塊 67"/>
          <p:cNvSpPr txBox="1"/>
          <p:nvPr/>
        </p:nvSpPr>
        <p:spPr>
          <a:xfrm>
            <a:off x="5303352" y="4560309"/>
            <a:ext cx="1015156" cy="276999"/>
          </a:xfrm>
          <a:prstGeom prst="rect">
            <a:avLst/>
          </a:prstGeom>
          <a:noFill/>
        </p:spPr>
        <p:txBody>
          <a:bodyPr wrap="square" rtlCol="0">
            <a:spAutoFit/>
          </a:bodyPr>
          <a:lstStyle/>
          <a:p>
            <a:r>
              <a:rPr lang="en-US" altLang="zh-TW" sz="1200" dirty="0" smtClean="0">
                <a:solidFill>
                  <a:prstClr val="black"/>
                </a:solidFill>
              </a:rPr>
              <a:t>2021.3.4</a:t>
            </a:r>
            <a:endParaRPr lang="zh-TW" altLang="en-US" sz="1200" dirty="0">
              <a:solidFill>
                <a:prstClr val="black"/>
              </a:solidFill>
            </a:endParaRPr>
          </a:p>
        </p:txBody>
      </p:sp>
      <p:pic>
        <p:nvPicPr>
          <p:cNvPr id="69" name="圖片 68"/>
          <p:cNvPicPr>
            <a:picLocks noChangeAspect="1"/>
          </p:cNvPicPr>
          <p:nvPr/>
        </p:nvPicPr>
        <p:blipFill>
          <a:blip r:embed="rId5"/>
          <a:stretch>
            <a:fillRect/>
          </a:stretch>
        </p:blipFill>
        <p:spPr>
          <a:xfrm>
            <a:off x="5642051" y="4226132"/>
            <a:ext cx="311495" cy="381585"/>
          </a:xfrm>
          <a:prstGeom prst="rect">
            <a:avLst/>
          </a:prstGeom>
        </p:spPr>
      </p:pic>
      <p:pic>
        <p:nvPicPr>
          <p:cNvPr id="71" name="圖片 70"/>
          <p:cNvPicPr>
            <a:picLocks noChangeAspect="1"/>
          </p:cNvPicPr>
          <p:nvPr/>
        </p:nvPicPr>
        <p:blipFill>
          <a:blip r:embed="rId9"/>
          <a:stretch>
            <a:fillRect/>
          </a:stretch>
        </p:blipFill>
        <p:spPr>
          <a:xfrm>
            <a:off x="4765912" y="5402708"/>
            <a:ext cx="1887021" cy="1092360"/>
          </a:xfrm>
          <a:prstGeom prst="rect">
            <a:avLst/>
          </a:prstGeom>
          <a:ln>
            <a:noFill/>
          </a:ln>
          <a:effectLst>
            <a:outerShdw blurRad="292100" dist="139700" dir="2700000" algn="tl" rotWithShape="0">
              <a:srgbClr val="333333">
                <a:alpha val="65000"/>
              </a:srgbClr>
            </a:outerShdw>
          </a:effectLst>
        </p:spPr>
      </p:pic>
      <p:cxnSp>
        <p:nvCxnSpPr>
          <p:cNvPr id="73" name="直線單箭頭接點 72"/>
          <p:cNvCxnSpPr/>
          <p:nvPr/>
        </p:nvCxnSpPr>
        <p:spPr>
          <a:xfrm flipH="1">
            <a:off x="5565910" y="4424354"/>
            <a:ext cx="215912" cy="1065823"/>
          </a:xfrm>
          <a:prstGeom prst="straightConnector1">
            <a:avLst/>
          </a:prstGeom>
          <a:ln w="28575" cap="rnd">
            <a:solidFill>
              <a:srgbClr val="00B05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flipV="1">
            <a:off x="549250" y="2160594"/>
            <a:ext cx="611577" cy="2246925"/>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498885" y="3587542"/>
            <a:ext cx="6958" cy="813746"/>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pic>
        <p:nvPicPr>
          <p:cNvPr id="34" name="圖片 33"/>
          <p:cNvPicPr>
            <a:picLocks noChangeAspect="1"/>
          </p:cNvPicPr>
          <p:nvPr/>
        </p:nvPicPr>
        <p:blipFill>
          <a:blip r:embed="rId10"/>
          <a:stretch>
            <a:fillRect/>
          </a:stretch>
        </p:blipFill>
        <p:spPr>
          <a:xfrm>
            <a:off x="7887582" y="932398"/>
            <a:ext cx="1981448" cy="1273629"/>
          </a:xfrm>
          <a:prstGeom prst="rect">
            <a:avLst/>
          </a:prstGeom>
          <a:ln>
            <a:noFill/>
          </a:ln>
          <a:effectLst>
            <a:outerShdw blurRad="292100" dist="139700" dir="2700000" algn="tl" rotWithShape="0">
              <a:srgbClr val="333333">
                <a:alpha val="65000"/>
              </a:srgbClr>
            </a:outerShdw>
          </a:effectLst>
        </p:spPr>
      </p:pic>
      <p:pic>
        <p:nvPicPr>
          <p:cNvPr id="53" name="圖片 52"/>
          <p:cNvPicPr>
            <a:picLocks noChangeAspect="1"/>
          </p:cNvPicPr>
          <p:nvPr/>
        </p:nvPicPr>
        <p:blipFill>
          <a:blip r:embed="rId5"/>
          <a:stretch>
            <a:fillRect/>
          </a:stretch>
        </p:blipFill>
        <p:spPr>
          <a:xfrm>
            <a:off x="10790027" y="4211562"/>
            <a:ext cx="311495" cy="381585"/>
          </a:xfrm>
          <a:prstGeom prst="rect">
            <a:avLst/>
          </a:prstGeom>
        </p:spPr>
      </p:pic>
      <p:sp>
        <p:nvSpPr>
          <p:cNvPr id="63" name="文字方塊 62"/>
          <p:cNvSpPr txBox="1"/>
          <p:nvPr/>
        </p:nvSpPr>
        <p:spPr>
          <a:xfrm>
            <a:off x="9760149" y="4573555"/>
            <a:ext cx="1015156" cy="276999"/>
          </a:xfrm>
          <a:prstGeom prst="rect">
            <a:avLst/>
          </a:prstGeom>
          <a:noFill/>
        </p:spPr>
        <p:txBody>
          <a:bodyPr wrap="square" rtlCol="0">
            <a:spAutoFit/>
          </a:bodyPr>
          <a:lstStyle/>
          <a:p>
            <a:r>
              <a:rPr lang="en-US" altLang="zh-TW" sz="1200" dirty="0" smtClean="0">
                <a:solidFill>
                  <a:prstClr val="black"/>
                </a:solidFill>
              </a:rPr>
              <a:t>2021.4.12</a:t>
            </a:r>
            <a:endParaRPr lang="zh-TW" altLang="en-US" sz="1200" dirty="0">
              <a:solidFill>
                <a:prstClr val="black"/>
              </a:solidFill>
            </a:endParaRPr>
          </a:p>
        </p:txBody>
      </p:sp>
      <p:sp>
        <p:nvSpPr>
          <p:cNvPr id="64" name="文字方塊 63"/>
          <p:cNvSpPr txBox="1"/>
          <p:nvPr/>
        </p:nvSpPr>
        <p:spPr>
          <a:xfrm>
            <a:off x="9719367" y="4782563"/>
            <a:ext cx="892461" cy="461665"/>
          </a:xfrm>
          <a:prstGeom prst="rect">
            <a:avLst/>
          </a:prstGeom>
          <a:noFill/>
        </p:spPr>
        <p:txBody>
          <a:bodyPr wrap="square" rtlCol="0">
            <a:spAutoFit/>
          </a:bodyPr>
          <a:lstStyle/>
          <a:p>
            <a:pPr algn="ctr"/>
            <a:r>
              <a:rPr lang="zh-TW" altLang="en-US" sz="1200" dirty="0" smtClean="0">
                <a:solidFill>
                  <a:prstClr val="black"/>
                </a:solidFill>
                <a:latin typeface="微軟正黑體" panose="020B0604030504040204" pitchFamily="34" charset="-120"/>
                <a:ea typeface="微軟正黑體" panose="020B0604030504040204" pitchFamily="34" charset="-120"/>
              </a:rPr>
              <a:t>白宮半導體</a:t>
            </a:r>
            <a:r>
              <a:rPr lang="zh-TW" altLang="en-US" sz="1200" dirty="0">
                <a:solidFill>
                  <a:prstClr val="black"/>
                </a:solidFill>
                <a:latin typeface="微軟正黑體" panose="020B0604030504040204" pitchFamily="34" charset="-120"/>
                <a:ea typeface="微軟正黑體" panose="020B0604030504040204" pitchFamily="34" charset="-120"/>
              </a:rPr>
              <a:t>高峰會 </a:t>
            </a:r>
          </a:p>
        </p:txBody>
      </p:sp>
      <p:pic>
        <p:nvPicPr>
          <p:cNvPr id="44" name="圖片 43"/>
          <p:cNvPicPr>
            <a:picLocks noChangeAspect="1"/>
          </p:cNvPicPr>
          <p:nvPr/>
        </p:nvPicPr>
        <p:blipFill>
          <a:blip r:embed="rId11"/>
          <a:stretch>
            <a:fillRect/>
          </a:stretch>
        </p:blipFill>
        <p:spPr>
          <a:xfrm>
            <a:off x="7359264" y="2442882"/>
            <a:ext cx="1849315" cy="1222202"/>
          </a:xfrm>
          <a:prstGeom prst="rect">
            <a:avLst/>
          </a:prstGeom>
          <a:ln>
            <a:noFill/>
          </a:ln>
          <a:effectLst>
            <a:outerShdw blurRad="292100" dist="139700" dir="2700000" algn="tl" rotWithShape="0">
              <a:srgbClr val="333333">
                <a:alpha val="65000"/>
              </a:srgbClr>
            </a:outerShdw>
          </a:effectLst>
        </p:spPr>
      </p:pic>
      <p:pic>
        <p:nvPicPr>
          <p:cNvPr id="65" name="圖片 64"/>
          <p:cNvPicPr>
            <a:picLocks noChangeAspect="1"/>
          </p:cNvPicPr>
          <p:nvPr/>
        </p:nvPicPr>
        <p:blipFill>
          <a:blip r:embed="rId5"/>
          <a:stretch>
            <a:fillRect/>
          </a:stretch>
        </p:blipFill>
        <p:spPr>
          <a:xfrm>
            <a:off x="9950836" y="4189551"/>
            <a:ext cx="311495" cy="381585"/>
          </a:xfrm>
          <a:prstGeom prst="rect">
            <a:avLst/>
          </a:prstGeom>
        </p:spPr>
      </p:pic>
      <p:cxnSp>
        <p:nvCxnSpPr>
          <p:cNvPr id="66" name="直線單箭頭接點 65"/>
          <p:cNvCxnSpPr>
            <a:endCxn id="44" idx="2"/>
          </p:cNvCxnSpPr>
          <p:nvPr/>
        </p:nvCxnSpPr>
        <p:spPr>
          <a:xfrm flipH="1" flipV="1">
            <a:off x="8283922" y="3665084"/>
            <a:ext cx="975594" cy="724742"/>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70" name="文字方塊 69"/>
          <p:cNvSpPr txBox="1"/>
          <p:nvPr/>
        </p:nvSpPr>
        <p:spPr>
          <a:xfrm>
            <a:off x="8968958" y="4554855"/>
            <a:ext cx="1015156" cy="276999"/>
          </a:xfrm>
          <a:prstGeom prst="rect">
            <a:avLst/>
          </a:prstGeom>
          <a:noFill/>
        </p:spPr>
        <p:txBody>
          <a:bodyPr wrap="square" rtlCol="0">
            <a:spAutoFit/>
          </a:bodyPr>
          <a:lstStyle/>
          <a:p>
            <a:r>
              <a:rPr lang="en-US" altLang="zh-TW" sz="1200" dirty="0" smtClean="0">
                <a:solidFill>
                  <a:prstClr val="black"/>
                </a:solidFill>
              </a:rPr>
              <a:t>2021.3.31</a:t>
            </a:r>
            <a:endParaRPr lang="zh-TW" altLang="en-US" sz="1200" dirty="0">
              <a:solidFill>
                <a:prstClr val="black"/>
              </a:solidFill>
            </a:endParaRPr>
          </a:p>
        </p:txBody>
      </p:sp>
      <p:sp>
        <p:nvSpPr>
          <p:cNvPr id="72" name="文字方塊 71"/>
          <p:cNvSpPr txBox="1"/>
          <p:nvPr/>
        </p:nvSpPr>
        <p:spPr>
          <a:xfrm>
            <a:off x="8915716" y="4765276"/>
            <a:ext cx="899395" cy="646331"/>
          </a:xfrm>
          <a:prstGeom prst="rect">
            <a:avLst/>
          </a:prstGeom>
          <a:noFill/>
        </p:spPr>
        <p:txBody>
          <a:bodyPr wrap="square" rtlCol="0">
            <a:spAutoFit/>
          </a:bodyPr>
          <a:lstStyle/>
          <a:p>
            <a:pPr algn="ctr"/>
            <a:r>
              <a:rPr lang="zh-TW" altLang="en-US" sz="1200" dirty="0">
                <a:solidFill>
                  <a:prstClr val="black"/>
                </a:solidFill>
                <a:latin typeface="微軟正黑體" panose="020B0604030504040204" pitchFamily="34" charset="-120"/>
                <a:ea typeface="微軟正黑體" panose="020B0604030504040204" pitchFamily="34" charset="-120"/>
              </a:rPr>
              <a:t>美國拜登推動</a:t>
            </a:r>
            <a:r>
              <a:rPr lang="en-US" altLang="zh-TW" sz="1200" dirty="0">
                <a:solidFill>
                  <a:prstClr val="black"/>
                </a:solidFill>
                <a:latin typeface="微軟正黑體" panose="020B0604030504040204" pitchFamily="34" charset="-120"/>
                <a:ea typeface="微軟正黑體" panose="020B0604030504040204" pitchFamily="34" charset="-120"/>
              </a:rPr>
              <a:t>2</a:t>
            </a:r>
            <a:r>
              <a:rPr lang="zh-TW" altLang="en-US" sz="1200" dirty="0">
                <a:solidFill>
                  <a:prstClr val="black"/>
                </a:solidFill>
                <a:latin typeface="微軟正黑體" panose="020B0604030504040204" pitchFamily="34" charset="-120"/>
                <a:ea typeface="微軟正黑體" panose="020B0604030504040204" pitchFamily="34" charset="-120"/>
              </a:rPr>
              <a:t>兆基建計畫</a:t>
            </a:r>
          </a:p>
        </p:txBody>
      </p:sp>
      <p:sp>
        <p:nvSpPr>
          <p:cNvPr id="48" name="文字方塊 47"/>
          <p:cNvSpPr txBox="1"/>
          <p:nvPr/>
        </p:nvSpPr>
        <p:spPr>
          <a:xfrm>
            <a:off x="3440644" y="4005189"/>
            <a:ext cx="650342" cy="276999"/>
          </a:xfrm>
          <a:prstGeom prst="rect">
            <a:avLst/>
          </a:prstGeom>
          <a:noFill/>
        </p:spPr>
        <p:txBody>
          <a:bodyPr wrap="square" rtlCol="0">
            <a:spAutoFit/>
          </a:bodyPr>
          <a:lstStyle/>
          <a:p>
            <a:r>
              <a:rPr lang="en-US" altLang="zh-TW" sz="1200" dirty="0" smtClean="0">
                <a:solidFill>
                  <a:prstClr val="black"/>
                </a:solidFill>
              </a:rPr>
              <a:t>2021</a:t>
            </a:r>
            <a:endParaRPr lang="zh-TW" altLang="en-US" sz="1200" dirty="0">
              <a:solidFill>
                <a:prstClr val="black"/>
              </a:solidFill>
            </a:endParaRPr>
          </a:p>
        </p:txBody>
      </p:sp>
      <p:pic>
        <p:nvPicPr>
          <p:cNvPr id="74" name="圖片 73"/>
          <p:cNvPicPr>
            <a:picLocks noChangeAspect="1"/>
          </p:cNvPicPr>
          <p:nvPr/>
        </p:nvPicPr>
        <p:blipFill>
          <a:blip r:embed="rId5"/>
          <a:stretch>
            <a:fillRect/>
          </a:stretch>
        </p:blipFill>
        <p:spPr>
          <a:xfrm>
            <a:off x="2794658" y="4216726"/>
            <a:ext cx="311495" cy="381585"/>
          </a:xfrm>
          <a:prstGeom prst="rect">
            <a:avLst/>
          </a:prstGeom>
        </p:spPr>
      </p:pic>
      <p:cxnSp>
        <p:nvCxnSpPr>
          <p:cNvPr id="75" name="直線單箭頭接點 74"/>
          <p:cNvCxnSpPr/>
          <p:nvPr/>
        </p:nvCxnSpPr>
        <p:spPr>
          <a:xfrm flipH="1">
            <a:off x="1974362" y="4425276"/>
            <a:ext cx="961794" cy="1361223"/>
          </a:xfrm>
          <a:prstGeom prst="straightConnector1">
            <a:avLst/>
          </a:prstGeom>
          <a:ln w="28575" cap="rnd">
            <a:solidFill>
              <a:srgbClr val="00B05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76" name="文字方塊 75"/>
          <p:cNvSpPr txBox="1"/>
          <p:nvPr/>
        </p:nvSpPr>
        <p:spPr>
          <a:xfrm>
            <a:off x="5314848" y="5948888"/>
            <a:ext cx="1596056" cy="461665"/>
          </a:xfrm>
          <a:prstGeom prst="rect">
            <a:avLst/>
          </a:prstGeom>
          <a:noFill/>
        </p:spPr>
        <p:txBody>
          <a:bodyPr wrap="square" rtlCol="0">
            <a:spAutoFit/>
          </a:bodyPr>
          <a:lstStyle/>
          <a:p>
            <a:r>
              <a:rPr lang="zh-TW" altLang="en-US" sz="1200" b="1" dirty="0" smtClean="0">
                <a:solidFill>
                  <a:prstClr val="white"/>
                </a:solidFill>
                <a:latin typeface="微軟正黑體" panose="020B0604030504040204" pitchFamily="34" charset="-120"/>
                <a:ea typeface="微軟正黑體" panose="020B0604030504040204" pitchFamily="34" charset="-120"/>
              </a:rPr>
              <a:t>中國「</a:t>
            </a:r>
            <a:r>
              <a:rPr lang="zh-TW" altLang="en-US" sz="1200" b="1" dirty="0">
                <a:solidFill>
                  <a:prstClr val="white"/>
                </a:solidFill>
                <a:latin typeface="微軟正黑體" panose="020B0604030504040204" pitchFamily="34" charset="-120"/>
                <a:ea typeface="微軟正黑體" panose="020B0604030504040204" pitchFamily="34" charset="-120"/>
              </a:rPr>
              <a:t>新基建</a:t>
            </a:r>
            <a:r>
              <a:rPr lang="zh-TW" altLang="en-US" sz="1200" b="1" dirty="0" smtClean="0">
                <a:solidFill>
                  <a:prstClr val="white"/>
                </a:solidFill>
                <a:latin typeface="微軟正黑體" panose="020B0604030504040204" pitchFamily="34" charset="-120"/>
                <a:ea typeface="微軟正黑體" panose="020B0604030504040204" pitchFamily="34" charset="-120"/>
              </a:rPr>
              <a:t>」</a:t>
            </a:r>
            <a:endParaRPr lang="en-US" altLang="zh-TW" sz="1200" b="1" dirty="0" smtClean="0">
              <a:solidFill>
                <a:prstClr val="white"/>
              </a:solidFill>
              <a:latin typeface="微軟正黑體" panose="020B0604030504040204" pitchFamily="34" charset="-120"/>
              <a:ea typeface="微軟正黑體" panose="020B0604030504040204" pitchFamily="34" charset="-120"/>
            </a:endParaRPr>
          </a:p>
          <a:p>
            <a:r>
              <a:rPr lang="en-US" altLang="zh-TW" sz="1200" b="1" dirty="0" smtClean="0">
                <a:solidFill>
                  <a:prstClr val="white"/>
                </a:solidFill>
                <a:latin typeface="微軟正黑體" panose="020B0604030504040204" pitchFamily="34" charset="-120"/>
                <a:ea typeface="微軟正黑體" panose="020B0604030504040204" pitchFamily="34" charset="-120"/>
              </a:rPr>
              <a:t>5</a:t>
            </a:r>
            <a:r>
              <a:rPr lang="zh-TW" altLang="en-US" sz="1200" b="1" dirty="0" smtClean="0">
                <a:solidFill>
                  <a:prstClr val="white"/>
                </a:solidFill>
                <a:latin typeface="微軟正黑體" panose="020B0604030504040204" pitchFamily="34" charset="-120"/>
                <a:ea typeface="微軟正黑體" panose="020B0604030504040204" pitchFamily="34" charset="-120"/>
              </a:rPr>
              <a:t>年</a:t>
            </a:r>
            <a:r>
              <a:rPr lang="en-US" altLang="zh-TW" sz="1200" b="1" dirty="0" smtClean="0">
                <a:solidFill>
                  <a:prstClr val="white"/>
                </a:solidFill>
                <a:latin typeface="微軟正黑體" panose="020B0604030504040204" pitchFamily="34" charset="-120"/>
                <a:ea typeface="微軟正黑體" panose="020B0604030504040204" pitchFamily="34" charset="-120"/>
              </a:rPr>
              <a:t>10.6</a:t>
            </a:r>
            <a:r>
              <a:rPr lang="zh-TW" altLang="en-US" sz="1200" b="1" dirty="0">
                <a:solidFill>
                  <a:prstClr val="white"/>
                </a:solidFill>
                <a:latin typeface="微軟正黑體" panose="020B0604030504040204" pitchFamily="34" charset="-120"/>
                <a:ea typeface="微軟正黑體" panose="020B0604030504040204" pitchFamily="34" charset="-120"/>
              </a:rPr>
              <a:t>兆人民幣</a:t>
            </a:r>
          </a:p>
        </p:txBody>
      </p:sp>
      <p:sp>
        <p:nvSpPr>
          <p:cNvPr id="77" name="矩形 76"/>
          <p:cNvSpPr/>
          <p:nvPr/>
        </p:nvSpPr>
        <p:spPr>
          <a:xfrm>
            <a:off x="2617220" y="5746345"/>
            <a:ext cx="1794241" cy="830997"/>
          </a:xfrm>
          <a:prstGeom prst="rect">
            <a:avLst/>
          </a:prstGeom>
        </p:spPr>
        <p:txBody>
          <a:bodyPr wrap="square">
            <a:spAutoFit/>
          </a:bodyPr>
          <a:lstStyle/>
          <a:p>
            <a:r>
              <a:rPr lang="en-US" altLang="zh-TW" sz="1200" dirty="0" smtClean="0">
                <a:solidFill>
                  <a:prstClr val="black"/>
                </a:solidFill>
                <a:latin typeface="微軟正黑體" panose="020B0604030504040204" pitchFamily="34" charset="-120"/>
                <a:ea typeface="微軟正黑體" panose="020B0604030504040204" pitchFamily="34" charset="-120"/>
              </a:rPr>
              <a:t>2020.12.31</a:t>
            </a:r>
          </a:p>
          <a:p>
            <a:r>
              <a:rPr lang="zh-TW" altLang="en-US" sz="1200" dirty="0" smtClean="0">
                <a:solidFill>
                  <a:prstClr val="black"/>
                </a:solidFill>
                <a:latin typeface="微軟正黑體" panose="020B0604030504040204" pitchFamily="34" charset="-120"/>
                <a:ea typeface="微軟正黑體" panose="020B0604030504040204" pitchFamily="34" charset="-120"/>
              </a:rPr>
              <a:t>中國</a:t>
            </a:r>
            <a:r>
              <a:rPr lang="zh-TW" altLang="en-US" sz="1200" dirty="0">
                <a:solidFill>
                  <a:prstClr val="black"/>
                </a:solidFill>
                <a:latin typeface="微軟正黑體" panose="020B0604030504040204" pitchFamily="34" charset="-120"/>
                <a:ea typeface="微軟正黑體" panose="020B0604030504040204" pitchFamily="34" charset="-120"/>
              </a:rPr>
              <a:t>與歐盟達成投資協定</a:t>
            </a:r>
            <a:r>
              <a:rPr lang="zh-TW" altLang="en-US" sz="1200" dirty="0" smtClean="0">
                <a:solidFill>
                  <a:prstClr val="black"/>
                </a:solidFill>
                <a:latin typeface="微軟正黑體" panose="020B0604030504040204" pitchFamily="34" charset="-120"/>
                <a:ea typeface="微軟正黑體" panose="020B0604030504040204" pitchFamily="34" charset="-120"/>
              </a:rPr>
              <a:t>談判</a:t>
            </a:r>
            <a:endParaRPr lang="en-US" altLang="zh-TW" sz="1200" dirty="0" smtClean="0">
              <a:solidFill>
                <a:prstClr val="black"/>
              </a:solidFill>
              <a:latin typeface="微軟正黑體" panose="020B0604030504040204" pitchFamily="34" charset="-120"/>
              <a:ea typeface="微軟正黑體" panose="020B0604030504040204" pitchFamily="34" charset="-120"/>
            </a:endParaRPr>
          </a:p>
          <a:p>
            <a:r>
              <a:rPr lang="en-US" altLang="zh-TW" sz="1200" dirty="0" smtClean="0">
                <a:solidFill>
                  <a:prstClr val="black"/>
                </a:solidFill>
                <a:latin typeface="微軟正黑體" panose="020B0604030504040204" pitchFamily="34" charset="-120"/>
                <a:ea typeface="微軟正黑體" panose="020B0604030504040204" pitchFamily="34" charset="-120"/>
              </a:rPr>
              <a:t>=&gt; </a:t>
            </a:r>
            <a:r>
              <a:rPr lang="en-US" altLang="zh-TW" sz="1200" dirty="0" smtClean="0">
                <a:solidFill>
                  <a:srgbClr val="C00000"/>
                </a:solidFill>
                <a:latin typeface="微軟正黑體" panose="020B0604030504040204" pitchFamily="34" charset="-120"/>
                <a:ea typeface="微軟正黑體" panose="020B0604030504040204" pitchFamily="34" charset="-120"/>
              </a:rPr>
              <a:t>2021.5.20 </a:t>
            </a:r>
            <a:r>
              <a:rPr lang="zh-TW" altLang="en-US" sz="1200" dirty="0" smtClean="0">
                <a:solidFill>
                  <a:srgbClr val="C00000"/>
                </a:solidFill>
                <a:latin typeface="微軟正黑體" panose="020B0604030504040204" pitchFamily="34" charset="-120"/>
                <a:ea typeface="微軟正黑體" panose="020B0604030504040204" pitchFamily="34" charset="-120"/>
              </a:rPr>
              <a:t>歐盟凍結</a:t>
            </a:r>
            <a:endParaRPr lang="zh-TW" altLang="en-US" sz="1200" dirty="0">
              <a:solidFill>
                <a:srgbClr val="C00000"/>
              </a:solidFill>
              <a:latin typeface="微軟正黑體" panose="020B0604030504040204" pitchFamily="34" charset="-120"/>
              <a:ea typeface="微軟正黑體" panose="020B0604030504040204" pitchFamily="34" charset="-120"/>
            </a:endParaRPr>
          </a:p>
        </p:txBody>
      </p:sp>
      <p:cxnSp>
        <p:nvCxnSpPr>
          <p:cNvPr id="79" name="直線單箭頭接點 78"/>
          <p:cNvCxnSpPr/>
          <p:nvPr/>
        </p:nvCxnSpPr>
        <p:spPr>
          <a:xfrm>
            <a:off x="2931247" y="4426151"/>
            <a:ext cx="516112" cy="1391672"/>
          </a:xfrm>
          <a:prstGeom prst="straightConnector1">
            <a:avLst/>
          </a:prstGeom>
          <a:ln w="28575" cap="rnd">
            <a:solidFill>
              <a:srgbClr val="00B05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1378280" y="5763140"/>
            <a:ext cx="1208985" cy="646331"/>
          </a:xfrm>
          <a:prstGeom prst="rect">
            <a:avLst/>
          </a:prstGeom>
        </p:spPr>
        <p:txBody>
          <a:bodyPr wrap="none">
            <a:spAutoFit/>
          </a:bodyPr>
          <a:lstStyle/>
          <a:p>
            <a:r>
              <a:rPr lang="en-US" altLang="zh-TW" sz="1200" dirty="0" smtClean="0">
                <a:solidFill>
                  <a:prstClr val="black"/>
                </a:solidFill>
                <a:latin typeface="微軟正黑體" panose="020B0604030504040204" pitchFamily="34" charset="-120"/>
                <a:ea typeface="微軟正黑體" panose="020B0604030504040204" pitchFamily="34" charset="-120"/>
              </a:rPr>
              <a:t>2020.11.15</a:t>
            </a:r>
          </a:p>
          <a:p>
            <a:r>
              <a:rPr lang="zh-TW" altLang="en-US" sz="1200" dirty="0" smtClean="0">
                <a:solidFill>
                  <a:prstClr val="black"/>
                </a:solidFill>
                <a:latin typeface="微軟正黑體" panose="020B0604030504040204" pitchFamily="34" charset="-120"/>
                <a:ea typeface="微軟正黑體" panose="020B0604030504040204" pitchFamily="34" charset="-120"/>
              </a:rPr>
              <a:t>東協</a:t>
            </a:r>
            <a:r>
              <a:rPr lang="en-US" altLang="zh-TW" sz="1200" dirty="0">
                <a:solidFill>
                  <a:prstClr val="black"/>
                </a:solidFill>
                <a:latin typeface="微軟正黑體" panose="020B0604030504040204" pitchFamily="34" charset="-120"/>
                <a:ea typeface="微軟正黑體" panose="020B0604030504040204" pitchFamily="34" charset="-120"/>
              </a:rPr>
              <a:t>10+5</a:t>
            </a:r>
            <a:r>
              <a:rPr lang="zh-TW" altLang="en-US" sz="1200" dirty="0" smtClean="0">
                <a:solidFill>
                  <a:prstClr val="black"/>
                </a:solidFill>
                <a:latin typeface="微軟正黑體" panose="020B0604030504040204" pitchFamily="34" charset="-120"/>
                <a:ea typeface="微軟正黑體" panose="020B0604030504040204" pitchFamily="34" charset="-120"/>
              </a:rPr>
              <a:t>國</a:t>
            </a:r>
            <a:endParaRPr lang="en-US" altLang="zh-TW" sz="1200" dirty="0" smtClean="0">
              <a:solidFill>
                <a:prstClr val="black"/>
              </a:solidFill>
              <a:latin typeface="微軟正黑體" panose="020B0604030504040204" pitchFamily="34" charset="-120"/>
              <a:ea typeface="微軟正黑體" panose="020B0604030504040204" pitchFamily="34" charset="-120"/>
            </a:endParaRPr>
          </a:p>
          <a:p>
            <a:r>
              <a:rPr lang="en-US" altLang="zh-TW" sz="1200" dirty="0" smtClean="0">
                <a:solidFill>
                  <a:prstClr val="black"/>
                </a:solidFill>
                <a:latin typeface="微軟正黑體" panose="020B0604030504040204" pitchFamily="34" charset="-120"/>
                <a:ea typeface="微軟正黑體" panose="020B0604030504040204" pitchFamily="34" charset="-120"/>
              </a:rPr>
              <a:t>RCEP</a:t>
            </a:r>
            <a:r>
              <a:rPr lang="zh-TW" altLang="en-US" sz="1200" dirty="0" smtClean="0">
                <a:solidFill>
                  <a:prstClr val="black"/>
                </a:solidFill>
                <a:latin typeface="微軟正黑體" panose="020B0604030504040204" pitchFamily="34" charset="-120"/>
                <a:ea typeface="微軟正黑體" panose="020B0604030504040204" pitchFamily="34" charset="-120"/>
              </a:rPr>
              <a:t>協定通過</a:t>
            </a:r>
            <a:endParaRPr lang="zh-TW" altLang="en-US" sz="1200" dirty="0">
              <a:solidFill>
                <a:prstClr val="black"/>
              </a:solidFill>
              <a:latin typeface="微軟正黑體" panose="020B0604030504040204" pitchFamily="34" charset="-120"/>
              <a:ea typeface="微軟正黑體" panose="020B0604030504040204" pitchFamily="34" charset="-120"/>
            </a:endParaRPr>
          </a:p>
        </p:txBody>
      </p:sp>
      <p:cxnSp>
        <p:nvCxnSpPr>
          <p:cNvPr id="54" name="直線單箭頭接點 53"/>
          <p:cNvCxnSpPr>
            <a:endCxn id="34" idx="2"/>
          </p:cNvCxnSpPr>
          <p:nvPr/>
        </p:nvCxnSpPr>
        <p:spPr>
          <a:xfrm flipH="1" flipV="1">
            <a:off x="8878306" y="2206027"/>
            <a:ext cx="1250678" cy="2194173"/>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0510603" y="4721672"/>
            <a:ext cx="940323" cy="1015663"/>
          </a:xfrm>
          <a:prstGeom prst="rect">
            <a:avLst/>
          </a:prstGeom>
        </p:spPr>
        <p:txBody>
          <a:bodyPr wrap="square">
            <a:spAutoFit/>
          </a:bodyPr>
          <a:lstStyle/>
          <a:p>
            <a:r>
              <a:rPr lang="zh-TW" altLang="en-US" sz="1200" dirty="0">
                <a:solidFill>
                  <a:prstClr val="black"/>
                </a:solidFill>
              </a:rPr>
              <a:t>美日</a:t>
            </a:r>
            <a:r>
              <a:rPr lang="en-US" altLang="zh-TW" sz="1200" dirty="0" err="1" smtClean="0">
                <a:solidFill>
                  <a:prstClr val="black"/>
                </a:solidFill>
              </a:rPr>
              <a:t>CoRe</a:t>
            </a:r>
            <a:r>
              <a:rPr lang="zh-TW" altLang="en-US" sz="1200" dirty="0" smtClean="0">
                <a:solidFill>
                  <a:prstClr val="black"/>
                </a:solidFill>
              </a:rPr>
              <a:t>峰會高科技</a:t>
            </a:r>
            <a:r>
              <a:rPr lang="zh-TW" altLang="en-US" sz="1200" dirty="0">
                <a:solidFill>
                  <a:prstClr val="black"/>
                </a:solidFill>
              </a:rPr>
              <a:t>及</a:t>
            </a:r>
            <a:r>
              <a:rPr lang="zh-TW" altLang="en-US" sz="1200" dirty="0" smtClean="0">
                <a:solidFill>
                  <a:prstClr val="black"/>
                </a:solidFill>
              </a:rPr>
              <a:t>半導體供應</a:t>
            </a:r>
            <a:r>
              <a:rPr lang="zh-TW" altLang="en-US" sz="1200" dirty="0">
                <a:solidFill>
                  <a:prstClr val="black"/>
                </a:solidFill>
              </a:rPr>
              <a:t>鏈合作</a:t>
            </a:r>
          </a:p>
        </p:txBody>
      </p:sp>
      <p:sp>
        <p:nvSpPr>
          <p:cNvPr id="78" name="文字方塊 77"/>
          <p:cNvSpPr txBox="1"/>
          <p:nvPr/>
        </p:nvSpPr>
        <p:spPr>
          <a:xfrm>
            <a:off x="10510603" y="4539627"/>
            <a:ext cx="1015156" cy="276999"/>
          </a:xfrm>
          <a:prstGeom prst="rect">
            <a:avLst/>
          </a:prstGeom>
          <a:noFill/>
        </p:spPr>
        <p:txBody>
          <a:bodyPr wrap="square" rtlCol="0">
            <a:spAutoFit/>
          </a:bodyPr>
          <a:lstStyle/>
          <a:p>
            <a:r>
              <a:rPr lang="en-US" altLang="zh-TW" sz="1200" dirty="0" smtClean="0">
                <a:solidFill>
                  <a:prstClr val="black"/>
                </a:solidFill>
              </a:rPr>
              <a:t>2021.4.16</a:t>
            </a:r>
            <a:endParaRPr lang="zh-TW" altLang="en-US" sz="1200" dirty="0">
              <a:solidFill>
                <a:prstClr val="black"/>
              </a:solidFill>
            </a:endParaRPr>
          </a:p>
        </p:txBody>
      </p:sp>
      <p:cxnSp>
        <p:nvCxnSpPr>
          <p:cNvPr id="80" name="直線單箭頭接點 79"/>
          <p:cNvCxnSpPr/>
          <p:nvPr/>
        </p:nvCxnSpPr>
        <p:spPr>
          <a:xfrm flipH="1" flipV="1">
            <a:off x="10559021" y="3710033"/>
            <a:ext cx="382272" cy="681221"/>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pic>
        <p:nvPicPr>
          <p:cNvPr id="45" name="圖片 44"/>
          <p:cNvPicPr>
            <a:picLocks noChangeAspect="1"/>
          </p:cNvPicPr>
          <p:nvPr/>
        </p:nvPicPr>
        <p:blipFill>
          <a:blip r:embed="rId12"/>
          <a:stretch>
            <a:fillRect/>
          </a:stretch>
        </p:blipFill>
        <p:spPr>
          <a:xfrm>
            <a:off x="9476536" y="2442882"/>
            <a:ext cx="1793449" cy="1233544"/>
          </a:xfrm>
          <a:prstGeom prst="rect">
            <a:avLst/>
          </a:prstGeom>
          <a:ln>
            <a:noFill/>
          </a:ln>
          <a:effectLst>
            <a:outerShdw blurRad="292100" dist="139700" dir="2700000" algn="tl" rotWithShape="0">
              <a:srgbClr val="333333">
                <a:alpha val="65000"/>
              </a:srgbClr>
            </a:outerShdw>
          </a:effectLst>
        </p:spPr>
      </p:pic>
      <p:sp>
        <p:nvSpPr>
          <p:cNvPr id="11" name="矩形 10"/>
          <p:cNvSpPr/>
          <p:nvPr/>
        </p:nvSpPr>
        <p:spPr>
          <a:xfrm>
            <a:off x="11269986" y="4560286"/>
            <a:ext cx="922014" cy="1277273"/>
          </a:xfrm>
          <a:prstGeom prst="rect">
            <a:avLst/>
          </a:prstGeom>
          <a:ln>
            <a:noFill/>
          </a:ln>
        </p:spPr>
        <p:txBody>
          <a:bodyPr wrap="square">
            <a:spAutoFit/>
          </a:bodyPr>
          <a:lstStyle/>
          <a:p>
            <a:r>
              <a:rPr lang="en-US" altLang="zh-TW" sz="1100" dirty="0" smtClean="0">
                <a:solidFill>
                  <a:prstClr val="black"/>
                </a:solidFill>
                <a:latin typeface="微軟正黑體" panose="020B0604030504040204" pitchFamily="34" charset="-120"/>
                <a:ea typeface="微軟正黑體" panose="020B0604030504040204" pitchFamily="34" charset="-120"/>
              </a:rPr>
              <a:t>2021.5.21</a:t>
            </a:r>
          </a:p>
          <a:p>
            <a:r>
              <a:rPr lang="zh-TW" altLang="en-US" sz="1100" dirty="0" smtClean="0">
                <a:solidFill>
                  <a:prstClr val="black"/>
                </a:solidFill>
                <a:latin typeface="微軟正黑體" panose="020B0604030504040204" pitchFamily="34" charset="-120"/>
                <a:ea typeface="微軟正黑體" panose="020B0604030504040204" pitchFamily="34" charset="-120"/>
              </a:rPr>
              <a:t>美韓高峰會</a:t>
            </a:r>
            <a:endParaRPr lang="en-US" altLang="zh-TW" sz="1100" dirty="0" smtClean="0">
              <a:solidFill>
                <a:prstClr val="black"/>
              </a:solidFill>
              <a:latin typeface="微軟正黑體" panose="020B0604030504040204" pitchFamily="34" charset="-120"/>
              <a:ea typeface="微軟正黑體" panose="020B0604030504040204" pitchFamily="34" charset="-120"/>
            </a:endParaRPr>
          </a:p>
          <a:p>
            <a:r>
              <a:rPr lang="zh-TW" altLang="en-US" sz="1100" dirty="0" smtClean="0">
                <a:solidFill>
                  <a:prstClr val="black"/>
                </a:solidFill>
                <a:latin typeface="微軟正黑體" panose="020B0604030504040204" pitchFamily="34" charset="-120"/>
                <a:ea typeface="微軟正黑體" panose="020B0604030504040204" pitchFamily="34" charset="-120"/>
              </a:rPr>
              <a:t>新</a:t>
            </a:r>
            <a:r>
              <a:rPr lang="zh-TW" altLang="en-US" sz="1100" dirty="0">
                <a:solidFill>
                  <a:prstClr val="black"/>
                </a:solidFill>
                <a:latin typeface="微軟正黑體" panose="020B0604030504040204" pitchFamily="34" charset="-120"/>
                <a:ea typeface="微軟正黑體" panose="020B0604030504040204" pitchFamily="34" charset="-120"/>
              </a:rPr>
              <a:t>冠疫苗技術轉讓、對朝政策、半導體合作、氣候變遷</a:t>
            </a:r>
            <a:r>
              <a:rPr lang="zh-TW" altLang="en-US" sz="1100" dirty="0" smtClean="0">
                <a:solidFill>
                  <a:prstClr val="black"/>
                </a:solidFill>
                <a:latin typeface="微軟正黑體" panose="020B0604030504040204" pitchFamily="34" charset="-120"/>
                <a:ea typeface="微軟正黑體" panose="020B0604030504040204" pitchFamily="34" charset="-120"/>
              </a:rPr>
              <a:t>等</a:t>
            </a:r>
            <a:endParaRPr lang="zh-TW" altLang="en-US" sz="1100" dirty="0">
              <a:solidFill>
                <a:prstClr val="black"/>
              </a:solidFill>
              <a:latin typeface="微軟正黑體" panose="020B0604030504040204" pitchFamily="34" charset="-120"/>
              <a:ea typeface="微軟正黑體" panose="020B0604030504040204" pitchFamily="34" charset="-120"/>
            </a:endParaRPr>
          </a:p>
        </p:txBody>
      </p:sp>
      <p:pic>
        <p:nvPicPr>
          <p:cNvPr id="91" name="圖片 90"/>
          <p:cNvPicPr>
            <a:picLocks noChangeAspect="1"/>
          </p:cNvPicPr>
          <p:nvPr/>
        </p:nvPicPr>
        <p:blipFill>
          <a:blip r:embed="rId5"/>
          <a:stretch>
            <a:fillRect/>
          </a:stretch>
        </p:blipFill>
        <p:spPr>
          <a:xfrm>
            <a:off x="11368811" y="4237233"/>
            <a:ext cx="311495" cy="381585"/>
          </a:xfrm>
          <a:prstGeom prst="rect">
            <a:avLst/>
          </a:prstGeom>
        </p:spPr>
      </p:pic>
      <p:cxnSp>
        <p:nvCxnSpPr>
          <p:cNvPr id="92" name="直線單箭頭接點 91"/>
          <p:cNvCxnSpPr/>
          <p:nvPr/>
        </p:nvCxnSpPr>
        <p:spPr>
          <a:xfrm flipH="1" flipV="1">
            <a:off x="11379010" y="2160594"/>
            <a:ext cx="141067" cy="2256332"/>
          </a:xfrm>
          <a:prstGeom prst="straightConnector1">
            <a:avLst/>
          </a:prstGeom>
          <a:ln w="28575" cap="rnd">
            <a:solidFill>
              <a:srgbClr val="C00000"/>
            </a:solidFill>
            <a:prstDash val="sysDash"/>
            <a:headEnd type="oval"/>
            <a:tailEnd type="triangle"/>
          </a:ln>
        </p:spPr>
        <p:style>
          <a:lnRef idx="1">
            <a:schemeClr val="accent1"/>
          </a:lnRef>
          <a:fillRef idx="0">
            <a:schemeClr val="accent1"/>
          </a:fillRef>
          <a:effectRef idx="0">
            <a:schemeClr val="accent1"/>
          </a:effectRef>
          <a:fontRef idx="minor">
            <a:schemeClr val="tx1"/>
          </a:fontRef>
        </p:style>
      </p:cxnSp>
      <p:pic>
        <p:nvPicPr>
          <p:cNvPr id="26" name="圖片 25"/>
          <p:cNvPicPr>
            <a:picLocks noChangeAspect="1"/>
          </p:cNvPicPr>
          <p:nvPr/>
        </p:nvPicPr>
        <p:blipFill>
          <a:blip r:embed="rId13"/>
          <a:stretch>
            <a:fillRect/>
          </a:stretch>
        </p:blipFill>
        <p:spPr>
          <a:xfrm>
            <a:off x="10232270" y="896459"/>
            <a:ext cx="1776069" cy="1238149"/>
          </a:xfrm>
          <a:prstGeom prst="rect">
            <a:avLst/>
          </a:prstGeom>
          <a:ln>
            <a:noFill/>
          </a:ln>
          <a:effectLst>
            <a:outerShdw blurRad="292100" dist="139700" dir="2700000" algn="tl" rotWithShape="0">
              <a:srgbClr val="333333">
                <a:alpha val="65000"/>
              </a:srgbClr>
            </a:outerShdw>
          </a:effectLst>
        </p:spPr>
      </p:pic>
      <p:sp>
        <p:nvSpPr>
          <p:cNvPr id="81"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26</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55748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940651" y="201206"/>
            <a:ext cx="10264265" cy="584775"/>
          </a:xfrm>
          <a:prstGeom prst="rect">
            <a:avLst/>
          </a:prstGeom>
          <a:noFill/>
        </p:spPr>
        <p:txBody>
          <a:bodyPr wrap="square" rtlCol="0">
            <a:spAutoFit/>
          </a:bodyPr>
          <a:lstStyle/>
          <a:p>
            <a:r>
              <a:rPr lang="zh-TW" altLang="en-US" sz="3200" b="1" dirty="0" smtClean="0">
                <a:solidFill>
                  <a:prstClr val="black"/>
                </a:solidFill>
                <a:latin typeface="微軟正黑體" panose="020B0604030504040204" pitchFamily="34" charset="-120"/>
                <a:ea typeface="微軟正黑體" panose="020B0604030504040204" pitchFamily="34" charset="-120"/>
              </a:rPr>
              <a:t>公務</a:t>
            </a:r>
            <a:r>
              <a:rPr lang="zh-TW" altLang="en-US" sz="3200" dirty="0">
                <a:solidFill>
                  <a:prstClr val="black"/>
                </a:solidFill>
                <a:latin typeface="微軟正黑體" panose="020B0604030504040204" pitchFamily="34" charset="-120"/>
                <a:ea typeface="微軟正黑體" panose="020B0604030504040204" pitchFamily="34" charset="-120"/>
              </a:rPr>
              <a:t>報告：全球供應鏈重組對台灣科技產業發展之影響</a:t>
            </a:r>
          </a:p>
        </p:txBody>
      </p:sp>
      <p:pic>
        <p:nvPicPr>
          <p:cNvPr id="3" name="圖片 2"/>
          <p:cNvPicPr>
            <a:picLocks noChangeAspect="1"/>
          </p:cNvPicPr>
          <p:nvPr/>
        </p:nvPicPr>
        <p:blipFill>
          <a:blip r:embed="rId2"/>
          <a:stretch>
            <a:fillRect/>
          </a:stretch>
        </p:blipFill>
        <p:spPr>
          <a:xfrm>
            <a:off x="4197406" y="1001478"/>
            <a:ext cx="2900362" cy="1644662"/>
          </a:xfrm>
          <a:prstGeom prst="rect">
            <a:avLst/>
          </a:prstGeom>
        </p:spPr>
      </p:pic>
      <p:sp>
        <p:nvSpPr>
          <p:cNvPr id="4" name="矩形 3"/>
          <p:cNvSpPr/>
          <p:nvPr/>
        </p:nvSpPr>
        <p:spPr>
          <a:xfrm>
            <a:off x="430435" y="1094474"/>
            <a:ext cx="3074765" cy="1323439"/>
          </a:xfrm>
          <a:prstGeom prst="rect">
            <a:avLst/>
          </a:prstGeom>
          <a:ln>
            <a:solidFill>
              <a:schemeClr val="tx1">
                <a:lumMod val="75000"/>
                <a:lumOff val="25000"/>
              </a:schemeClr>
            </a:solidFill>
          </a:ln>
        </p:spPr>
        <p:txBody>
          <a:bodyPr wrap="square">
            <a:spAutoFit/>
          </a:bodyPr>
          <a:lstStyle/>
          <a:p>
            <a:r>
              <a:rPr lang="zh-TW" altLang="en-US" sz="1600" dirty="0" smtClean="0">
                <a:solidFill>
                  <a:prstClr val="black"/>
                </a:solidFill>
                <a:latin typeface="微軟正黑體" panose="020B0604030504040204" pitchFamily="34" charset="-120"/>
                <a:ea typeface="微軟正黑體" panose="020B0604030504040204" pitchFamily="34" charset="-120"/>
              </a:rPr>
              <a:t>歐洲計劃擴大</a:t>
            </a:r>
            <a:r>
              <a:rPr lang="zh-TW" altLang="en-US" sz="1600" dirty="0">
                <a:solidFill>
                  <a:prstClr val="black"/>
                </a:solidFill>
                <a:latin typeface="微軟正黑體" panose="020B0604030504040204" pitchFamily="34" charset="-120"/>
                <a:ea typeface="微軟正黑體" panose="020B0604030504040204" pitchFamily="34" charset="-120"/>
              </a:rPr>
              <a:t>中級水準的晶片製造能力</a:t>
            </a:r>
            <a:r>
              <a:rPr lang="zh-TW" altLang="en-US" sz="1600" dirty="0" smtClean="0">
                <a:solidFill>
                  <a:prstClr val="black"/>
                </a:solidFill>
                <a:latin typeface="微軟正黑體" panose="020B0604030504040204" pitchFamily="34" charset="-120"/>
                <a:ea typeface="微軟正黑體" panose="020B0604030504040204" pitchFamily="34" charset="-120"/>
              </a:rPr>
              <a:t>，預計到</a:t>
            </a:r>
            <a:r>
              <a:rPr lang="en-US" altLang="zh-TW" sz="1600" dirty="0">
                <a:solidFill>
                  <a:prstClr val="black"/>
                </a:solidFill>
                <a:latin typeface="微軟正黑體" panose="020B0604030504040204" pitchFamily="34" charset="-120"/>
                <a:ea typeface="微軟正黑體" panose="020B0604030504040204" pitchFamily="34" charset="-120"/>
              </a:rPr>
              <a:t>2030</a:t>
            </a:r>
            <a:r>
              <a:rPr lang="zh-TW" altLang="en-US" sz="1600" dirty="0">
                <a:solidFill>
                  <a:prstClr val="black"/>
                </a:solidFill>
                <a:latin typeface="微軟正黑體" panose="020B0604030504040204" pitchFamily="34" charset="-120"/>
                <a:ea typeface="微軟正黑體" panose="020B0604030504040204" pitchFamily="34" charset="-120"/>
              </a:rPr>
              <a:t>年半導體</a:t>
            </a:r>
            <a:r>
              <a:rPr lang="zh-TW" altLang="en-US" sz="1600" dirty="0" smtClean="0">
                <a:solidFill>
                  <a:prstClr val="black"/>
                </a:solidFill>
                <a:latin typeface="微軟正黑體" panose="020B0604030504040204" pitchFamily="34" charset="-120"/>
                <a:ea typeface="微軟正黑體" panose="020B0604030504040204" pitchFamily="34" charset="-120"/>
              </a:rPr>
              <a:t>市場佔有率達全球市場的</a:t>
            </a:r>
            <a:r>
              <a:rPr lang="en-US" altLang="zh-TW" sz="1600" dirty="0">
                <a:solidFill>
                  <a:prstClr val="black"/>
                </a:solidFill>
                <a:latin typeface="微軟正黑體" panose="020B0604030504040204" pitchFamily="34" charset="-120"/>
                <a:ea typeface="微軟正黑體" panose="020B0604030504040204" pitchFamily="34" charset="-120"/>
              </a:rPr>
              <a:t>20%</a:t>
            </a:r>
            <a:r>
              <a:rPr lang="zh-TW" altLang="en-US" sz="1600" dirty="0">
                <a:solidFill>
                  <a:prstClr val="black"/>
                </a:solidFill>
                <a:latin typeface="微軟正黑體" panose="020B0604030504040204" pitchFamily="34" charset="-120"/>
                <a:ea typeface="微軟正黑體" panose="020B0604030504040204" pitchFamily="34" charset="-120"/>
              </a:rPr>
              <a:t>，</a:t>
            </a:r>
            <a:r>
              <a:rPr lang="zh-TW" altLang="en-US" sz="1600" dirty="0" smtClean="0">
                <a:solidFill>
                  <a:prstClr val="black"/>
                </a:solidFill>
                <a:latin typeface="微軟正黑體" panose="020B0604030504040204" pitchFamily="34" charset="-120"/>
                <a:ea typeface="微軟正黑體" panose="020B0604030504040204" pitchFamily="34" charset="-120"/>
              </a:rPr>
              <a:t>同時有能力</a:t>
            </a:r>
            <a:r>
              <a:rPr lang="zh-TW" altLang="en-US" sz="1600" dirty="0">
                <a:solidFill>
                  <a:prstClr val="black"/>
                </a:solidFill>
                <a:latin typeface="微軟正黑體" panose="020B0604030504040204" pitchFamily="34" charset="-120"/>
                <a:ea typeface="微軟正黑體" panose="020B0604030504040204" pitchFamily="34" charset="-120"/>
              </a:rPr>
              <a:t>生產最先進的</a:t>
            </a:r>
            <a:r>
              <a:rPr lang="en-US" altLang="zh-TW" sz="1600" dirty="0">
                <a:solidFill>
                  <a:prstClr val="black"/>
                </a:solidFill>
                <a:latin typeface="微軟正黑體" panose="020B0604030504040204" pitchFamily="34" charset="-120"/>
                <a:ea typeface="微軟正黑體" panose="020B0604030504040204" pitchFamily="34" charset="-120"/>
              </a:rPr>
              <a:t>2</a:t>
            </a:r>
            <a:r>
              <a:rPr lang="zh-TW" altLang="en-US" sz="1600" dirty="0">
                <a:solidFill>
                  <a:prstClr val="black"/>
                </a:solidFill>
                <a:latin typeface="微軟正黑體" panose="020B0604030504040204" pitchFamily="34" charset="-120"/>
                <a:ea typeface="微軟正黑體" panose="020B0604030504040204" pitchFamily="34" charset="-120"/>
              </a:rPr>
              <a:t>奈米晶片</a:t>
            </a:r>
            <a:r>
              <a:rPr lang="zh-TW" altLang="en-US" sz="1600" dirty="0" smtClean="0">
                <a:solidFill>
                  <a:prstClr val="black"/>
                </a:solidFill>
                <a:latin typeface="微軟正黑體" panose="020B0604030504040204" pitchFamily="34" charset="-120"/>
                <a:ea typeface="微軟正黑體" panose="020B0604030504040204" pitchFamily="34" charset="-120"/>
              </a:rPr>
              <a:t>。</a:t>
            </a:r>
            <a:endParaRPr lang="zh-TW" altLang="en-US" sz="1600" dirty="0">
              <a:solidFill>
                <a:prstClr val="black"/>
              </a:solidFill>
              <a:latin typeface="微軟正黑體" panose="020B0604030504040204" pitchFamily="34" charset="-120"/>
              <a:ea typeface="微軟正黑體" panose="020B0604030504040204" pitchFamily="34" charset="-120"/>
            </a:endParaRPr>
          </a:p>
        </p:txBody>
      </p:sp>
      <p:pic>
        <p:nvPicPr>
          <p:cNvPr id="5" name="圖片 4"/>
          <p:cNvPicPr>
            <a:picLocks noChangeAspect="1"/>
          </p:cNvPicPr>
          <p:nvPr/>
        </p:nvPicPr>
        <p:blipFill>
          <a:blip r:embed="rId3"/>
          <a:stretch>
            <a:fillRect/>
          </a:stretch>
        </p:blipFill>
        <p:spPr>
          <a:xfrm>
            <a:off x="387571" y="3197621"/>
            <a:ext cx="2814636" cy="1711241"/>
          </a:xfrm>
          <a:prstGeom prst="rect">
            <a:avLst/>
          </a:prstGeom>
          <a:ln>
            <a:solidFill>
              <a:schemeClr val="tx1">
                <a:lumMod val="75000"/>
                <a:lumOff val="25000"/>
              </a:schemeClr>
            </a:solidFill>
          </a:ln>
        </p:spPr>
      </p:pic>
      <p:sp>
        <p:nvSpPr>
          <p:cNvPr id="6" name="矩形 5"/>
          <p:cNvSpPr/>
          <p:nvPr/>
        </p:nvSpPr>
        <p:spPr>
          <a:xfrm>
            <a:off x="430435" y="5336361"/>
            <a:ext cx="3465291" cy="1323439"/>
          </a:xfrm>
          <a:prstGeom prst="rect">
            <a:avLst/>
          </a:prstGeom>
          <a:ln>
            <a:solidFill>
              <a:schemeClr val="tx1">
                <a:lumMod val="75000"/>
                <a:lumOff val="25000"/>
              </a:schemeClr>
            </a:solidFill>
          </a:ln>
        </p:spPr>
        <p:txBody>
          <a:bodyPr wrap="square">
            <a:spAutoFit/>
          </a:bodyPr>
          <a:lstStyle/>
          <a:p>
            <a:pPr marL="180975" indent="-180975">
              <a:buFont typeface="Arial" panose="020B0604020202020204" pitchFamily="34" charset="0"/>
              <a:buChar char="•"/>
            </a:pPr>
            <a:r>
              <a:rPr lang="zh-TW" altLang="en-US" sz="1600" dirty="0">
                <a:solidFill>
                  <a:prstClr val="black"/>
                </a:solidFill>
                <a:latin typeface="Microsoft JhengHei" panose="020B0604030504040204" pitchFamily="34" charset="-120"/>
                <a:ea typeface="Microsoft JhengHei" panose="020B0604030504040204" pitchFamily="34" charset="-120"/>
              </a:rPr>
              <a:t>美國政府及</a:t>
            </a:r>
            <a:r>
              <a:rPr lang="zh-TW" altLang="en-US" sz="1600" dirty="0" smtClean="0">
                <a:solidFill>
                  <a:prstClr val="black"/>
                </a:solidFill>
                <a:latin typeface="Microsoft JhengHei" panose="020B0604030504040204" pitchFamily="34" charset="-120"/>
                <a:ea typeface="Microsoft JhengHei" panose="020B0604030504040204" pitchFamily="34" charset="-120"/>
              </a:rPr>
              <a:t>企業集資</a:t>
            </a:r>
            <a:r>
              <a:rPr lang="en-US" altLang="zh-TW" sz="1600" dirty="0" smtClean="0">
                <a:solidFill>
                  <a:prstClr val="black"/>
                </a:solidFill>
                <a:latin typeface="Microsoft JhengHei" panose="020B0604030504040204" pitchFamily="34" charset="-120"/>
                <a:ea typeface="Microsoft JhengHei" panose="020B0604030504040204" pitchFamily="34" charset="-120"/>
              </a:rPr>
              <a:t>1500</a:t>
            </a:r>
            <a:r>
              <a:rPr lang="zh-TW" altLang="en-US" sz="1600" dirty="0">
                <a:solidFill>
                  <a:prstClr val="black"/>
                </a:solidFill>
                <a:latin typeface="Microsoft JhengHei" panose="020B0604030504040204" pitchFamily="34" charset="-120"/>
                <a:ea typeface="Microsoft JhengHei" panose="020B0604030504040204" pitchFamily="34" charset="-120"/>
              </a:rPr>
              <a:t>億美金 </a:t>
            </a:r>
            <a:r>
              <a:rPr lang="zh-TW" altLang="en-US" sz="1600" dirty="0" smtClean="0">
                <a:solidFill>
                  <a:prstClr val="black"/>
                </a:solidFill>
                <a:latin typeface="Microsoft JhengHei" panose="020B0604030504040204" pitchFamily="34" charset="-120"/>
                <a:ea typeface="Microsoft JhengHei" panose="020B0604030504040204" pitchFamily="34" charset="-120"/>
              </a:rPr>
              <a:t>建</a:t>
            </a:r>
            <a:r>
              <a:rPr lang="en-US" altLang="zh-TW" sz="1600" dirty="0">
                <a:solidFill>
                  <a:prstClr val="black"/>
                </a:solidFill>
                <a:latin typeface="Microsoft JhengHei" panose="020B0604030504040204" pitchFamily="34" charset="-120"/>
                <a:ea typeface="Microsoft JhengHei" panose="020B0604030504040204" pitchFamily="34" charset="-120"/>
              </a:rPr>
              <a:t>7〜10</a:t>
            </a:r>
            <a:r>
              <a:rPr lang="zh-TW" altLang="en-US" sz="1600" dirty="0">
                <a:solidFill>
                  <a:prstClr val="black"/>
                </a:solidFill>
                <a:latin typeface="Microsoft JhengHei" panose="020B0604030504040204" pitchFamily="34" charset="-120"/>
                <a:ea typeface="Microsoft JhengHei" panose="020B0604030504040204" pitchFamily="34" charset="-120"/>
              </a:rPr>
              <a:t>座新晶片</a:t>
            </a:r>
            <a:r>
              <a:rPr lang="zh-TW" altLang="en-US" sz="1600" dirty="0" smtClean="0">
                <a:solidFill>
                  <a:prstClr val="black"/>
                </a:solidFill>
                <a:latin typeface="Microsoft JhengHei" panose="020B0604030504040204" pitchFamily="34" charset="-120"/>
                <a:ea typeface="Microsoft JhengHei" panose="020B0604030504040204" pitchFamily="34" charset="-120"/>
              </a:rPr>
              <a:t>廠</a:t>
            </a:r>
            <a:endParaRPr lang="en-US" altLang="zh-TW" sz="1600" dirty="0">
              <a:solidFill>
                <a:prstClr val="black"/>
              </a:solidFill>
              <a:latin typeface="Microsoft JhengHei" panose="020B0604030504040204" pitchFamily="34" charset="-120"/>
              <a:ea typeface="Microsoft JhengHei" panose="020B0604030504040204" pitchFamily="34" charset="-120"/>
            </a:endParaRPr>
          </a:p>
          <a:p>
            <a:pPr marL="180975" indent="-180975">
              <a:buFont typeface="Arial" panose="020B0604020202020204" pitchFamily="34" charset="0"/>
              <a:buChar char="•"/>
            </a:pPr>
            <a:r>
              <a:rPr lang="zh-TW" altLang="en-US" sz="1600" dirty="0">
                <a:solidFill>
                  <a:prstClr val="black"/>
                </a:solidFill>
                <a:latin typeface="Microsoft JhengHei" panose="020B0604030504040204" pitchFamily="34" charset="-120"/>
                <a:ea typeface="Microsoft JhengHei" panose="020B0604030504040204" pitchFamily="34" charset="-120"/>
              </a:rPr>
              <a:t>美國參議院通過美國創新和競爭</a:t>
            </a:r>
            <a:r>
              <a:rPr lang="zh-TW" altLang="en-US" sz="1600" dirty="0" smtClean="0">
                <a:solidFill>
                  <a:prstClr val="black"/>
                </a:solidFill>
                <a:latin typeface="Microsoft JhengHei" panose="020B0604030504040204" pitchFamily="34" charset="-120"/>
                <a:ea typeface="Microsoft JhengHei" panose="020B0604030504040204" pitchFamily="34" charset="-120"/>
              </a:rPr>
              <a:t>法案：人工智慧</a:t>
            </a:r>
            <a:r>
              <a:rPr lang="zh-TW" altLang="en-US" sz="1600" dirty="0">
                <a:solidFill>
                  <a:prstClr val="black"/>
                </a:solidFill>
                <a:latin typeface="Microsoft JhengHei" panose="020B0604030504040204" pitchFamily="34" charset="-120"/>
                <a:ea typeface="Microsoft JhengHei" panose="020B0604030504040204" pitchFamily="34" charset="-120"/>
              </a:rPr>
              <a:t>、半導體和量子計算等新興技術行業</a:t>
            </a:r>
            <a:r>
              <a:rPr lang="zh-TW" altLang="en-US" sz="1600" dirty="0" smtClean="0">
                <a:solidFill>
                  <a:prstClr val="black"/>
                </a:solidFill>
                <a:latin typeface="Microsoft JhengHei" panose="020B0604030504040204" pitchFamily="34" charset="-120"/>
                <a:ea typeface="Microsoft JhengHei" panose="020B0604030504040204" pitchFamily="34" charset="-120"/>
              </a:rPr>
              <a:t>投資</a:t>
            </a:r>
            <a:r>
              <a:rPr lang="en-US" altLang="zh-TW" sz="1600" dirty="0" smtClean="0">
                <a:solidFill>
                  <a:prstClr val="black"/>
                </a:solidFill>
                <a:latin typeface="Microsoft JhengHei" panose="020B0604030504040204" pitchFamily="34" charset="-120"/>
                <a:ea typeface="Microsoft JhengHei" panose="020B0604030504040204" pitchFamily="34" charset="-120"/>
              </a:rPr>
              <a:t>520</a:t>
            </a:r>
            <a:r>
              <a:rPr lang="zh-TW" altLang="en-US" sz="1600" dirty="0">
                <a:solidFill>
                  <a:prstClr val="black"/>
                </a:solidFill>
                <a:latin typeface="Microsoft JhengHei" panose="020B0604030504040204" pitchFamily="34" charset="-120"/>
                <a:ea typeface="Microsoft JhengHei" panose="020B0604030504040204" pitchFamily="34" charset="-120"/>
              </a:rPr>
              <a:t>億美元</a:t>
            </a:r>
            <a:endParaRPr lang="zh-TW" altLang="en-US" sz="1600" dirty="0">
              <a:solidFill>
                <a:prstClr val="black"/>
              </a:solidFill>
            </a:endParaRPr>
          </a:p>
        </p:txBody>
      </p:sp>
      <p:pic>
        <p:nvPicPr>
          <p:cNvPr id="1026" name="Picture 2" descr="https://iknow.stpi.narl.org.tw/Post/Figures/2021/policy/policy_17863_202106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385" y="890481"/>
            <a:ext cx="2743200" cy="168787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285397" y="2716757"/>
            <a:ext cx="2789015" cy="1815882"/>
          </a:xfrm>
          <a:prstGeom prst="rect">
            <a:avLst/>
          </a:prstGeom>
          <a:ln>
            <a:solidFill>
              <a:schemeClr val="tx1">
                <a:lumMod val="75000"/>
                <a:lumOff val="25000"/>
              </a:schemeClr>
            </a:solidFill>
          </a:ln>
        </p:spPr>
        <p:txBody>
          <a:bodyPr wrap="square">
            <a:spAutoFit/>
          </a:bodyPr>
          <a:lstStyle/>
          <a:p>
            <a:pPr marL="180975" indent="-180975">
              <a:buFont typeface="Arial" panose="020B0604020202020204" pitchFamily="34" charset="0"/>
              <a:buChar char="•"/>
            </a:pPr>
            <a:r>
              <a:rPr lang="zh-TW" altLang="en-US" sz="1600" dirty="0">
                <a:solidFill>
                  <a:srgbClr val="000000"/>
                </a:solidFill>
                <a:latin typeface="Microsoft JhengHei" panose="020B0604030504040204" pitchFamily="34" charset="-120"/>
                <a:ea typeface="Microsoft JhengHei" panose="020B0604030504040204" pitchFamily="34" charset="-120"/>
              </a:rPr>
              <a:t>討論半導體、稀土原料和</a:t>
            </a:r>
            <a:r>
              <a:rPr lang="en-US" altLang="zh-TW" sz="1600" dirty="0">
                <a:solidFill>
                  <a:srgbClr val="000000"/>
                </a:solidFill>
                <a:latin typeface="Microsoft JhengHei" panose="020B0604030504040204" pitchFamily="34" charset="-120"/>
                <a:ea typeface="Microsoft JhengHei" panose="020B0604030504040204" pitchFamily="34" charset="-120"/>
              </a:rPr>
              <a:t>COVID-19</a:t>
            </a:r>
            <a:r>
              <a:rPr lang="zh-TW" altLang="en-US" sz="1600" dirty="0">
                <a:solidFill>
                  <a:srgbClr val="000000"/>
                </a:solidFill>
                <a:latin typeface="Microsoft JhengHei" panose="020B0604030504040204" pitchFamily="34" charset="-120"/>
                <a:ea typeface="Microsoft JhengHei" panose="020B0604030504040204" pitchFamily="34" charset="-120"/>
              </a:rPr>
              <a:t>疫苗的供應安全問題</a:t>
            </a:r>
            <a:r>
              <a:rPr lang="zh-TW" altLang="en-US" sz="1600" dirty="0" smtClean="0">
                <a:solidFill>
                  <a:srgbClr val="000000"/>
                </a:solidFill>
                <a:latin typeface="Microsoft JhengHei" panose="020B0604030504040204" pitchFamily="34" charset="-120"/>
                <a:ea typeface="Microsoft JhengHei" panose="020B0604030504040204" pitchFamily="34" charset="-120"/>
              </a:rPr>
              <a:t>。</a:t>
            </a:r>
            <a:endParaRPr lang="en-US" altLang="zh-TW" sz="1600" dirty="0" smtClean="0">
              <a:solidFill>
                <a:srgbClr val="000000"/>
              </a:solidFill>
              <a:latin typeface="Microsoft JhengHei" panose="020B0604030504040204" pitchFamily="34" charset="-120"/>
              <a:ea typeface="Microsoft JhengHei" panose="020B0604030504040204" pitchFamily="34" charset="-120"/>
            </a:endParaRPr>
          </a:p>
          <a:p>
            <a:pPr marL="180975" indent="-180975">
              <a:buFont typeface="Arial" panose="020B0604020202020204" pitchFamily="34" charset="0"/>
              <a:buChar char="•"/>
            </a:pPr>
            <a:r>
              <a:rPr lang="zh-TW" altLang="en-US" sz="1600" dirty="0" smtClean="0">
                <a:solidFill>
                  <a:srgbClr val="000000"/>
                </a:solidFill>
                <a:latin typeface="Microsoft JhengHei" panose="020B0604030504040204" pitchFamily="34" charset="-120"/>
                <a:ea typeface="Microsoft JhengHei" panose="020B0604030504040204" pitchFamily="34" charset="-120"/>
              </a:rPr>
              <a:t>預計成立由 </a:t>
            </a:r>
            <a:r>
              <a:rPr lang="en-US" altLang="zh-TW" sz="1600" dirty="0">
                <a:solidFill>
                  <a:srgbClr val="000000"/>
                </a:solidFill>
                <a:latin typeface="Microsoft JhengHei" panose="020B0604030504040204" pitchFamily="34" charset="-120"/>
                <a:ea typeface="Microsoft JhengHei" panose="020B0604030504040204" pitchFamily="34" charset="-120"/>
              </a:rPr>
              <a:t>11 </a:t>
            </a:r>
            <a:r>
              <a:rPr lang="zh-TW" altLang="en-US" sz="1600" dirty="0">
                <a:solidFill>
                  <a:srgbClr val="000000"/>
                </a:solidFill>
                <a:latin typeface="Microsoft JhengHei" panose="020B0604030504040204" pitchFamily="34" charset="-120"/>
                <a:ea typeface="Microsoft JhengHei" panose="020B0604030504040204" pitchFamily="34" charset="-120"/>
              </a:rPr>
              <a:t>個國家代表組成的聯合工作組，可能會強調台灣和韓國對聯盟的重要性。</a:t>
            </a:r>
            <a:endParaRPr lang="zh-TW" altLang="en-US" sz="1600" dirty="0">
              <a:solidFill>
                <a:prstClr val="black"/>
              </a:solidFill>
            </a:endParaRPr>
          </a:p>
        </p:txBody>
      </p:sp>
      <p:cxnSp>
        <p:nvCxnSpPr>
          <p:cNvPr id="11" name="肘形接點 10"/>
          <p:cNvCxnSpPr>
            <a:stCxn id="4" idx="2"/>
            <a:endCxn id="3" idx="1"/>
          </p:cNvCxnSpPr>
          <p:nvPr/>
        </p:nvCxnSpPr>
        <p:spPr>
          <a:xfrm rot="5400000" flipH="1" flipV="1">
            <a:off x="2785560" y="1006067"/>
            <a:ext cx="594104" cy="2229588"/>
          </a:xfrm>
          <a:prstGeom prst="bentConnector4">
            <a:avLst>
              <a:gd name="adj1" fmla="val -38478"/>
              <a:gd name="adj2" fmla="val 84477"/>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2"/>
          <p:cNvCxnSpPr>
            <a:stCxn id="5" idx="2"/>
            <a:endCxn id="6" idx="0"/>
          </p:cNvCxnSpPr>
          <p:nvPr/>
        </p:nvCxnSpPr>
        <p:spPr>
          <a:xfrm rot="16200000" flipH="1">
            <a:off x="1765236" y="4938515"/>
            <a:ext cx="427499" cy="368192"/>
          </a:xfrm>
          <a:prstGeom prst="bentConnector3">
            <a:avLst>
              <a:gd name="adj1" fmla="val 50000"/>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肘形接點 15"/>
          <p:cNvCxnSpPr>
            <a:stCxn id="1026" idx="3"/>
            <a:endCxn id="7" idx="0"/>
          </p:cNvCxnSpPr>
          <p:nvPr/>
        </p:nvCxnSpPr>
        <p:spPr>
          <a:xfrm flipH="1">
            <a:off x="10679905" y="1734419"/>
            <a:ext cx="94680" cy="982338"/>
          </a:xfrm>
          <a:prstGeom prst="bentConnector4">
            <a:avLst>
              <a:gd name="adj1" fmla="val -241445"/>
              <a:gd name="adj2" fmla="val 92956"/>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https://iknow.stpi.narl.org.tw/Post/Figures/2021/policy/policy_17895_2021060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198" y="4870637"/>
            <a:ext cx="3606678" cy="1832386"/>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8524192" y="5002435"/>
            <a:ext cx="3401209" cy="1569660"/>
          </a:xfrm>
          <a:prstGeom prst="rect">
            <a:avLst/>
          </a:prstGeom>
          <a:ln>
            <a:solidFill>
              <a:schemeClr val="tx1">
                <a:lumMod val="75000"/>
                <a:lumOff val="25000"/>
              </a:schemeClr>
            </a:solidFill>
          </a:ln>
        </p:spPr>
        <p:txBody>
          <a:bodyPr wrap="square">
            <a:spAutoFit/>
          </a:bodyPr>
          <a:lstStyle/>
          <a:p>
            <a:pPr marL="85725" indent="-85725">
              <a:buFont typeface="Arial" panose="020B0604020202020204" pitchFamily="34" charset="0"/>
              <a:buChar char="•"/>
            </a:pPr>
            <a:r>
              <a:rPr lang="zh-TW" altLang="en-US" sz="1600" dirty="0" smtClean="0">
                <a:solidFill>
                  <a:prstClr val="black"/>
                </a:solidFill>
                <a:latin typeface="微軟正黑體" panose="020B0604030504040204" pitchFamily="34" charset="-120"/>
                <a:ea typeface="微軟正黑體" panose="020B0604030504040204" pitchFamily="34" charset="-120"/>
              </a:rPr>
              <a:t>歐盟 </a:t>
            </a:r>
            <a:r>
              <a:rPr lang="en-US" altLang="zh-TW" sz="1600" dirty="0">
                <a:solidFill>
                  <a:prstClr val="black"/>
                </a:solidFill>
                <a:latin typeface="微軟正黑體" panose="020B0604030504040204" pitchFamily="34" charset="-120"/>
                <a:ea typeface="微軟正黑體" panose="020B0604030504040204" pitchFamily="34" charset="-120"/>
              </a:rPr>
              <a:t>COVID </a:t>
            </a:r>
            <a:r>
              <a:rPr lang="zh-TW" altLang="en-US" sz="1600" dirty="0" smtClean="0">
                <a:solidFill>
                  <a:prstClr val="black"/>
                </a:solidFill>
                <a:latin typeface="微軟正黑體" panose="020B0604030504040204" pitchFamily="34" charset="-120"/>
                <a:ea typeface="微軟正黑體" panose="020B0604030504040204" pitchFamily="34" charset="-120"/>
              </a:rPr>
              <a:t>疫苗數位護照，促進</a:t>
            </a:r>
            <a:r>
              <a:rPr lang="zh-TW" altLang="en-US" sz="1600" dirty="0">
                <a:solidFill>
                  <a:prstClr val="black"/>
                </a:solidFill>
                <a:latin typeface="微軟正黑體" panose="020B0604030504040204" pitchFamily="34" charset="-120"/>
                <a:ea typeface="微軟正黑體" panose="020B0604030504040204" pitchFamily="34" charset="-120"/>
              </a:rPr>
              <a:t>歐盟內公民的安全和自由流動，並最終允許已接種疫苗非歐洲旅客可安全地</a:t>
            </a:r>
            <a:r>
              <a:rPr lang="zh-TW" altLang="en-US" sz="1600" dirty="0" smtClean="0">
                <a:solidFill>
                  <a:prstClr val="black"/>
                </a:solidFill>
                <a:latin typeface="微軟正黑體" panose="020B0604030504040204" pitchFamily="34" charset="-120"/>
                <a:ea typeface="微軟正黑體" panose="020B0604030504040204" pitchFamily="34" charset="-120"/>
              </a:rPr>
              <a:t>進入歐洲</a:t>
            </a:r>
            <a:r>
              <a:rPr lang="zh-TW" altLang="en-US" sz="1600" dirty="0">
                <a:solidFill>
                  <a:prstClr val="black"/>
                </a:solidFill>
                <a:latin typeface="微軟正黑體" panose="020B0604030504040204" pitchFamily="34" charset="-120"/>
                <a:ea typeface="微軟正黑體" panose="020B0604030504040204" pitchFamily="34" charset="-120"/>
              </a:rPr>
              <a:t>大陸</a:t>
            </a:r>
            <a:r>
              <a:rPr lang="zh-TW" altLang="en-US" sz="1600" dirty="0" smtClean="0">
                <a:solidFill>
                  <a:prstClr val="black"/>
                </a:solidFill>
                <a:latin typeface="微軟正黑體" panose="020B0604030504040204" pitchFamily="34" charset="-120"/>
                <a:ea typeface="微軟正黑體" panose="020B0604030504040204" pitchFamily="34" charset="-120"/>
              </a:rPr>
              <a:t>。</a:t>
            </a:r>
            <a:endParaRPr lang="en-US" altLang="zh-TW" sz="1600" dirty="0" smtClean="0">
              <a:solidFill>
                <a:prstClr val="black"/>
              </a:solidFill>
              <a:latin typeface="微軟正黑體" panose="020B0604030504040204" pitchFamily="34" charset="-120"/>
              <a:ea typeface="微軟正黑體" panose="020B0604030504040204" pitchFamily="34" charset="-120"/>
            </a:endParaRPr>
          </a:p>
          <a:p>
            <a:pPr marL="85725" indent="-85725">
              <a:buFont typeface="Arial" panose="020B0604020202020204" pitchFamily="34" charset="0"/>
              <a:buChar char="•"/>
            </a:pPr>
            <a:r>
              <a:rPr lang="zh-TW" altLang="en-US" sz="1600" dirty="0" smtClean="0">
                <a:solidFill>
                  <a:prstClr val="black"/>
                </a:solidFill>
                <a:latin typeface="微軟正黑體" panose="020B0604030504040204" pitchFamily="34" charset="-120"/>
                <a:ea typeface="微軟正黑體" panose="020B0604030504040204" pitchFamily="34" charset="-120"/>
              </a:rPr>
              <a:t>目前，歐盟</a:t>
            </a:r>
            <a:r>
              <a:rPr lang="zh-TW" altLang="en-US" sz="1600" dirty="0">
                <a:solidFill>
                  <a:prstClr val="black"/>
                </a:solidFill>
                <a:latin typeface="微軟正黑體" panose="020B0604030504040204" pitchFamily="34" charset="-120"/>
                <a:ea typeface="微軟正黑體" panose="020B0604030504040204" pitchFamily="34" charset="-120"/>
              </a:rPr>
              <a:t>八個</a:t>
            </a:r>
            <a:r>
              <a:rPr lang="zh-TW" altLang="en-US" sz="1600" dirty="0" smtClean="0">
                <a:solidFill>
                  <a:prstClr val="black"/>
                </a:solidFill>
                <a:latin typeface="微軟正黑體" panose="020B0604030504040204" pitchFamily="34" charset="-120"/>
                <a:ea typeface="微軟正黑體" panose="020B0604030504040204" pitchFamily="34" charset="-120"/>
              </a:rPr>
              <a:t>成員國</a:t>
            </a:r>
            <a:r>
              <a:rPr lang="en-US" altLang="zh-TW" sz="1600" dirty="0" smtClean="0">
                <a:solidFill>
                  <a:prstClr val="black"/>
                </a:solidFill>
                <a:latin typeface="微軟正黑體" panose="020B0604030504040204" pitchFamily="34" charset="-120"/>
                <a:ea typeface="微軟正黑體" panose="020B0604030504040204" pitchFamily="34" charset="-120"/>
              </a:rPr>
              <a:t>2021</a:t>
            </a:r>
            <a:r>
              <a:rPr lang="zh-TW" altLang="en-US" sz="1600" dirty="0" smtClean="0">
                <a:solidFill>
                  <a:prstClr val="black"/>
                </a:solidFill>
                <a:latin typeface="微軟正黑體" panose="020B0604030504040204" pitchFamily="34" charset="-120"/>
                <a:ea typeface="微軟正黑體" panose="020B0604030504040204" pitchFamily="34" charset="-120"/>
              </a:rPr>
              <a:t>年</a:t>
            </a:r>
            <a:r>
              <a:rPr lang="en-US" altLang="zh-TW" sz="1600" dirty="0" smtClean="0">
                <a:solidFill>
                  <a:prstClr val="black"/>
                </a:solidFill>
                <a:latin typeface="微軟正黑體" panose="020B0604030504040204" pitchFamily="34" charset="-120"/>
                <a:ea typeface="微軟正黑體" panose="020B0604030504040204" pitchFamily="34" charset="-120"/>
              </a:rPr>
              <a:t>7</a:t>
            </a:r>
            <a:r>
              <a:rPr lang="zh-TW" altLang="en-US" sz="1600" dirty="0" smtClean="0">
                <a:solidFill>
                  <a:prstClr val="black"/>
                </a:solidFill>
                <a:latin typeface="微軟正黑體" panose="020B0604030504040204" pitchFamily="34" charset="-120"/>
                <a:ea typeface="微軟正黑體" panose="020B0604030504040204" pitchFamily="34" charset="-120"/>
              </a:rPr>
              <a:t>月開始</a:t>
            </a:r>
            <a:r>
              <a:rPr lang="zh-TW" altLang="en-US" sz="1600" dirty="0">
                <a:solidFill>
                  <a:prstClr val="black"/>
                </a:solidFill>
                <a:latin typeface="微軟正黑體" panose="020B0604030504040204" pitchFamily="34" charset="-120"/>
                <a:ea typeface="微軟正黑體" panose="020B0604030504040204" pitchFamily="34" charset="-120"/>
              </a:rPr>
              <a:t>頒發首批歐盟</a:t>
            </a:r>
            <a:r>
              <a:rPr lang="zh-TW" altLang="en-US" sz="1600" dirty="0" smtClean="0">
                <a:solidFill>
                  <a:prstClr val="black"/>
                </a:solidFill>
                <a:latin typeface="微軟正黑體" panose="020B0604030504040204" pitchFamily="34" charset="-120"/>
                <a:ea typeface="微軟正黑體" panose="020B0604030504040204" pitchFamily="34" charset="-120"/>
              </a:rPr>
              <a:t>證書。</a:t>
            </a:r>
            <a:endParaRPr lang="zh-TW" altLang="en-US" sz="1600" dirty="0">
              <a:solidFill>
                <a:prstClr val="black"/>
              </a:solidFill>
              <a:latin typeface="微軟正黑體" panose="020B0604030504040204" pitchFamily="34" charset="-120"/>
              <a:ea typeface="微軟正黑體" panose="020B0604030504040204" pitchFamily="34" charset="-120"/>
            </a:endParaRPr>
          </a:p>
        </p:txBody>
      </p:sp>
      <p:pic>
        <p:nvPicPr>
          <p:cNvPr id="24" name="圖片 23"/>
          <p:cNvPicPr>
            <a:picLocks noChangeAspect="1"/>
          </p:cNvPicPr>
          <p:nvPr/>
        </p:nvPicPr>
        <p:blipFill>
          <a:blip r:embed="rId6"/>
          <a:stretch>
            <a:fillRect/>
          </a:stretch>
        </p:blipFill>
        <p:spPr>
          <a:xfrm>
            <a:off x="3484069" y="2927494"/>
            <a:ext cx="2555849" cy="1553870"/>
          </a:xfrm>
          <a:prstGeom prst="rect">
            <a:avLst/>
          </a:prstGeom>
        </p:spPr>
      </p:pic>
      <p:sp>
        <p:nvSpPr>
          <p:cNvPr id="27" name="矩形 26"/>
          <p:cNvSpPr/>
          <p:nvPr/>
        </p:nvSpPr>
        <p:spPr>
          <a:xfrm>
            <a:off x="6321780" y="2828836"/>
            <a:ext cx="2822219" cy="1815882"/>
          </a:xfrm>
          <a:prstGeom prst="rect">
            <a:avLst/>
          </a:prstGeom>
          <a:ln>
            <a:solidFill>
              <a:schemeClr val="tx1">
                <a:lumMod val="75000"/>
                <a:lumOff val="25000"/>
              </a:schemeClr>
            </a:solidFill>
          </a:ln>
        </p:spPr>
        <p:txBody>
          <a:bodyPr wrap="square">
            <a:spAutoFit/>
          </a:bodyPr>
          <a:lstStyle/>
          <a:p>
            <a:r>
              <a:rPr lang="zh-TW" altLang="en-US" sz="1600" dirty="0">
                <a:solidFill>
                  <a:prstClr val="black"/>
                </a:solidFill>
                <a:latin typeface="微軟正黑體" panose="020B0604030504040204" pitchFamily="34" charset="-120"/>
                <a:ea typeface="微軟正黑體" panose="020B0604030504040204" pitchFamily="34" charset="-120"/>
              </a:rPr>
              <a:t>供應鏈</a:t>
            </a:r>
            <a:r>
              <a:rPr lang="en-US" altLang="zh-TW" sz="1600" dirty="0">
                <a:solidFill>
                  <a:prstClr val="black"/>
                </a:solidFill>
                <a:latin typeface="微軟正黑體" panose="020B0604030504040204" pitchFamily="34" charset="-120"/>
                <a:ea typeface="微軟正黑體" panose="020B0604030504040204" pitchFamily="34" charset="-120"/>
              </a:rPr>
              <a:t>100</a:t>
            </a:r>
            <a:r>
              <a:rPr lang="zh-TW" altLang="en-US" sz="1600" dirty="0">
                <a:solidFill>
                  <a:prstClr val="black"/>
                </a:solidFill>
                <a:latin typeface="微軟正黑體" panose="020B0604030504040204" pitchFamily="34" charset="-120"/>
                <a:ea typeface="微軟正黑體" panose="020B0604030504040204" pitchFamily="34" charset="-120"/>
              </a:rPr>
              <a:t>天</a:t>
            </a:r>
            <a:r>
              <a:rPr lang="zh-TW" altLang="en-US" sz="1600" dirty="0" smtClean="0">
                <a:solidFill>
                  <a:prstClr val="black"/>
                </a:solidFill>
                <a:latin typeface="微軟正黑體" panose="020B0604030504040204" pitchFamily="34" charset="-120"/>
                <a:ea typeface="微軟正黑體" panose="020B0604030504040204" pitchFamily="34" charset="-120"/>
              </a:rPr>
              <a:t>審查公布</a:t>
            </a:r>
            <a:r>
              <a:rPr lang="zh-TW" altLang="en-US" sz="1600" dirty="0">
                <a:solidFill>
                  <a:prstClr val="black"/>
                </a:solidFill>
                <a:latin typeface="微軟正黑體" panose="020B0604030504040204" pitchFamily="34" charset="-120"/>
                <a:ea typeface="微軟正黑體" panose="020B0604030504040204" pitchFamily="34" charset="-120"/>
              </a:rPr>
              <a:t>一系列解決</a:t>
            </a:r>
            <a:r>
              <a:rPr lang="zh-TW" altLang="en-US" sz="1600" dirty="0" smtClean="0">
                <a:solidFill>
                  <a:prstClr val="black"/>
                </a:solidFill>
                <a:latin typeface="微軟正黑體" panose="020B0604030504040204" pitchFamily="34" charset="-120"/>
                <a:ea typeface="微軟正黑體" panose="020B0604030504040204" pitchFamily="34" charset="-120"/>
              </a:rPr>
              <a:t>方案：</a:t>
            </a:r>
            <a:r>
              <a:rPr lang="en-US" altLang="zh-TW" sz="1600" dirty="0" smtClean="0">
                <a:solidFill>
                  <a:prstClr val="black"/>
                </a:solidFill>
                <a:latin typeface="微軟正黑體" panose="020B0604030504040204" pitchFamily="34" charset="-120"/>
                <a:ea typeface="微軟正黑體" panose="020B0604030504040204" pitchFamily="34" charset="-120"/>
                <a:sym typeface="Wingdings" panose="05000000000000000000" pitchFamily="2" charset="2"/>
              </a:rPr>
              <a:t>(1)</a:t>
            </a:r>
            <a:r>
              <a:rPr lang="zh-TW" altLang="en-US" sz="1600" dirty="0" smtClean="0">
                <a:solidFill>
                  <a:prstClr val="black"/>
                </a:solidFill>
                <a:latin typeface="微軟正黑體" panose="020B0604030504040204" pitchFamily="34" charset="-120"/>
                <a:ea typeface="微軟正黑體" panose="020B0604030504040204" pitchFamily="34" charset="-120"/>
              </a:rPr>
              <a:t>首先</a:t>
            </a:r>
            <a:r>
              <a:rPr lang="zh-TW" altLang="en-US" sz="1600" dirty="0">
                <a:solidFill>
                  <a:prstClr val="black"/>
                </a:solidFill>
                <a:latin typeface="微軟正黑體" panose="020B0604030504040204" pitchFamily="34" charset="-120"/>
                <a:ea typeface="微軟正黑體" panose="020B0604030504040204" pitchFamily="34" charset="-120"/>
              </a:rPr>
              <a:t>成立供應鏈專案小組，為紓解供應鏈瓶頸並提升關鍵產品的本土製造能力</a:t>
            </a:r>
            <a:r>
              <a:rPr lang="zh-TW" altLang="en-US" sz="1600" dirty="0" smtClean="0">
                <a:solidFill>
                  <a:prstClr val="black"/>
                </a:solidFill>
                <a:latin typeface="微軟正黑體" panose="020B0604030504040204" pitchFamily="34" charset="-120"/>
                <a:ea typeface="微軟正黑體" panose="020B0604030504040204" pitchFamily="34" charset="-120"/>
              </a:rPr>
              <a:t>；</a:t>
            </a:r>
            <a:r>
              <a:rPr lang="en-US" altLang="zh-TW" sz="1600" dirty="0" smtClean="0">
                <a:solidFill>
                  <a:prstClr val="black"/>
                </a:solidFill>
                <a:latin typeface="微軟正黑體" panose="020B0604030504040204" pitchFamily="34" charset="-120"/>
                <a:ea typeface="微軟正黑體" panose="020B0604030504040204" pitchFamily="34" charset="-120"/>
              </a:rPr>
              <a:t>(2)</a:t>
            </a:r>
            <a:r>
              <a:rPr lang="zh-TW" altLang="en-US" sz="1600" dirty="0" smtClean="0">
                <a:solidFill>
                  <a:prstClr val="black"/>
                </a:solidFill>
                <a:latin typeface="微軟正黑體" panose="020B0604030504040204" pitchFamily="34" charset="-120"/>
                <a:ea typeface="微軟正黑體" panose="020B0604030504040204" pitchFamily="34" charset="-120"/>
              </a:rPr>
              <a:t>成立貿易</a:t>
            </a:r>
            <a:r>
              <a:rPr lang="zh-TW" altLang="en-US" sz="1600" dirty="0">
                <a:solidFill>
                  <a:prstClr val="black"/>
                </a:solidFill>
                <a:latin typeface="微軟正黑體" panose="020B0604030504040204" pitchFamily="34" charset="-120"/>
                <a:ea typeface="微軟正黑體" panose="020B0604030504040204" pitchFamily="34" charset="-120"/>
              </a:rPr>
              <a:t>行動小組，以針對其他國家的不公平貿易行為進行審查。</a:t>
            </a:r>
          </a:p>
        </p:txBody>
      </p:sp>
      <p:cxnSp>
        <p:nvCxnSpPr>
          <p:cNvPr id="30" name="肘形接點 29"/>
          <p:cNvCxnSpPr>
            <a:stCxn id="24" idx="2"/>
            <a:endCxn id="27" idx="1"/>
          </p:cNvCxnSpPr>
          <p:nvPr/>
        </p:nvCxnSpPr>
        <p:spPr>
          <a:xfrm rot="5400000" flipH="1" flipV="1">
            <a:off x="5169593" y="3329178"/>
            <a:ext cx="744587" cy="1559786"/>
          </a:xfrm>
          <a:prstGeom prst="bentConnector4">
            <a:avLst>
              <a:gd name="adj1" fmla="val -30702"/>
              <a:gd name="adj2" fmla="val 90965"/>
            </a:avLst>
          </a:prstGeom>
          <a:ln w="158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肘形接點 33"/>
          <p:cNvCxnSpPr>
            <a:stCxn id="1028" idx="3"/>
            <a:endCxn id="17" idx="1"/>
          </p:cNvCxnSpPr>
          <p:nvPr/>
        </p:nvCxnSpPr>
        <p:spPr>
          <a:xfrm>
            <a:off x="7797876" y="5786830"/>
            <a:ext cx="726316" cy="435"/>
          </a:xfrm>
          <a:prstGeom prst="bentConnector3">
            <a:avLst/>
          </a:prstGeom>
          <a:ln w="158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rot="20557170">
            <a:off x="4060265" y="5693093"/>
            <a:ext cx="2066925" cy="707886"/>
          </a:xfrm>
          <a:prstGeom prst="rect">
            <a:avLst/>
          </a:prstGeom>
          <a:solidFill>
            <a:schemeClr val="accent2"/>
          </a:solidFill>
        </p:spPr>
        <p:txBody>
          <a:bodyPr wrap="square" rtlCol="0">
            <a:spAutoFit/>
          </a:bodyPr>
          <a:lstStyle/>
          <a:p>
            <a:r>
              <a:rPr lang="zh-TW" altLang="en-US" sz="2000" dirty="0" smtClean="0">
                <a:solidFill>
                  <a:srgbClr val="C00000"/>
                </a:solidFill>
                <a:latin typeface="微軟正黑體" panose="020B0604030504040204" pitchFamily="34" charset="-120"/>
                <a:ea typeface="微軟正黑體" panose="020B0604030504040204" pitchFamily="34" charset="-120"/>
              </a:rPr>
              <a:t>疫苗護照是自由流動的基本證明</a:t>
            </a:r>
            <a:endParaRPr lang="zh-TW" altLang="en-US" sz="2000" dirty="0">
              <a:solidFill>
                <a:srgbClr val="C00000"/>
              </a:solidFill>
              <a:latin typeface="微軟正黑體" panose="020B0604030504040204" pitchFamily="34" charset="-120"/>
              <a:ea typeface="微軟正黑體" panose="020B0604030504040204" pitchFamily="34" charset="-120"/>
            </a:endParaRPr>
          </a:p>
        </p:txBody>
      </p:sp>
      <p:sp>
        <p:nvSpPr>
          <p:cNvPr id="19"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27</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499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0" y="-27677"/>
            <a:ext cx="12192000" cy="7017926"/>
            <a:chOff x="1" y="577132"/>
            <a:chExt cx="12213040" cy="6332152"/>
          </a:xfrm>
        </p:grpSpPr>
        <p:grpSp>
          <p:nvGrpSpPr>
            <p:cNvPr id="9" name="群組 8"/>
            <p:cNvGrpSpPr/>
            <p:nvPr/>
          </p:nvGrpSpPr>
          <p:grpSpPr>
            <a:xfrm>
              <a:off x="1" y="1968579"/>
              <a:ext cx="12213040" cy="4889422"/>
              <a:chOff x="-55822" y="2710957"/>
              <a:chExt cx="13055337" cy="4328230"/>
            </a:xfrm>
          </p:grpSpPr>
          <p:pic>
            <p:nvPicPr>
              <p:cNvPr id="7" name="圖片 6"/>
              <p:cNvPicPr>
                <a:picLocks noChangeAspect="1"/>
              </p:cNvPicPr>
              <p:nvPr/>
            </p:nvPicPr>
            <p:blipFill>
              <a:blip r:embed="rId2"/>
              <a:stretch>
                <a:fillRect/>
              </a:stretch>
            </p:blipFill>
            <p:spPr>
              <a:xfrm>
                <a:off x="-55822" y="2710957"/>
                <a:ext cx="9055222" cy="4328230"/>
              </a:xfrm>
              <a:prstGeom prst="rect">
                <a:avLst/>
              </a:prstGeom>
            </p:spPr>
          </p:pic>
          <p:pic>
            <p:nvPicPr>
              <p:cNvPr id="8" name="圖片 7"/>
              <p:cNvPicPr>
                <a:picLocks noChangeAspect="1"/>
              </p:cNvPicPr>
              <p:nvPr/>
            </p:nvPicPr>
            <p:blipFill>
              <a:blip r:embed="rId3"/>
              <a:stretch>
                <a:fillRect/>
              </a:stretch>
            </p:blipFill>
            <p:spPr>
              <a:xfrm>
                <a:off x="8941298" y="2710957"/>
                <a:ext cx="4058217" cy="4323742"/>
              </a:xfrm>
              <a:prstGeom prst="rect">
                <a:avLst/>
              </a:prstGeom>
            </p:spPr>
          </p:pic>
        </p:grpSp>
        <p:pic>
          <p:nvPicPr>
            <p:cNvPr id="4" name="圖片 3"/>
            <p:cNvPicPr>
              <a:picLocks noChangeAspect="1"/>
            </p:cNvPicPr>
            <p:nvPr/>
          </p:nvPicPr>
          <p:blipFill>
            <a:blip r:embed="rId4"/>
            <a:stretch>
              <a:fillRect/>
            </a:stretch>
          </p:blipFill>
          <p:spPr>
            <a:xfrm>
              <a:off x="2383241" y="590501"/>
              <a:ext cx="2400300" cy="1382606"/>
            </a:xfrm>
            <a:prstGeom prst="rect">
              <a:avLst/>
            </a:prstGeom>
          </p:spPr>
        </p:pic>
        <p:pic>
          <p:nvPicPr>
            <p:cNvPr id="6" name="圖片 5"/>
            <p:cNvPicPr>
              <a:picLocks noChangeAspect="1"/>
            </p:cNvPicPr>
            <p:nvPr/>
          </p:nvPicPr>
          <p:blipFill>
            <a:blip r:embed="rId5"/>
            <a:stretch>
              <a:fillRect/>
            </a:stretch>
          </p:blipFill>
          <p:spPr>
            <a:xfrm>
              <a:off x="4771872" y="594902"/>
              <a:ext cx="2417716" cy="1383392"/>
            </a:xfrm>
            <a:prstGeom prst="rect">
              <a:avLst/>
            </a:prstGeom>
          </p:spPr>
        </p:pic>
        <p:pic>
          <p:nvPicPr>
            <p:cNvPr id="16" name="圖片 15"/>
            <p:cNvPicPr>
              <a:picLocks noChangeAspect="1"/>
            </p:cNvPicPr>
            <p:nvPr/>
          </p:nvPicPr>
          <p:blipFill>
            <a:blip r:embed="rId6"/>
            <a:stretch>
              <a:fillRect/>
            </a:stretch>
          </p:blipFill>
          <p:spPr>
            <a:xfrm>
              <a:off x="21041" y="609342"/>
              <a:ext cx="2362199" cy="1368952"/>
            </a:xfrm>
            <a:prstGeom prst="rect">
              <a:avLst/>
            </a:prstGeom>
          </p:spPr>
        </p:pic>
        <p:cxnSp>
          <p:nvCxnSpPr>
            <p:cNvPr id="22" name="直線單箭頭接點 21"/>
            <p:cNvCxnSpPr>
              <a:stCxn id="33" idx="1"/>
            </p:cNvCxnSpPr>
            <p:nvPr/>
          </p:nvCxnSpPr>
          <p:spPr>
            <a:xfrm flipH="1" flipV="1">
              <a:off x="1593763" y="3948481"/>
              <a:ext cx="5410174" cy="2491230"/>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flipV="1">
              <a:off x="6311549" y="5548205"/>
              <a:ext cx="741416" cy="608546"/>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flipV="1">
              <a:off x="7490366" y="5612566"/>
              <a:ext cx="406510" cy="731318"/>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7728594" y="4725740"/>
              <a:ext cx="2622216" cy="1613346"/>
            </a:xfrm>
            <a:prstGeom prst="straightConnector1">
              <a:avLst/>
            </a:prstGeom>
            <a:ln w="412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uropean union - Free flags icon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2861" y="3422482"/>
              <a:ext cx="1190944" cy="6252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ina - Free flags ic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15369" y="4803229"/>
              <a:ext cx="1244518" cy="653372"/>
            </a:xfrm>
            <a:prstGeom prst="rect">
              <a:avLst/>
            </a:prstGeom>
            <a:noFill/>
            <a:extLst>
              <a:ext uri="{909E8E84-426E-40DD-AFC4-6F175D3DCCD1}">
                <a14:hiddenFill xmlns:a14="http://schemas.microsoft.com/office/drawing/2010/main">
                  <a:solidFill>
                    <a:srgbClr val="FFFFFF"/>
                  </a:solidFill>
                </a14:hiddenFill>
              </a:ext>
            </a:extLst>
          </p:spPr>
        </p:pic>
        <p:pic>
          <p:nvPicPr>
            <p:cNvPr id="33" name="圖片 32"/>
            <p:cNvPicPr>
              <a:picLocks noChangeAspect="1"/>
            </p:cNvPicPr>
            <p:nvPr/>
          </p:nvPicPr>
          <p:blipFill>
            <a:blip r:embed="rId9"/>
            <a:stretch>
              <a:fillRect/>
            </a:stretch>
          </p:blipFill>
          <p:spPr>
            <a:xfrm>
              <a:off x="7003937" y="5970138"/>
              <a:ext cx="939146" cy="939146"/>
            </a:xfrm>
            <a:prstGeom prst="rect">
              <a:avLst/>
            </a:prstGeom>
          </p:spPr>
        </p:pic>
        <p:pic>
          <p:nvPicPr>
            <p:cNvPr id="38" name="圖片 37"/>
            <p:cNvPicPr>
              <a:picLocks noChangeAspect="1"/>
            </p:cNvPicPr>
            <p:nvPr/>
          </p:nvPicPr>
          <p:blipFill>
            <a:blip r:embed="rId10"/>
            <a:stretch>
              <a:fillRect/>
            </a:stretch>
          </p:blipFill>
          <p:spPr>
            <a:xfrm>
              <a:off x="9650815" y="577132"/>
              <a:ext cx="2562226" cy="1395974"/>
            </a:xfrm>
            <a:prstGeom prst="rect">
              <a:avLst/>
            </a:prstGeom>
          </p:spPr>
        </p:pic>
        <p:pic>
          <p:nvPicPr>
            <p:cNvPr id="40" name="圖片 39"/>
            <p:cNvPicPr>
              <a:picLocks noChangeAspect="1"/>
            </p:cNvPicPr>
            <p:nvPr/>
          </p:nvPicPr>
          <p:blipFill>
            <a:blip r:embed="rId11"/>
            <a:stretch>
              <a:fillRect/>
            </a:stretch>
          </p:blipFill>
          <p:spPr>
            <a:xfrm>
              <a:off x="10057238" y="3752264"/>
              <a:ext cx="1165003" cy="1165003"/>
            </a:xfrm>
            <a:prstGeom prst="rect">
              <a:avLst/>
            </a:prstGeom>
          </p:spPr>
        </p:pic>
        <p:pic>
          <p:nvPicPr>
            <p:cNvPr id="42" name="圖片 41"/>
            <p:cNvPicPr>
              <a:picLocks noChangeAspect="1"/>
            </p:cNvPicPr>
            <p:nvPr/>
          </p:nvPicPr>
          <p:blipFill>
            <a:blip r:embed="rId12"/>
            <a:stretch>
              <a:fillRect/>
            </a:stretch>
          </p:blipFill>
          <p:spPr>
            <a:xfrm>
              <a:off x="8145682" y="4488878"/>
              <a:ext cx="756316" cy="567237"/>
            </a:xfrm>
            <a:prstGeom prst="rect">
              <a:avLst/>
            </a:prstGeom>
          </p:spPr>
        </p:pic>
        <p:pic>
          <p:nvPicPr>
            <p:cNvPr id="46" name="圖片 45"/>
            <p:cNvPicPr>
              <a:picLocks noChangeAspect="1"/>
            </p:cNvPicPr>
            <p:nvPr/>
          </p:nvPicPr>
          <p:blipFill>
            <a:blip r:embed="rId13"/>
            <a:stretch>
              <a:fillRect/>
            </a:stretch>
          </p:blipFill>
          <p:spPr>
            <a:xfrm>
              <a:off x="89084" y="2155624"/>
              <a:ext cx="618760" cy="641158"/>
            </a:xfrm>
            <a:prstGeom prst="rect">
              <a:avLst/>
            </a:prstGeom>
          </p:spPr>
        </p:pic>
        <p:sp>
          <p:nvSpPr>
            <p:cNvPr id="50" name="文字方塊 49"/>
            <p:cNvSpPr txBox="1"/>
            <p:nvPr/>
          </p:nvSpPr>
          <p:spPr>
            <a:xfrm>
              <a:off x="3483699" y="2106871"/>
              <a:ext cx="6460711" cy="369332"/>
            </a:xfrm>
            <a:prstGeom prst="rect">
              <a:avLst/>
            </a:prstGeom>
            <a:noFill/>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公務</a:t>
              </a:r>
              <a:r>
                <a:rPr lang="zh-TW" altLang="en-US" dirty="0">
                  <a:solidFill>
                    <a:prstClr val="black"/>
                  </a:solidFill>
                  <a:latin typeface="微軟正黑體" panose="020B0604030504040204" pitchFamily="34" charset="-120"/>
                  <a:ea typeface="微軟正黑體" panose="020B0604030504040204" pitchFamily="34" charset="-120"/>
                </a:rPr>
                <a:t>報告：全球供應鏈重組對台灣科技產業發展之影響</a:t>
              </a:r>
            </a:p>
          </p:txBody>
        </p:sp>
        <p:pic>
          <p:nvPicPr>
            <p:cNvPr id="48" name="圖片 47"/>
            <p:cNvPicPr>
              <a:picLocks noChangeAspect="1"/>
            </p:cNvPicPr>
            <p:nvPr/>
          </p:nvPicPr>
          <p:blipFill>
            <a:blip r:embed="rId14"/>
            <a:stretch>
              <a:fillRect/>
            </a:stretch>
          </p:blipFill>
          <p:spPr>
            <a:xfrm>
              <a:off x="7869341" y="5909400"/>
              <a:ext cx="1121436" cy="882078"/>
            </a:xfrm>
            <a:prstGeom prst="rect">
              <a:avLst/>
            </a:prstGeom>
          </p:spPr>
        </p:pic>
        <p:sp>
          <p:nvSpPr>
            <p:cNvPr id="53" name="文字方塊 52"/>
            <p:cNvSpPr txBox="1"/>
            <p:nvPr/>
          </p:nvSpPr>
          <p:spPr>
            <a:xfrm>
              <a:off x="2945192" y="2426008"/>
              <a:ext cx="7285683" cy="584775"/>
            </a:xfrm>
            <a:prstGeom prst="rect">
              <a:avLst/>
            </a:prstGeom>
            <a:noFill/>
          </p:spPr>
          <p:txBody>
            <a:bodyPr wrap="square" rtlCol="0">
              <a:spAutoFit/>
            </a:bodyPr>
            <a:lstStyle/>
            <a:p>
              <a:r>
                <a:rPr lang="zh-TW" altLang="en-US" sz="3200" b="1" dirty="0" smtClean="0">
                  <a:solidFill>
                    <a:prstClr val="black">
                      <a:lumMod val="75000"/>
                      <a:lumOff val="25000"/>
                    </a:prstClr>
                  </a:solidFill>
                  <a:latin typeface="微軟正黑體" panose="020B0604030504040204" pitchFamily="34" charset="-120"/>
                  <a:ea typeface="微軟正黑體" panose="020B0604030504040204" pitchFamily="34" charset="-120"/>
                </a:rPr>
                <a:t>台積電協助各國半導體供應鏈在地化</a:t>
              </a:r>
              <a:endParaRPr lang="zh-TW" altLang="en-US" sz="3200" b="1" dirty="0">
                <a:solidFill>
                  <a:prstClr val="black">
                    <a:lumMod val="75000"/>
                    <a:lumOff val="25000"/>
                  </a:prstClr>
                </a:solidFill>
                <a:latin typeface="微軟正黑體" panose="020B0604030504040204" pitchFamily="34" charset="-120"/>
                <a:ea typeface="微軟正黑體" panose="020B0604030504040204" pitchFamily="34" charset="-120"/>
              </a:endParaRPr>
            </a:p>
          </p:txBody>
        </p:sp>
        <p:sp>
          <p:nvSpPr>
            <p:cNvPr id="56" name="文字方塊 55"/>
            <p:cNvSpPr txBox="1"/>
            <p:nvPr/>
          </p:nvSpPr>
          <p:spPr>
            <a:xfrm>
              <a:off x="10475883" y="4834485"/>
              <a:ext cx="1674213" cy="738664"/>
            </a:xfrm>
            <a:prstGeom prst="rect">
              <a:avLst/>
            </a:prstGeom>
            <a:noFill/>
          </p:spPr>
          <p:txBody>
            <a:bodyPr wrap="square" rtlCol="0">
              <a:spAutoFit/>
            </a:bodyPr>
            <a:lstStyle/>
            <a:p>
              <a:r>
                <a:rPr lang="zh-TW" altLang="en-US" sz="1400" dirty="0" smtClean="0">
                  <a:solidFill>
                    <a:srgbClr val="FF0000"/>
                  </a:solidFill>
                  <a:latin typeface="微軟正黑體" panose="020B0604030504040204" pitchFamily="34" charset="-120"/>
                  <a:ea typeface="微軟正黑體" panose="020B0604030504040204" pitchFamily="34" charset="-120"/>
                </a:rPr>
                <a:t>強項：</a:t>
              </a:r>
              <a:endParaRPr lang="en-US" altLang="zh-TW" sz="1400" dirty="0" smtClean="0">
                <a:solidFill>
                  <a:srgbClr val="FF0000"/>
                </a:solidFill>
                <a:latin typeface="微軟正黑體" panose="020B0604030504040204" pitchFamily="34" charset="-120"/>
                <a:ea typeface="微軟正黑體" panose="020B0604030504040204" pitchFamily="34" charset="-120"/>
              </a:endParaRPr>
            </a:p>
            <a:p>
              <a:r>
                <a:rPr lang="zh-TW" altLang="en-US" sz="1400" dirty="0" smtClean="0">
                  <a:solidFill>
                    <a:srgbClr val="FF0000"/>
                  </a:solidFill>
                  <a:latin typeface="微軟正黑體" panose="020B0604030504040204" pitchFamily="34" charset="-120"/>
                  <a:ea typeface="微軟正黑體" panose="020B0604030504040204" pitchFamily="34" charset="-120"/>
                </a:rPr>
                <a:t>半導體</a:t>
              </a:r>
              <a:r>
                <a:rPr lang="en-US" altLang="zh-TW" sz="1400" dirty="0" smtClean="0">
                  <a:solidFill>
                    <a:srgbClr val="FF0000"/>
                  </a:solidFill>
                  <a:latin typeface="微軟正黑體" panose="020B0604030504040204" pitchFamily="34" charset="-120"/>
                  <a:ea typeface="微軟正黑體" panose="020B0604030504040204" pitchFamily="34" charset="-120"/>
                </a:rPr>
                <a:t>EDA</a:t>
              </a:r>
              <a:r>
                <a:rPr lang="zh-TW" altLang="en-US" sz="1400" dirty="0" smtClean="0">
                  <a:solidFill>
                    <a:srgbClr val="FF0000"/>
                  </a:solidFill>
                  <a:latin typeface="微軟正黑體" panose="020B0604030504040204" pitchFamily="34" charset="-120"/>
                  <a:ea typeface="微軟正黑體" panose="020B0604030504040204" pitchFamily="34" charset="-120"/>
                </a:rPr>
                <a:t>工具</a:t>
              </a:r>
              <a:endParaRPr lang="en-US" altLang="zh-TW" sz="1400" dirty="0" smtClean="0">
                <a:solidFill>
                  <a:srgbClr val="FF0000"/>
                </a:solidFill>
                <a:latin typeface="微軟正黑體" panose="020B0604030504040204" pitchFamily="34" charset="-120"/>
                <a:ea typeface="微軟正黑體" panose="020B0604030504040204" pitchFamily="34" charset="-120"/>
              </a:endParaRPr>
            </a:p>
            <a:p>
              <a:r>
                <a:rPr lang="zh-TW" altLang="en-US" sz="1400" dirty="0" smtClean="0">
                  <a:solidFill>
                    <a:srgbClr val="FF0000"/>
                  </a:solidFill>
                  <a:latin typeface="微軟正黑體" panose="020B0604030504040204" pitchFamily="34" charset="-120"/>
                  <a:ea typeface="微軟正黑體" panose="020B0604030504040204" pitchFamily="34" charset="-120"/>
                </a:rPr>
                <a:t>半導體設計</a:t>
              </a:r>
              <a:endParaRPr lang="zh-TW" altLang="en-US" sz="1400" dirty="0">
                <a:solidFill>
                  <a:srgbClr val="FF0000"/>
                </a:solidFill>
                <a:latin typeface="微軟正黑體" panose="020B0604030504040204" pitchFamily="34" charset="-120"/>
                <a:ea typeface="微軟正黑體" panose="020B0604030504040204" pitchFamily="34" charset="-120"/>
              </a:endParaRPr>
            </a:p>
          </p:txBody>
        </p:sp>
        <p:sp>
          <p:nvSpPr>
            <p:cNvPr id="57" name="矩形 56"/>
            <p:cNvSpPr/>
            <p:nvPr/>
          </p:nvSpPr>
          <p:spPr>
            <a:xfrm>
              <a:off x="629391" y="2125739"/>
              <a:ext cx="1855747" cy="830997"/>
            </a:xfrm>
            <a:prstGeom prst="rect">
              <a:avLst/>
            </a:prstGeom>
          </p:spPr>
          <p:txBody>
            <a:bodyPr wrap="squar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強項：</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處理器設計</a:t>
              </a:r>
              <a:endParaRPr lang="en-US" altLang="zh-TW" sz="1600" dirty="0" smtClean="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電路圖架構</a:t>
              </a:r>
              <a:endParaRPr lang="zh-TW" altLang="en-US" sz="1600" dirty="0">
                <a:solidFill>
                  <a:srgbClr val="FF0000"/>
                </a:solidFill>
                <a:latin typeface="微軟正黑體" panose="020B0604030504040204" pitchFamily="34" charset="-120"/>
                <a:ea typeface="微軟正黑體" panose="020B0604030504040204" pitchFamily="34" charset="-120"/>
              </a:endParaRPr>
            </a:p>
          </p:txBody>
        </p:sp>
        <p:sp>
          <p:nvSpPr>
            <p:cNvPr id="60" name="矩形 59"/>
            <p:cNvSpPr/>
            <p:nvPr/>
          </p:nvSpPr>
          <p:spPr>
            <a:xfrm>
              <a:off x="5402131" y="4281474"/>
              <a:ext cx="1855747" cy="584775"/>
            </a:xfrm>
            <a:prstGeom prst="rect">
              <a:avLst/>
            </a:prstGeom>
          </p:spPr>
          <p:txBody>
            <a:bodyPr wrap="squar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強項：</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租稅</a:t>
              </a:r>
              <a:r>
                <a:rPr lang="en-US" altLang="zh-TW" sz="1600" dirty="0" smtClean="0">
                  <a:solidFill>
                    <a:srgbClr val="FF0000"/>
                  </a:solidFill>
                  <a:latin typeface="微軟正黑體" panose="020B0604030504040204" pitchFamily="34" charset="-120"/>
                  <a:ea typeface="微軟正黑體" panose="020B0604030504040204" pitchFamily="34" charset="-120"/>
                </a:rPr>
                <a:t>5</a:t>
              </a:r>
              <a:r>
                <a:rPr lang="zh-TW" altLang="en-US" sz="1600" dirty="0" smtClean="0">
                  <a:solidFill>
                    <a:srgbClr val="FF0000"/>
                  </a:solidFill>
                  <a:latin typeface="微軟正黑體" panose="020B0604030504040204" pitchFamily="34" charset="-120"/>
                  <a:ea typeface="微軟正黑體" panose="020B0604030504040204" pitchFamily="34" charset="-120"/>
                </a:rPr>
                <a:t>免</a:t>
              </a:r>
              <a:r>
                <a:rPr lang="en-US" altLang="zh-TW" sz="1600" dirty="0" smtClean="0">
                  <a:solidFill>
                    <a:srgbClr val="FF0000"/>
                  </a:solidFill>
                  <a:latin typeface="微軟正黑體" panose="020B0604030504040204" pitchFamily="34" charset="-120"/>
                  <a:ea typeface="微軟正黑體" panose="020B0604030504040204" pitchFamily="34" charset="-120"/>
                </a:rPr>
                <a:t>5</a:t>
              </a:r>
              <a:r>
                <a:rPr lang="zh-TW" altLang="en-US" sz="1600" dirty="0" smtClean="0">
                  <a:solidFill>
                    <a:srgbClr val="FF0000"/>
                  </a:solidFill>
                  <a:latin typeface="微軟正黑體" panose="020B0604030504040204" pitchFamily="34" charset="-120"/>
                  <a:ea typeface="微軟正黑體" panose="020B0604030504040204" pitchFamily="34" charset="-120"/>
                </a:rPr>
                <a:t>減半</a:t>
              </a:r>
              <a:endParaRPr lang="zh-TW" altLang="en-US" sz="1600" dirty="0">
                <a:solidFill>
                  <a:srgbClr val="FF0000"/>
                </a:solidFill>
                <a:latin typeface="微軟正黑體" panose="020B0604030504040204" pitchFamily="34" charset="-120"/>
                <a:ea typeface="微軟正黑體" panose="020B0604030504040204" pitchFamily="34" charset="-120"/>
              </a:endParaRPr>
            </a:p>
          </p:txBody>
        </p:sp>
        <p:sp>
          <p:nvSpPr>
            <p:cNvPr id="62" name="矩形 61"/>
            <p:cNvSpPr/>
            <p:nvPr/>
          </p:nvSpPr>
          <p:spPr>
            <a:xfrm>
              <a:off x="1305666" y="3187926"/>
              <a:ext cx="1855747" cy="584775"/>
            </a:xfrm>
            <a:prstGeom prst="rect">
              <a:avLst/>
            </a:prstGeom>
          </p:spPr>
          <p:txBody>
            <a:bodyPr wrap="squar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強項：</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半導體</a:t>
              </a:r>
              <a:r>
                <a:rPr lang="en-US" altLang="zh-TW" sz="1600" dirty="0" smtClean="0">
                  <a:solidFill>
                    <a:srgbClr val="FF0000"/>
                  </a:solidFill>
                  <a:latin typeface="微軟正黑體" panose="020B0604030504040204" pitchFamily="34" charset="-120"/>
                  <a:ea typeface="微軟正黑體" panose="020B0604030504040204" pitchFamily="34" charset="-120"/>
                </a:rPr>
                <a:t>EUV</a:t>
              </a:r>
              <a:r>
                <a:rPr lang="zh-TW" altLang="en-US" sz="1600" dirty="0" smtClean="0">
                  <a:solidFill>
                    <a:srgbClr val="FF0000"/>
                  </a:solidFill>
                  <a:latin typeface="微軟正黑體" panose="020B0604030504040204" pitchFamily="34" charset="-120"/>
                  <a:ea typeface="微軟正黑體" panose="020B0604030504040204" pitchFamily="34" charset="-120"/>
                </a:rPr>
                <a:t>設備</a:t>
              </a:r>
            </a:p>
          </p:txBody>
        </p:sp>
        <p:sp>
          <p:nvSpPr>
            <p:cNvPr id="63" name="矩形 62"/>
            <p:cNvSpPr/>
            <p:nvPr/>
          </p:nvSpPr>
          <p:spPr>
            <a:xfrm>
              <a:off x="8937095" y="5775713"/>
              <a:ext cx="1855747" cy="1077218"/>
            </a:xfrm>
            <a:prstGeom prst="rect">
              <a:avLst/>
            </a:prstGeom>
          </p:spPr>
          <p:txBody>
            <a:bodyPr wrap="squar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強項</a:t>
              </a:r>
              <a:r>
                <a:rPr lang="zh-TW" altLang="en-US" sz="1600" dirty="0" smtClean="0">
                  <a:solidFill>
                    <a:srgbClr val="FF0000"/>
                  </a:solidFill>
                  <a:latin typeface="微軟正黑體" panose="020B0604030504040204" pitchFamily="34" charset="-120"/>
                  <a:ea typeface="微軟正黑體" panose="020B0604030504040204" pitchFamily="34" charset="-120"/>
                </a:rPr>
                <a:t>：</a:t>
              </a:r>
              <a:endParaRPr lang="en-US" altLang="zh-TW" sz="1600" dirty="0" smtClean="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半導體設計</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半導體製造</a:t>
              </a:r>
              <a:endParaRPr lang="en-US" altLang="zh-TW" sz="1600" dirty="0" smtClean="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半導體封裝測試</a:t>
              </a:r>
              <a:endParaRPr lang="zh-TW" altLang="en-US" sz="1600" dirty="0">
                <a:solidFill>
                  <a:srgbClr val="FF0000"/>
                </a:solidFill>
                <a:latin typeface="微軟正黑體" panose="020B0604030504040204" pitchFamily="34" charset="-120"/>
                <a:ea typeface="微軟正黑體" panose="020B0604030504040204" pitchFamily="34" charset="-120"/>
              </a:endParaRPr>
            </a:p>
          </p:txBody>
        </p:sp>
        <p:sp>
          <p:nvSpPr>
            <p:cNvPr id="64" name="矩形 63"/>
            <p:cNvSpPr/>
            <p:nvPr/>
          </p:nvSpPr>
          <p:spPr>
            <a:xfrm>
              <a:off x="8106112" y="4919038"/>
              <a:ext cx="1855747" cy="584775"/>
            </a:xfrm>
            <a:prstGeom prst="rect">
              <a:avLst/>
            </a:prstGeom>
          </p:spPr>
          <p:txBody>
            <a:bodyPr wrap="squar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強項：</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半導體上游原料</a:t>
              </a:r>
              <a:endParaRPr lang="zh-TW" altLang="en-US" sz="1600" dirty="0">
                <a:solidFill>
                  <a:srgbClr val="FF0000"/>
                </a:solidFill>
                <a:latin typeface="微軟正黑體" panose="020B0604030504040204" pitchFamily="34" charset="-120"/>
                <a:ea typeface="微軟正黑體" panose="020B0604030504040204" pitchFamily="34" charset="-120"/>
              </a:endParaRPr>
            </a:p>
          </p:txBody>
        </p:sp>
        <p:pic>
          <p:nvPicPr>
            <p:cNvPr id="66" name="圖片 65"/>
            <p:cNvPicPr>
              <a:picLocks noChangeAspect="1"/>
            </p:cNvPicPr>
            <p:nvPr/>
          </p:nvPicPr>
          <p:blipFill>
            <a:blip r:embed="rId15"/>
            <a:stretch>
              <a:fillRect/>
            </a:stretch>
          </p:blipFill>
          <p:spPr>
            <a:xfrm>
              <a:off x="6977386" y="4217273"/>
              <a:ext cx="805110" cy="867042"/>
            </a:xfrm>
            <a:prstGeom prst="rect">
              <a:avLst/>
            </a:prstGeom>
          </p:spPr>
        </p:pic>
        <p:sp>
          <p:nvSpPr>
            <p:cNvPr id="72" name="矩形 71"/>
            <p:cNvSpPr/>
            <p:nvPr/>
          </p:nvSpPr>
          <p:spPr>
            <a:xfrm>
              <a:off x="6977584" y="3847985"/>
              <a:ext cx="1855747" cy="584775"/>
            </a:xfrm>
            <a:prstGeom prst="rect">
              <a:avLst/>
            </a:prstGeom>
          </p:spPr>
          <p:txBody>
            <a:bodyPr wrap="square">
              <a:spAutoFit/>
            </a:bodyPr>
            <a:lstStyle/>
            <a:p>
              <a:r>
                <a:rPr lang="zh-TW" altLang="en-US" sz="1600" dirty="0">
                  <a:solidFill>
                    <a:srgbClr val="FF0000"/>
                  </a:solidFill>
                  <a:latin typeface="微軟正黑體" panose="020B0604030504040204" pitchFamily="34" charset="-120"/>
                  <a:ea typeface="微軟正黑體" panose="020B0604030504040204" pitchFamily="34" charset="-120"/>
                </a:rPr>
                <a:t>強項：</a:t>
              </a:r>
              <a:endParaRPr lang="en-US" altLang="zh-TW" sz="1600" dirty="0">
                <a:solidFill>
                  <a:srgbClr val="FF0000"/>
                </a:solidFill>
                <a:latin typeface="微軟正黑體" panose="020B0604030504040204" pitchFamily="34" charset="-120"/>
                <a:ea typeface="微軟正黑體" panose="020B0604030504040204" pitchFamily="34" charset="-120"/>
              </a:endParaRPr>
            </a:p>
            <a:p>
              <a:r>
                <a:rPr lang="zh-TW" altLang="en-US" sz="1600" dirty="0" smtClean="0">
                  <a:solidFill>
                    <a:srgbClr val="FF0000"/>
                  </a:solidFill>
                  <a:latin typeface="微軟正黑體" panose="020B0604030504040204" pitchFamily="34" charset="-120"/>
                  <a:ea typeface="微軟正黑體" panose="020B0604030504040204" pitchFamily="34" charset="-120"/>
                </a:rPr>
                <a:t>半導體製造</a:t>
              </a:r>
              <a:endParaRPr lang="zh-TW" altLang="en-US" sz="1600" dirty="0">
                <a:solidFill>
                  <a:srgbClr val="FF0000"/>
                </a:solidFill>
                <a:latin typeface="微軟正黑體" panose="020B0604030504040204" pitchFamily="34" charset="-120"/>
                <a:ea typeface="微軟正黑體" panose="020B0604030504040204" pitchFamily="34" charset="-120"/>
              </a:endParaRPr>
            </a:p>
          </p:txBody>
        </p:sp>
        <p:pic>
          <p:nvPicPr>
            <p:cNvPr id="70" name="圖片 69"/>
            <p:cNvPicPr>
              <a:picLocks noChangeAspect="1"/>
            </p:cNvPicPr>
            <p:nvPr/>
          </p:nvPicPr>
          <p:blipFill>
            <a:blip r:embed="rId16"/>
            <a:stretch>
              <a:fillRect/>
            </a:stretch>
          </p:blipFill>
          <p:spPr>
            <a:xfrm>
              <a:off x="7189588" y="582866"/>
              <a:ext cx="2461227" cy="1390241"/>
            </a:xfrm>
            <a:prstGeom prst="rect">
              <a:avLst/>
            </a:prstGeom>
          </p:spPr>
        </p:pic>
        <p:sp>
          <p:nvSpPr>
            <p:cNvPr id="74" name="圓角矩形 73"/>
            <p:cNvSpPr/>
            <p:nvPr/>
          </p:nvSpPr>
          <p:spPr>
            <a:xfrm>
              <a:off x="5391151" y="3611291"/>
              <a:ext cx="3553420" cy="3241640"/>
            </a:xfrm>
            <a:prstGeom prst="roundRect">
              <a:avLst/>
            </a:prstGeom>
            <a:noFill/>
            <a:ln w="6032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75" name="文字方塊 74"/>
            <p:cNvSpPr txBox="1"/>
            <p:nvPr/>
          </p:nvSpPr>
          <p:spPr>
            <a:xfrm>
              <a:off x="7819103" y="3300744"/>
              <a:ext cx="1444421" cy="646331"/>
            </a:xfrm>
            <a:prstGeom prst="rect">
              <a:avLst/>
            </a:prstGeom>
            <a:solidFill>
              <a:srgbClr val="00B050"/>
            </a:solidFill>
            <a:ln>
              <a:solidFill>
                <a:srgbClr val="00B050"/>
              </a:solidFill>
            </a:ln>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亞洲</a:t>
              </a:r>
              <a:r>
                <a:rPr lang="en-US" altLang="zh-TW" dirty="0" smtClean="0">
                  <a:solidFill>
                    <a:prstClr val="black"/>
                  </a:solidFill>
                  <a:latin typeface="微軟正黑體" panose="020B0604030504040204" pitchFamily="34" charset="-120"/>
                  <a:ea typeface="微軟正黑體" panose="020B0604030504040204" pitchFamily="34" charset="-120"/>
                </a:rPr>
                <a:t>IC</a:t>
              </a:r>
              <a:r>
                <a:rPr lang="zh-TW" altLang="en-US" dirty="0" smtClean="0">
                  <a:solidFill>
                    <a:prstClr val="black"/>
                  </a:solidFill>
                  <a:latin typeface="微軟正黑體" panose="020B0604030504040204" pitchFamily="34" charset="-120"/>
                  <a:ea typeface="微軟正黑體" panose="020B0604030504040204" pitchFamily="34" charset="-120"/>
                </a:rPr>
                <a:t>產能占全球</a:t>
              </a:r>
              <a:r>
                <a:rPr lang="en-US" altLang="zh-TW" dirty="0" smtClean="0">
                  <a:solidFill>
                    <a:prstClr val="black"/>
                  </a:solidFill>
                  <a:latin typeface="微軟正黑體" panose="020B0604030504040204" pitchFamily="34" charset="-120"/>
                  <a:ea typeface="微軟正黑體" panose="020B0604030504040204" pitchFamily="34" charset="-120"/>
                </a:rPr>
                <a:t>8</a:t>
              </a:r>
              <a:r>
                <a:rPr lang="zh-TW" altLang="en-US" dirty="0" smtClean="0">
                  <a:solidFill>
                    <a:prstClr val="black"/>
                  </a:solidFill>
                  <a:latin typeface="微軟正黑體" panose="020B0604030504040204" pitchFamily="34" charset="-120"/>
                  <a:ea typeface="微軟正黑體" panose="020B0604030504040204" pitchFamily="34" charset="-120"/>
                </a:rPr>
                <a:t>成</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2" name="手繪多邊形 1"/>
            <p:cNvSpPr/>
            <p:nvPr/>
          </p:nvSpPr>
          <p:spPr>
            <a:xfrm>
              <a:off x="7785980" y="4075592"/>
              <a:ext cx="2489703" cy="387766"/>
            </a:xfrm>
            <a:custGeom>
              <a:avLst/>
              <a:gdLst>
                <a:gd name="connsiteX0" fmla="*/ 0 w 2489703"/>
                <a:gd name="connsiteY0" fmla="*/ 387766 h 387766"/>
                <a:gd name="connsiteX1" fmla="*/ 778598 w 2489703"/>
                <a:gd name="connsiteY1" fmla="*/ 7521 h 387766"/>
                <a:gd name="connsiteX2" fmla="*/ 2372008 w 2489703"/>
                <a:gd name="connsiteY2" fmla="*/ 125216 h 387766"/>
                <a:gd name="connsiteX3" fmla="*/ 2372008 w 2489703"/>
                <a:gd name="connsiteY3" fmla="*/ 125216 h 387766"/>
                <a:gd name="connsiteX4" fmla="*/ 2372008 w 2489703"/>
                <a:gd name="connsiteY4" fmla="*/ 125216 h 387766"/>
                <a:gd name="connsiteX5" fmla="*/ 2489703 w 2489703"/>
                <a:gd name="connsiteY5" fmla="*/ 143323 h 38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9703" h="387766">
                  <a:moveTo>
                    <a:pt x="0" y="387766"/>
                  </a:moveTo>
                  <a:cubicBezTo>
                    <a:pt x="191631" y="219522"/>
                    <a:pt x="383263" y="51279"/>
                    <a:pt x="778598" y="7521"/>
                  </a:cubicBezTo>
                  <a:cubicBezTo>
                    <a:pt x="1173933" y="-36237"/>
                    <a:pt x="2372008" y="125216"/>
                    <a:pt x="2372008" y="125216"/>
                  </a:cubicBezTo>
                  <a:lnTo>
                    <a:pt x="2372008" y="125216"/>
                  </a:lnTo>
                  <a:lnTo>
                    <a:pt x="2372008" y="125216"/>
                  </a:lnTo>
                  <a:lnTo>
                    <a:pt x="2489703" y="143323"/>
                  </a:lnTo>
                </a:path>
              </a:pathLst>
            </a:custGeom>
            <a:noFill/>
            <a:ln w="41275">
              <a:solidFill>
                <a:schemeClr val="accent5">
                  <a:lumMod val="75000"/>
                </a:schemeClr>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36" name="手繪多邊形 35"/>
            <p:cNvSpPr/>
            <p:nvPr/>
          </p:nvSpPr>
          <p:spPr>
            <a:xfrm rot="8954079">
              <a:off x="6110826" y="4860963"/>
              <a:ext cx="1081926" cy="240989"/>
            </a:xfrm>
            <a:custGeom>
              <a:avLst/>
              <a:gdLst>
                <a:gd name="connsiteX0" fmla="*/ 0 w 2489703"/>
                <a:gd name="connsiteY0" fmla="*/ 387766 h 387766"/>
                <a:gd name="connsiteX1" fmla="*/ 778598 w 2489703"/>
                <a:gd name="connsiteY1" fmla="*/ 7521 h 387766"/>
                <a:gd name="connsiteX2" fmla="*/ 2372008 w 2489703"/>
                <a:gd name="connsiteY2" fmla="*/ 125216 h 387766"/>
                <a:gd name="connsiteX3" fmla="*/ 2372008 w 2489703"/>
                <a:gd name="connsiteY3" fmla="*/ 125216 h 387766"/>
                <a:gd name="connsiteX4" fmla="*/ 2372008 w 2489703"/>
                <a:gd name="connsiteY4" fmla="*/ 125216 h 387766"/>
                <a:gd name="connsiteX5" fmla="*/ 2489703 w 2489703"/>
                <a:gd name="connsiteY5" fmla="*/ 143323 h 387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9703" h="387766">
                  <a:moveTo>
                    <a:pt x="0" y="387766"/>
                  </a:moveTo>
                  <a:cubicBezTo>
                    <a:pt x="191631" y="219522"/>
                    <a:pt x="383263" y="51279"/>
                    <a:pt x="778598" y="7521"/>
                  </a:cubicBezTo>
                  <a:cubicBezTo>
                    <a:pt x="1173933" y="-36237"/>
                    <a:pt x="2372008" y="125216"/>
                    <a:pt x="2372008" y="125216"/>
                  </a:cubicBezTo>
                  <a:lnTo>
                    <a:pt x="2372008" y="125216"/>
                  </a:lnTo>
                  <a:lnTo>
                    <a:pt x="2372008" y="125216"/>
                  </a:lnTo>
                  <a:lnTo>
                    <a:pt x="2489703" y="143323"/>
                  </a:lnTo>
                </a:path>
              </a:pathLst>
            </a:custGeom>
            <a:noFill/>
            <a:ln w="41275">
              <a:solidFill>
                <a:schemeClr val="accent5">
                  <a:lumMod val="75000"/>
                </a:schemeClr>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 name="手繪多邊形 9"/>
            <p:cNvSpPr/>
            <p:nvPr/>
          </p:nvSpPr>
          <p:spPr>
            <a:xfrm>
              <a:off x="1657350" y="3270268"/>
              <a:ext cx="5400675" cy="1235057"/>
            </a:xfrm>
            <a:custGeom>
              <a:avLst/>
              <a:gdLst>
                <a:gd name="connsiteX0" fmla="*/ 5400675 w 5400675"/>
                <a:gd name="connsiteY0" fmla="*/ 1235057 h 1235057"/>
                <a:gd name="connsiteX1" fmla="*/ 2952750 w 5400675"/>
                <a:gd name="connsiteY1" fmla="*/ 25382 h 1235057"/>
                <a:gd name="connsiteX2" fmla="*/ 0 w 5400675"/>
                <a:gd name="connsiteY2" fmla="*/ 530207 h 1235057"/>
              </a:gdLst>
              <a:ahLst/>
              <a:cxnLst>
                <a:cxn ang="0">
                  <a:pos x="connsiteX0" y="connsiteY0"/>
                </a:cxn>
                <a:cxn ang="0">
                  <a:pos x="connsiteX1" y="connsiteY1"/>
                </a:cxn>
                <a:cxn ang="0">
                  <a:pos x="connsiteX2" y="connsiteY2"/>
                </a:cxn>
              </a:cxnLst>
              <a:rect l="l" t="t" r="r" b="b"/>
              <a:pathLst>
                <a:path w="5400675" h="1235057">
                  <a:moveTo>
                    <a:pt x="5400675" y="1235057"/>
                  </a:moveTo>
                  <a:cubicBezTo>
                    <a:pt x="4626768" y="688957"/>
                    <a:pt x="3852862" y="142857"/>
                    <a:pt x="2952750" y="25382"/>
                  </a:cubicBezTo>
                  <a:cubicBezTo>
                    <a:pt x="2052638" y="-92093"/>
                    <a:pt x="1026319" y="219057"/>
                    <a:pt x="0" y="530207"/>
                  </a:cubicBezTo>
                </a:path>
              </a:pathLst>
            </a:custGeom>
            <a:noFill/>
            <a:ln w="34925">
              <a:solidFill>
                <a:schemeClr val="accent5">
                  <a:lumMod val="75000"/>
                </a:schemeClr>
              </a:solidFill>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grpSp>
      <p:sp>
        <p:nvSpPr>
          <p:cNvPr id="37"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28</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75494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44205" y="682189"/>
            <a:ext cx="7109639" cy="646331"/>
          </a:xfrm>
          <a:prstGeom prst="rect">
            <a:avLst/>
          </a:prstGeom>
        </p:spPr>
        <p:txBody>
          <a:bodyPr wrap="none">
            <a:spAutoFit/>
          </a:bodyPr>
          <a:lstStyle/>
          <a:p>
            <a:r>
              <a:rPr lang="zh-TW" altLang="en-US" sz="3600" dirty="0" smtClean="0">
                <a:solidFill>
                  <a:prstClr val="black"/>
                </a:solidFill>
                <a:latin typeface="微軟正黑體" panose="020B0604030504040204" pitchFamily="34" charset="-120"/>
                <a:ea typeface="微軟正黑體" panose="020B0604030504040204" pitchFamily="34" charset="-120"/>
              </a:rPr>
              <a:t>企業應對供應鏈重組之關鍵下一步</a:t>
            </a:r>
            <a:endParaRPr lang="zh-TW" altLang="en-US" sz="3600" dirty="0">
              <a:solidFill>
                <a:prstClr val="black"/>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3"/>
          <a:stretch>
            <a:fillRect/>
          </a:stretch>
        </p:blipFill>
        <p:spPr>
          <a:xfrm>
            <a:off x="561054" y="1772306"/>
            <a:ext cx="962243" cy="865136"/>
          </a:xfrm>
          <a:prstGeom prst="rect">
            <a:avLst/>
          </a:prstGeom>
        </p:spPr>
      </p:pic>
      <p:sp>
        <p:nvSpPr>
          <p:cNvPr id="5" name="矩形 4"/>
          <p:cNvSpPr/>
          <p:nvPr/>
        </p:nvSpPr>
        <p:spPr>
          <a:xfrm>
            <a:off x="1772397" y="1680196"/>
            <a:ext cx="4086495" cy="2062103"/>
          </a:xfrm>
          <a:prstGeom prst="rect">
            <a:avLst/>
          </a:prstGeom>
        </p:spPr>
        <p:txBody>
          <a:bodyPr wrap="square">
            <a:spAutoFit/>
          </a:bodyPr>
          <a:lstStyle/>
          <a:p>
            <a:r>
              <a:rPr lang="zh-TW" altLang="en-US" sz="2800" b="1" dirty="0" smtClean="0">
                <a:solidFill>
                  <a:srgbClr val="C00000"/>
                </a:solidFill>
                <a:latin typeface="微軟正黑體" panose="020B0604030504040204" pitchFamily="34" charset="-120"/>
                <a:ea typeface="微軟正黑體" panose="020B0604030504040204" pitchFamily="34" charset="-120"/>
              </a:rPr>
              <a:t>數位轉型及綠色永續</a:t>
            </a:r>
            <a:endParaRPr lang="en-US" altLang="zh-TW" sz="2800" b="1" dirty="0" smtClean="0">
              <a:solidFill>
                <a:srgbClr val="C00000"/>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企業組織內部之數位化與綠色轉型</a:t>
            </a:r>
            <a:endParaRPr lang="en-US" altLang="zh-TW" dirty="0" smtClean="0">
              <a:solidFill>
                <a:prstClr val="black"/>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Ø"/>
            </a:pPr>
            <a:r>
              <a:rPr lang="zh-TW" altLang="zh-TW" dirty="0">
                <a:solidFill>
                  <a:prstClr val="black"/>
                </a:solidFill>
                <a:latin typeface="微軟正黑體" panose="020B0604030504040204" pitchFamily="34" charset="-120"/>
                <a:ea typeface="微軟正黑體" panose="020B0604030504040204" pitchFamily="34" charset="-120"/>
              </a:rPr>
              <a:t>加速結合技術推動變革以使企業具差異</a:t>
            </a:r>
            <a:r>
              <a:rPr lang="zh-TW" altLang="zh-TW" dirty="0" smtClean="0">
                <a:solidFill>
                  <a:prstClr val="black"/>
                </a:solidFill>
                <a:latin typeface="微軟正黑體" panose="020B0604030504040204" pitchFamily="34" charset="-120"/>
                <a:ea typeface="微軟正黑體" panose="020B0604030504040204" pitchFamily="34" charset="-120"/>
              </a:rPr>
              <a:t>化</a:t>
            </a:r>
            <a:endParaRPr lang="en-US" altLang="zh-TW" dirty="0" smtClean="0">
              <a:solidFill>
                <a:prstClr val="black"/>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Ø"/>
            </a:pPr>
            <a:r>
              <a:rPr lang="zh-TW" altLang="zh-TW" dirty="0" smtClean="0">
                <a:solidFill>
                  <a:prstClr val="black"/>
                </a:solidFill>
                <a:latin typeface="微軟正黑體" panose="020B0604030504040204" pitchFamily="34" charset="-120"/>
                <a:ea typeface="微軟正黑體" panose="020B0604030504040204" pitchFamily="34" charset="-120"/>
              </a:rPr>
              <a:t>優先</a:t>
            </a:r>
            <a:r>
              <a:rPr lang="zh-TW" altLang="zh-TW" dirty="0">
                <a:solidFill>
                  <a:prstClr val="black"/>
                </a:solidFill>
                <a:latin typeface="微軟正黑體" panose="020B0604030504040204" pitchFamily="34" charset="-120"/>
                <a:ea typeface="微軟正黑體" panose="020B0604030504040204" pitchFamily="34" charset="-120"/>
              </a:rPr>
              <a:t>考慮具有潛在業務機會的</a:t>
            </a:r>
            <a:r>
              <a:rPr lang="zh-TW" altLang="zh-TW" dirty="0" smtClean="0">
                <a:solidFill>
                  <a:prstClr val="black"/>
                </a:solidFill>
                <a:latin typeface="微軟正黑體" panose="020B0604030504040204" pitchFamily="34" charset="-120"/>
                <a:ea typeface="微軟正黑體" panose="020B0604030504040204" pitchFamily="34" charset="-120"/>
              </a:rPr>
              <a:t>投資</a:t>
            </a:r>
            <a:r>
              <a:rPr lang="zh-TW" altLang="en-US" dirty="0" smtClean="0">
                <a:solidFill>
                  <a:prstClr val="black"/>
                </a:solidFill>
                <a:latin typeface="微軟正黑體" panose="020B0604030504040204" pitchFamily="34" charset="-120"/>
                <a:ea typeface="微軟正黑體" panose="020B0604030504040204" pitchFamily="34" charset="-120"/>
              </a:rPr>
              <a:t>，並創造</a:t>
            </a:r>
            <a:r>
              <a:rPr lang="zh-TW" altLang="en-US" dirty="0">
                <a:solidFill>
                  <a:prstClr val="black"/>
                </a:solidFill>
                <a:latin typeface="微軟正黑體" panose="020B0604030504040204" pitchFamily="34" charset="-120"/>
                <a:ea typeface="微軟正黑體" panose="020B0604030504040204" pitchFamily="34" charset="-120"/>
              </a:rPr>
              <a:t>新商業</a:t>
            </a:r>
            <a:r>
              <a:rPr lang="zh-TW" altLang="en-US" dirty="0" smtClean="0">
                <a:solidFill>
                  <a:prstClr val="black"/>
                </a:solidFill>
                <a:latin typeface="微軟正黑體" panose="020B0604030504040204" pitchFamily="34" charset="-120"/>
                <a:ea typeface="微軟正黑體" panose="020B0604030504040204" pitchFamily="34" charset="-120"/>
              </a:rPr>
              <a:t>模式及下一個獲利點</a:t>
            </a:r>
            <a:endParaRPr lang="zh-TW" altLang="zh-TW" dirty="0">
              <a:solidFill>
                <a:prstClr val="black"/>
              </a:solidFill>
              <a:latin typeface="微軟正黑體" panose="020B0604030504040204" pitchFamily="34" charset="-120"/>
              <a:ea typeface="微軟正黑體" panose="020B0604030504040204" pitchFamily="34" charset="-120"/>
            </a:endParaRPr>
          </a:p>
        </p:txBody>
      </p:sp>
      <p:sp>
        <p:nvSpPr>
          <p:cNvPr id="7" name="矩形 6"/>
          <p:cNvSpPr/>
          <p:nvPr/>
        </p:nvSpPr>
        <p:spPr>
          <a:xfrm>
            <a:off x="7309215" y="1544577"/>
            <a:ext cx="4568460" cy="2470933"/>
          </a:xfrm>
          <a:prstGeom prst="rect">
            <a:avLst/>
          </a:prstGeom>
        </p:spPr>
        <p:txBody>
          <a:bodyPr wrap="square">
            <a:spAutoFit/>
          </a:bodyPr>
          <a:lstStyle/>
          <a:p>
            <a:pPr marL="103505">
              <a:lnSpc>
                <a:spcPts val="3245"/>
              </a:lnSpc>
            </a:pPr>
            <a:r>
              <a:rPr lang="en-US" altLang="zh-TW" sz="2800" b="1" dirty="0" err="1" smtClean="0">
                <a:solidFill>
                  <a:srgbClr val="C00000"/>
                </a:solidFill>
                <a:latin typeface="微軟正黑體" panose="020B0604030504040204" pitchFamily="34" charset="-120"/>
                <a:ea typeface="微軟正黑體" panose="020B0604030504040204" pitchFamily="34" charset="-120"/>
              </a:rPr>
              <a:t>供應鏈</a:t>
            </a:r>
            <a:r>
              <a:rPr lang="zh-TW" altLang="en-US" sz="2800" b="1" dirty="0">
                <a:solidFill>
                  <a:srgbClr val="C00000"/>
                </a:solidFill>
                <a:latin typeface="微軟正黑體" panose="020B0604030504040204" pitchFamily="34" charset="-120"/>
                <a:ea typeface="微軟正黑體" panose="020B0604030504040204" pitchFamily="34" charset="-120"/>
              </a:rPr>
              <a:t>彈</a:t>
            </a:r>
            <a:r>
              <a:rPr lang="en-US" altLang="zh-TW" sz="2800" b="1" dirty="0" err="1" smtClean="0">
                <a:solidFill>
                  <a:srgbClr val="C00000"/>
                </a:solidFill>
                <a:latin typeface="微軟正黑體" panose="020B0604030504040204" pitchFamily="34" charset="-120"/>
                <a:ea typeface="微軟正黑體" panose="020B0604030504040204" pitchFamily="34" charset="-120"/>
              </a:rPr>
              <a:t>韌度</a:t>
            </a:r>
            <a:r>
              <a:rPr lang="zh-TW" altLang="zh-TW" sz="2800" b="1" dirty="0">
                <a:solidFill>
                  <a:srgbClr val="C00000"/>
                </a:solidFill>
                <a:latin typeface="微軟正黑體" panose="020B0604030504040204" pitchFamily="34" charset="-120"/>
                <a:ea typeface="微軟正黑體" panose="020B0604030504040204" pitchFamily="34" charset="-120"/>
              </a:rPr>
              <a:t>與安全性</a:t>
            </a:r>
            <a:r>
              <a:rPr lang="zh-TW" altLang="en-US" sz="2800" b="1" dirty="0" smtClean="0">
                <a:solidFill>
                  <a:srgbClr val="C00000"/>
                </a:solidFill>
                <a:latin typeface="微軟正黑體" panose="020B0604030504040204" pitchFamily="34" charset="-120"/>
                <a:ea typeface="微軟正黑體" panose="020B0604030504040204" pitchFamily="34" charset="-120"/>
              </a:rPr>
              <a:t>優</a:t>
            </a:r>
            <a:r>
              <a:rPr lang="zh-TW" altLang="en-US" sz="2800" b="1" dirty="0">
                <a:solidFill>
                  <a:srgbClr val="C00000"/>
                </a:solidFill>
                <a:latin typeface="微軟正黑體" panose="020B0604030504040204" pitchFamily="34" charset="-120"/>
                <a:ea typeface="微軟正黑體" panose="020B0604030504040204" pitchFamily="34" charset="-120"/>
              </a:rPr>
              <a:t>化</a:t>
            </a:r>
            <a:endParaRPr lang="zh-TW" altLang="zh-TW" sz="2800" b="1" dirty="0">
              <a:solidFill>
                <a:srgbClr val="C00000"/>
              </a:solidFill>
              <a:latin typeface="微軟正黑體" panose="020B0604030504040204" pitchFamily="34" charset="-120"/>
              <a:ea typeface="微軟正黑體" panose="020B0604030504040204" pitchFamily="34" charset="-120"/>
            </a:endParaRPr>
          </a:p>
          <a:p>
            <a:pPr marL="342900" marR="580390" indent="-342900">
              <a:lnSpc>
                <a:spcPct val="85000"/>
              </a:lnSpc>
              <a:spcBef>
                <a:spcPts val="340"/>
              </a:spcBef>
              <a:spcAft>
                <a:spcPts val="600"/>
              </a:spcAft>
              <a:buSzPts val="1300"/>
              <a:buFont typeface="Wingdings" panose="05000000000000000000" pitchFamily="2" charset="2"/>
              <a:buChar char="Ø"/>
              <a:tabLst>
                <a:tab pos="337820" algn="l"/>
              </a:tabLst>
            </a:pPr>
            <a:r>
              <a:rPr lang="zh-TW" altLang="zh-TW" dirty="0">
                <a:solidFill>
                  <a:prstClr val="black"/>
                </a:solidFill>
                <a:latin typeface="微軟正黑體" panose="020B0604030504040204" pitchFamily="34" charset="-120"/>
                <a:ea typeface="微軟正黑體" panose="020B0604030504040204" pitchFamily="34" charset="-120"/>
              </a:rPr>
              <a:t>透過在供應鏈中的所有接觸點來蒐集數據</a:t>
            </a:r>
            <a:r>
              <a:rPr lang="zh-TW" altLang="zh-TW" dirty="0" smtClean="0">
                <a:solidFill>
                  <a:prstClr val="black"/>
                </a:solidFill>
                <a:latin typeface="微軟正黑體" panose="020B0604030504040204" pitchFamily="34" charset="-120"/>
                <a:ea typeface="微軟正黑體" panose="020B0604030504040204" pitchFamily="34" charset="-120"/>
              </a:rPr>
              <a:t>，進行</a:t>
            </a:r>
            <a:r>
              <a:rPr lang="zh-TW" altLang="zh-TW" dirty="0">
                <a:solidFill>
                  <a:prstClr val="black"/>
                </a:solidFill>
                <a:latin typeface="微軟正黑體" panose="020B0604030504040204" pitchFamily="34" charset="-120"/>
                <a:ea typeface="微軟正黑體" panose="020B0604030504040204" pitchFamily="34" charset="-120"/>
              </a:rPr>
              <a:t>數據分析並強化組織決策能力</a:t>
            </a:r>
          </a:p>
          <a:p>
            <a:pPr marL="342900" indent="-342900">
              <a:spcBef>
                <a:spcPts val="340"/>
              </a:spcBef>
              <a:spcAft>
                <a:spcPts val="600"/>
              </a:spcAft>
              <a:buSzPts val="1300"/>
              <a:buFont typeface="Wingdings" panose="05000000000000000000" pitchFamily="2" charset="2"/>
              <a:buChar char="Ø"/>
              <a:tabLst>
                <a:tab pos="337820" algn="l"/>
              </a:tabLst>
            </a:pPr>
            <a:r>
              <a:rPr lang="zh-TW" altLang="zh-TW" dirty="0">
                <a:solidFill>
                  <a:prstClr val="black"/>
                </a:solidFill>
                <a:latin typeface="微軟正黑體" panose="020B0604030504040204" pitchFamily="34" charset="-120"/>
                <a:ea typeface="微軟正黑體" panose="020B0604030504040204" pitchFamily="34" charset="-120"/>
              </a:rPr>
              <a:t>供應鏈領導</a:t>
            </a:r>
            <a:r>
              <a:rPr lang="zh-TW" altLang="zh-TW" dirty="0" smtClean="0">
                <a:solidFill>
                  <a:prstClr val="black"/>
                </a:solidFill>
                <a:latin typeface="微軟正黑體" panose="020B0604030504040204" pitchFamily="34" charset="-120"/>
                <a:ea typeface="微軟正黑體" panose="020B0604030504040204" pitchFamily="34" charset="-120"/>
              </a:rPr>
              <a:t>業者</a:t>
            </a:r>
            <a:r>
              <a:rPr lang="zh-TW" altLang="en-US" dirty="0" smtClean="0">
                <a:solidFill>
                  <a:prstClr val="black"/>
                </a:solidFill>
                <a:latin typeface="微軟正黑體" panose="020B0604030504040204" pitchFamily="34" charset="-120"/>
                <a:ea typeface="微軟正黑體" panose="020B0604030504040204" pitchFamily="34" charset="-120"/>
              </a:rPr>
              <a:t>帶領供應商</a:t>
            </a:r>
            <a:r>
              <a:rPr lang="zh-TW" altLang="en-US" dirty="0">
                <a:solidFill>
                  <a:prstClr val="black"/>
                </a:solidFill>
                <a:latin typeface="微軟正黑體" panose="020B0604030504040204" pitchFamily="34" charset="-120"/>
                <a:ea typeface="微軟正黑體" panose="020B0604030504040204" pitchFamily="34" charset="-120"/>
              </a:rPr>
              <a:t>一起加強</a:t>
            </a:r>
            <a:r>
              <a:rPr lang="zh-TW" altLang="en-US" dirty="0" smtClean="0">
                <a:solidFill>
                  <a:prstClr val="black"/>
                </a:solidFill>
                <a:latin typeface="微軟正黑體" panose="020B0604030504040204" pitchFamily="34" charset="-120"/>
                <a:ea typeface="微軟正黑體" panose="020B0604030504040204" pitchFamily="34" charset="-120"/>
              </a:rPr>
              <a:t>風險關鍵指標管理，如：</a:t>
            </a:r>
            <a:r>
              <a:rPr lang="zh-TW" altLang="en-US" dirty="0">
                <a:solidFill>
                  <a:prstClr val="black"/>
                </a:solidFill>
                <a:latin typeface="微軟正黑體" panose="020B0604030504040204" pitchFamily="34" charset="-120"/>
                <a:ea typeface="微軟正黑體" panose="020B0604030504040204" pitchFamily="34" charset="-120"/>
              </a:rPr>
              <a:t>資安</a:t>
            </a:r>
            <a:r>
              <a:rPr lang="zh-TW" altLang="en-US" dirty="0" smtClean="0">
                <a:solidFill>
                  <a:prstClr val="black"/>
                </a:solidFill>
                <a:latin typeface="微軟正黑體" panose="020B0604030504040204" pitchFamily="34" charset="-120"/>
                <a:ea typeface="微軟正黑體" panose="020B0604030504040204" pitchFamily="34" charset="-120"/>
              </a:rPr>
              <a:t>合</a:t>
            </a:r>
            <a:r>
              <a:rPr lang="zh-TW" altLang="en-US" dirty="0">
                <a:solidFill>
                  <a:prstClr val="black"/>
                </a:solidFill>
                <a:latin typeface="微軟正黑體" panose="020B0604030504040204" pitchFamily="34" charset="-120"/>
                <a:ea typeface="微軟正黑體" panose="020B0604030504040204" pitchFamily="34" charset="-120"/>
              </a:rPr>
              <a:t>規性、勞動力、原物料、生產能力、政治、</a:t>
            </a:r>
            <a:r>
              <a:rPr lang="zh-TW" altLang="en-US" dirty="0" smtClean="0">
                <a:solidFill>
                  <a:prstClr val="black"/>
                </a:solidFill>
                <a:latin typeface="微軟正黑體" panose="020B0604030504040204" pitchFamily="34" charset="-120"/>
                <a:ea typeface="微軟正黑體" panose="020B0604030504040204" pitchFamily="34" charset="-120"/>
              </a:rPr>
              <a:t>資金、稅務及</a:t>
            </a:r>
            <a:r>
              <a:rPr lang="zh-TW" altLang="en-US" dirty="0">
                <a:solidFill>
                  <a:prstClr val="black"/>
                </a:solidFill>
                <a:latin typeface="微軟正黑體" panose="020B0604030504040204" pitchFamily="34" charset="-120"/>
                <a:ea typeface="微軟正黑體" panose="020B0604030504040204" pitchFamily="34" charset="-120"/>
              </a:rPr>
              <a:t>財政</a:t>
            </a:r>
            <a:r>
              <a:rPr lang="zh-TW" altLang="en-US" dirty="0" smtClean="0">
                <a:solidFill>
                  <a:prstClr val="black"/>
                </a:solidFill>
                <a:latin typeface="微軟正黑體" panose="020B0604030504040204" pitchFamily="34" charset="-120"/>
                <a:ea typeface="微軟正黑體" panose="020B0604030504040204" pitchFamily="34" charset="-120"/>
              </a:rPr>
              <a:t>等建立替代方案</a:t>
            </a:r>
            <a:endParaRPr lang="zh-TW" altLang="zh-TW" sz="1400" dirty="0">
              <a:solidFill>
                <a:prstClr val="black"/>
              </a:solidFill>
              <a:latin typeface="微軟正黑體" panose="020B0604030504040204" pitchFamily="34" charset="-120"/>
              <a:ea typeface="微軟正黑體" panose="020B0604030504040204" pitchFamily="34" charset="-120"/>
              <a:cs typeface="UKIJ CJK"/>
            </a:endParaRPr>
          </a:p>
        </p:txBody>
      </p:sp>
      <p:pic>
        <p:nvPicPr>
          <p:cNvPr id="8" name="圖片 7"/>
          <p:cNvPicPr>
            <a:picLocks noChangeAspect="1"/>
          </p:cNvPicPr>
          <p:nvPr/>
        </p:nvPicPr>
        <p:blipFill>
          <a:blip r:embed="rId4"/>
          <a:stretch>
            <a:fillRect/>
          </a:stretch>
        </p:blipFill>
        <p:spPr>
          <a:xfrm>
            <a:off x="6189395" y="1896115"/>
            <a:ext cx="693886" cy="950528"/>
          </a:xfrm>
          <a:prstGeom prst="rect">
            <a:avLst/>
          </a:prstGeom>
        </p:spPr>
      </p:pic>
      <p:sp>
        <p:nvSpPr>
          <p:cNvPr id="9" name="矩形 8"/>
          <p:cNvSpPr/>
          <p:nvPr/>
        </p:nvSpPr>
        <p:spPr>
          <a:xfrm>
            <a:off x="1676584" y="4009599"/>
            <a:ext cx="3991608" cy="2339102"/>
          </a:xfrm>
          <a:prstGeom prst="rect">
            <a:avLst/>
          </a:prstGeom>
        </p:spPr>
        <p:txBody>
          <a:bodyPr wrap="square">
            <a:spAutoFit/>
          </a:bodyPr>
          <a:lstStyle/>
          <a:p>
            <a:r>
              <a:rPr lang="zh-TW" altLang="en-US" sz="2800" b="1" dirty="0" smtClean="0">
                <a:solidFill>
                  <a:srgbClr val="C00000"/>
                </a:solidFill>
                <a:latin typeface="微軟正黑體" panose="020B0604030504040204" pitchFamily="34" charset="-120"/>
                <a:ea typeface="微軟正黑體" panose="020B0604030504040204" pitchFamily="34" charset="-120"/>
              </a:rPr>
              <a:t>投資組合配置</a:t>
            </a:r>
            <a:r>
              <a:rPr lang="zh-TW" altLang="en-US" sz="2800" b="1" dirty="0">
                <a:solidFill>
                  <a:srgbClr val="C00000"/>
                </a:solidFill>
                <a:latin typeface="微軟正黑體" panose="020B0604030504040204" pitchFamily="34" charset="-120"/>
                <a:ea typeface="微軟正黑體" panose="020B0604030504040204" pitchFamily="34" charset="-120"/>
              </a:rPr>
              <a:t>評估</a:t>
            </a: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嚴格</a:t>
            </a:r>
            <a:r>
              <a:rPr lang="zh-TW" altLang="en-US" dirty="0">
                <a:solidFill>
                  <a:prstClr val="black"/>
                </a:solidFill>
                <a:latin typeface="微軟正黑體" panose="020B0604030504040204" pitchFamily="34" charset="-120"/>
                <a:ea typeface="微軟正黑體" panose="020B0604030504040204" pitchFamily="34" charset="-120"/>
              </a:rPr>
              <a:t>評估是否將資源部署於現有競爭優勢上</a:t>
            </a: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策略性併購</a:t>
            </a:r>
            <a:r>
              <a:rPr lang="zh-TW" altLang="en-US" dirty="0">
                <a:solidFill>
                  <a:prstClr val="black"/>
                </a:solidFill>
                <a:latin typeface="微軟正黑體" panose="020B0604030504040204" pitchFamily="34" charset="-120"/>
                <a:ea typeface="微軟正黑體" panose="020B0604030504040204" pitchFamily="34" charset="-120"/>
              </a:rPr>
              <a:t>或開發新的合作夥伴關係，以填補</a:t>
            </a:r>
            <a:r>
              <a:rPr lang="zh-TW" altLang="en-US" dirty="0" smtClean="0">
                <a:solidFill>
                  <a:prstClr val="black"/>
                </a:solidFill>
                <a:latin typeface="微軟正黑體" panose="020B0604030504040204" pitchFamily="34" charset="-120"/>
                <a:ea typeface="微軟正黑體" panose="020B0604030504040204" pitchFamily="34" charset="-120"/>
              </a:rPr>
              <a:t>投資組合</a:t>
            </a:r>
            <a:r>
              <a:rPr lang="zh-TW" altLang="en-US" dirty="0">
                <a:solidFill>
                  <a:prstClr val="black"/>
                </a:solidFill>
                <a:latin typeface="微軟正黑體" panose="020B0604030504040204" pitchFamily="34" charset="-120"/>
                <a:ea typeface="微軟正黑體" panose="020B0604030504040204" pitchFamily="34" charset="-120"/>
              </a:rPr>
              <a:t>方面的缺漏</a:t>
            </a: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持續</a:t>
            </a:r>
            <a:r>
              <a:rPr lang="zh-TW" altLang="en-US" dirty="0">
                <a:solidFill>
                  <a:prstClr val="black"/>
                </a:solidFill>
                <a:latin typeface="微軟正黑體" panose="020B0604030504040204" pitchFamily="34" charset="-120"/>
                <a:ea typeface="微軟正黑體" panose="020B0604030504040204" pitchFamily="34" charset="-120"/>
              </a:rPr>
              <a:t>監控、評估和優化投資組合及資產配置</a:t>
            </a:r>
          </a:p>
        </p:txBody>
      </p:sp>
      <p:grpSp>
        <p:nvGrpSpPr>
          <p:cNvPr id="10" name="Group 27"/>
          <p:cNvGrpSpPr>
            <a:grpSpLocks/>
          </p:cNvGrpSpPr>
          <p:nvPr/>
        </p:nvGrpSpPr>
        <p:grpSpPr bwMode="auto">
          <a:xfrm>
            <a:off x="561053" y="4176127"/>
            <a:ext cx="859003" cy="1010097"/>
            <a:chOff x="1315" y="328"/>
            <a:chExt cx="934" cy="853"/>
          </a:xfrm>
        </p:grpSpPr>
        <p:pic>
          <p:nvPicPr>
            <p:cNvPr id="11"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8" y="328"/>
              <a:ext cx="34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AutoShape 28"/>
            <p:cNvSpPr>
              <a:spLocks/>
            </p:cNvSpPr>
            <p:nvPr/>
          </p:nvSpPr>
          <p:spPr bwMode="auto">
            <a:xfrm>
              <a:off x="1315" y="501"/>
              <a:ext cx="934" cy="680"/>
            </a:xfrm>
            <a:custGeom>
              <a:avLst/>
              <a:gdLst>
                <a:gd name="T0" fmla="+- 0 1927 1315"/>
                <a:gd name="T1" fmla="*/ T0 w 934"/>
                <a:gd name="T2" fmla="+- 0 865 502"/>
                <a:gd name="T3" fmla="*/ 865 h 680"/>
                <a:gd name="T4" fmla="+- 0 1885 1315"/>
                <a:gd name="T5" fmla="*/ T4 w 934"/>
                <a:gd name="T6" fmla="+- 0 823 502"/>
                <a:gd name="T7" fmla="*/ 823 h 680"/>
                <a:gd name="T8" fmla="+- 0 1774 1315"/>
                <a:gd name="T9" fmla="*/ T8 w 934"/>
                <a:gd name="T10" fmla="+- 0 770 502"/>
                <a:gd name="T11" fmla="*/ 770 h 680"/>
                <a:gd name="T12" fmla="+- 0 1754 1315"/>
                <a:gd name="T13" fmla="*/ T12 w 934"/>
                <a:gd name="T14" fmla="+- 0 744 502"/>
                <a:gd name="T15" fmla="*/ 744 h 680"/>
                <a:gd name="T16" fmla="+- 0 1759 1315"/>
                <a:gd name="T17" fmla="*/ T16 w 934"/>
                <a:gd name="T18" fmla="+- 0 715 502"/>
                <a:gd name="T19" fmla="*/ 715 h 680"/>
                <a:gd name="T20" fmla="+- 0 1788 1315"/>
                <a:gd name="T21" fmla="*/ T20 w 934"/>
                <a:gd name="T22" fmla="+- 0 711 502"/>
                <a:gd name="T23" fmla="*/ 711 h 680"/>
                <a:gd name="T24" fmla="+- 0 1799 1315"/>
                <a:gd name="T25" fmla="*/ T24 w 934"/>
                <a:gd name="T26" fmla="+- 0 762 502"/>
                <a:gd name="T27" fmla="*/ 762 h 680"/>
                <a:gd name="T28" fmla="+- 0 1920 1315"/>
                <a:gd name="T29" fmla="*/ T28 w 934"/>
                <a:gd name="T30" fmla="+- 0 718 502"/>
                <a:gd name="T31" fmla="*/ 718 h 680"/>
                <a:gd name="T32" fmla="+- 0 1895 1315"/>
                <a:gd name="T33" fmla="*/ T32 w 934"/>
                <a:gd name="T34" fmla="+- 0 683 502"/>
                <a:gd name="T35" fmla="*/ 683 h 680"/>
                <a:gd name="T36" fmla="+- 0 1836 1315"/>
                <a:gd name="T37" fmla="*/ T36 w 934"/>
                <a:gd name="T38" fmla="+- 0 659 502"/>
                <a:gd name="T39" fmla="*/ 659 h 680"/>
                <a:gd name="T40" fmla="+- 0 1737 1315"/>
                <a:gd name="T41" fmla="*/ T40 w 934"/>
                <a:gd name="T42" fmla="+- 0 657 502"/>
                <a:gd name="T43" fmla="*/ 657 h 680"/>
                <a:gd name="T44" fmla="+- 0 1658 1315"/>
                <a:gd name="T45" fmla="*/ T44 w 934"/>
                <a:gd name="T46" fmla="+- 0 684 502"/>
                <a:gd name="T47" fmla="*/ 684 h 680"/>
                <a:gd name="T48" fmla="+- 0 1629 1315"/>
                <a:gd name="T49" fmla="*/ T48 w 934"/>
                <a:gd name="T50" fmla="+- 0 728 502"/>
                <a:gd name="T51" fmla="*/ 728 h 680"/>
                <a:gd name="T52" fmla="+- 0 1631 1315"/>
                <a:gd name="T53" fmla="*/ T52 w 934"/>
                <a:gd name="T54" fmla="+- 0 773 502"/>
                <a:gd name="T55" fmla="*/ 773 h 680"/>
                <a:gd name="T56" fmla="+- 0 1658 1315"/>
                <a:gd name="T57" fmla="*/ T56 w 934"/>
                <a:gd name="T58" fmla="+- 0 816 502"/>
                <a:gd name="T59" fmla="*/ 816 h 680"/>
                <a:gd name="T60" fmla="+- 0 1775 1315"/>
                <a:gd name="T61" fmla="*/ T60 w 934"/>
                <a:gd name="T62" fmla="+- 0 880 502"/>
                <a:gd name="T63" fmla="*/ 880 h 680"/>
                <a:gd name="T64" fmla="+- 0 1796 1315"/>
                <a:gd name="T65" fmla="*/ T64 w 934"/>
                <a:gd name="T66" fmla="+- 0 905 502"/>
                <a:gd name="T67" fmla="*/ 905 h 680"/>
                <a:gd name="T68" fmla="+- 0 1794 1315"/>
                <a:gd name="T69" fmla="*/ T68 w 934"/>
                <a:gd name="T70" fmla="+- 0 959 502"/>
                <a:gd name="T71" fmla="*/ 959 h 680"/>
                <a:gd name="T72" fmla="+- 0 1763 1315"/>
                <a:gd name="T73" fmla="*/ T72 w 934"/>
                <a:gd name="T74" fmla="+- 0 963 502"/>
                <a:gd name="T75" fmla="*/ 963 h 680"/>
                <a:gd name="T76" fmla="+- 0 1753 1315"/>
                <a:gd name="T77" fmla="*/ T76 w 934"/>
                <a:gd name="T78" fmla="+- 0 927 502"/>
                <a:gd name="T79" fmla="*/ 927 h 680"/>
                <a:gd name="T80" fmla="+- 0 1635 1315"/>
                <a:gd name="T81" fmla="*/ T80 w 934"/>
                <a:gd name="T82" fmla="+- 0 947 502"/>
                <a:gd name="T83" fmla="*/ 947 h 680"/>
                <a:gd name="T84" fmla="+- 0 1657 1315"/>
                <a:gd name="T85" fmla="*/ T84 w 934"/>
                <a:gd name="T86" fmla="+- 0 985 502"/>
                <a:gd name="T87" fmla="*/ 985 h 680"/>
                <a:gd name="T88" fmla="+- 0 1706 1315"/>
                <a:gd name="T89" fmla="*/ T88 w 934"/>
                <a:gd name="T90" fmla="+- 0 1010 502"/>
                <a:gd name="T91" fmla="*/ 1010 h 680"/>
                <a:gd name="T92" fmla="+- 0 1809 1315"/>
                <a:gd name="T93" fmla="*/ T92 w 934"/>
                <a:gd name="T94" fmla="+- 0 1054 502"/>
                <a:gd name="T95" fmla="*/ 1054 h 680"/>
                <a:gd name="T96" fmla="+- 0 1896 1315"/>
                <a:gd name="T97" fmla="*/ T96 w 934"/>
                <a:gd name="T98" fmla="+- 0 993 502"/>
                <a:gd name="T99" fmla="*/ 993 h 680"/>
                <a:gd name="T100" fmla="+- 0 1929 1315"/>
                <a:gd name="T101" fmla="*/ T100 w 934"/>
                <a:gd name="T102" fmla="+- 0 954 502"/>
                <a:gd name="T103" fmla="*/ 954 h 680"/>
                <a:gd name="T104" fmla="+- 0 2247 1315"/>
                <a:gd name="T105" fmla="*/ T104 w 934"/>
                <a:gd name="T106" fmla="+- 0 539 502"/>
                <a:gd name="T107" fmla="*/ 539 h 680"/>
                <a:gd name="T108" fmla="+- 0 2230 1315"/>
                <a:gd name="T109" fmla="*/ T108 w 934"/>
                <a:gd name="T110" fmla="+- 0 514 502"/>
                <a:gd name="T111" fmla="*/ 514 h 680"/>
                <a:gd name="T112" fmla="+- 0 2202 1315"/>
                <a:gd name="T113" fmla="*/ T112 w 934"/>
                <a:gd name="T114" fmla="+- 0 502 502"/>
                <a:gd name="T115" fmla="*/ 502 h 680"/>
                <a:gd name="T116" fmla="+- 0 2043 1315"/>
                <a:gd name="T117" fmla="*/ T116 w 934"/>
                <a:gd name="T118" fmla="+- 0 895 502"/>
                <a:gd name="T119" fmla="*/ 895 h 680"/>
                <a:gd name="T120" fmla="+- 0 2016 1315"/>
                <a:gd name="T121" fmla="*/ T120 w 934"/>
                <a:gd name="T122" fmla="+- 0 969 502"/>
                <a:gd name="T123" fmla="*/ 969 h 680"/>
                <a:gd name="T124" fmla="+- 0 1971 1315"/>
                <a:gd name="T125" fmla="*/ T124 w 934"/>
                <a:gd name="T126" fmla="+- 0 1030 502"/>
                <a:gd name="T127" fmla="*/ 1030 h 680"/>
                <a:gd name="T128" fmla="+- 0 1909 1315"/>
                <a:gd name="T129" fmla="*/ T128 w 934"/>
                <a:gd name="T130" fmla="+- 0 1077 502"/>
                <a:gd name="T131" fmla="*/ 1077 h 680"/>
                <a:gd name="T132" fmla="+- 0 1836 1315"/>
                <a:gd name="T133" fmla="*/ T132 w 934"/>
                <a:gd name="T134" fmla="+- 0 1104 502"/>
                <a:gd name="T135" fmla="*/ 1104 h 680"/>
                <a:gd name="T136" fmla="+- 0 1678 1315"/>
                <a:gd name="T137" fmla="*/ T136 w 934"/>
                <a:gd name="T138" fmla="+- 0 1088 502"/>
                <a:gd name="T139" fmla="*/ 1088 h 680"/>
                <a:gd name="T140" fmla="+- 0 1603 1315"/>
                <a:gd name="T141" fmla="*/ T140 w 934"/>
                <a:gd name="T142" fmla="+- 0 1040 502"/>
                <a:gd name="T143" fmla="*/ 1040 h 680"/>
                <a:gd name="T144" fmla="+- 0 1554 1315"/>
                <a:gd name="T145" fmla="*/ T144 w 934"/>
                <a:gd name="T146" fmla="+- 0 980 502"/>
                <a:gd name="T147" fmla="*/ 980 h 680"/>
                <a:gd name="T148" fmla="+- 0 1523 1315"/>
                <a:gd name="T149" fmla="*/ T148 w 934"/>
                <a:gd name="T150" fmla="+- 0 908 502"/>
                <a:gd name="T151" fmla="*/ 908 h 680"/>
                <a:gd name="T152" fmla="+- 0 1516 1315"/>
                <a:gd name="T153" fmla="*/ T152 w 934"/>
                <a:gd name="T154" fmla="+- 0 828 502"/>
                <a:gd name="T155" fmla="*/ 828 h 680"/>
                <a:gd name="T156" fmla="+- 0 1531 1315"/>
                <a:gd name="T157" fmla="*/ T156 w 934"/>
                <a:gd name="T158" fmla="+- 0 749 502"/>
                <a:gd name="T159" fmla="*/ 749 h 680"/>
                <a:gd name="T160" fmla="+- 0 1576 1315"/>
                <a:gd name="T161" fmla="*/ T160 w 934"/>
                <a:gd name="T162" fmla="+- 0 671 502"/>
                <a:gd name="T163" fmla="*/ 671 h 680"/>
                <a:gd name="T164" fmla="+- 0 1644 1315"/>
                <a:gd name="T165" fmla="*/ T164 w 934"/>
                <a:gd name="T166" fmla="+- 0 612 502"/>
                <a:gd name="T167" fmla="*/ 612 h 680"/>
                <a:gd name="T168" fmla="+- 0 1728 1315"/>
                <a:gd name="T169" fmla="*/ T168 w 934"/>
                <a:gd name="T170" fmla="+- 0 578 502"/>
                <a:gd name="T171" fmla="*/ 578 h 680"/>
                <a:gd name="T172" fmla="+- 0 1836 1315"/>
                <a:gd name="T173" fmla="*/ T172 w 934"/>
                <a:gd name="T174" fmla="+- 0 578 502"/>
                <a:gd name="T175" fmla="*/ 578 h 680"/>
                <a:gd name="T176" fmla="+- 0 1909 1315"/>
                <a:gd name="T177" fmla="*/ T176 w 934"/>
                <a:gd name="T178" fmla="+- 0 605 502"/>
                <a:gd name="T179" fmla="*/ 605 h 680"/>
                <a:gd name="T180" fmla="+- 0 1971 1315"/>
                <a:gd name="T181" fmla="*/ T180 w 934"/>
                <a:gd name="T182" fmla="+- 0 651 502"/>
                <a:gd name="T183" fmla="*/ 651 h 680"/>
                <a:gd name="T184" fmla="+- 0 2022 1315"/>
                <a:gd name="T185" fmla="*/ T184 w 934"/>
                <a:gd name="T186" fmla="+- 0 725 502"/>
                <a:gd name="T187" fmla="*/ 725 h 680"/>
                <a:gd name="T188" fmla="+- 0 2046 1315"/>
                <a:gd name="T189" fmla="*/ T188 w 934"/>
                <a:gd name="T190" fmla="+- 0 800 502"/>
                <a:gd name="T191" fmla="*/ 800 h 680"/>
                <a:gd name="T192" fmla="+- 0 1351 1315"/>
                <a:gd name="T193" fmla="*/ T192 w 934"/>
                <a:gd name="T194" fmla="+- 0 504 502"/>
                <a:gd name="T195" fmla="*/ 504 h 680"/>
                <a:gd name="T196" fmla="+- 0 1326 1315"/>
                <a:gd name="T197" fmla="*/ T196 w 934"/>
                <a:gd name="T198" fmla="+- 0 521 502"/>
                <a:gd name="T199" fmla="*/ 521 h 680"/>
                <a:gd name="T200" fmla="+- 0 1315 1315"/>
                <a:gd name="T201" fmla="*/ T200 w 934"/>
                <a:gd name="T202" fmla="+- 0 549 502"/>
                <a:gd name="T203" fmla="*/ 549 h 680"/>
                <a:gd name="T204" fmla="+- 0 1324 1315"/>
                <a:gd name="T205" fmla="*/ T204 w 934"/>
                <a:gd name="T206" fmla="+- 0 1158 502"/>
                <a:gd name="T207" fmla="*/ 1158 h 680"/>
                <a:gd name="T208" fmla="+- 0 1351 1315"/>
                <a:gd name="T209" fmla="*/ T208 w 934"/>
                <a:gd name="T210" fmla="+- 0 1179 502"/>
                <a:gd name="T211" fmla="*/ 1179 h 680"/>
                <a:gd name="T212" fmla="+- 0 2217 1315"/>
                <a:gd name="T213" fmla="*/ T212 w 934"/>
                <a:gd name="T214" fmla="+- 0 1177 502"/>
                <a:gd name="T215" fmla="*/ 1177 h 680"/>
                <a:gd name="T216" fmla="+- 0 2243 1315"/>
                <a:gd name="T217" fmla="*/ T216 w 934"/>
                <a:gd name="T218" fmla="+- 0 1153 502"/>
                <a:gd name="T219" fmla="*/ 1153 h 680"/>
                <a:gd name="T220" fmla="+- 0 2249 1315"/>
                <a:gd name="T221" fmla="*/ T220 w 934"/>
                <a:gd name="T222" fmla="+- 0 573 502"/>
                <a:gd name="T223" fmla="*/ 573 h 6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 ang="0">
                  <a:pos x="T213" y="T215"/>
                </a:cxn>
                <a:cxn ang="0">
                  <a:pos x="T217" y="T219"/>
                </a:cxn>
                <a:cxn ang="0">
                  <a:pos x="T221" y="T223"/>
                </a:cxn>
              </a:cxnLst>
              <a:rect l="0" t="0" r="r" b="b"/>
              <a:pathLst>
                <a:path w="934" h="680">
                  <a:moveTo>
                    <a:pt x="622" y="408"/>
                  </a:moveTo>
                  <a:lnTo>
                    <a:pt x="620" y="387"/>
                  </a:lnTo>
                  <a:lnTo>
                    <a:pt x="619" y="381"/>
                  </a:lnTo>
                  <a:lnTo>
                    <a:pt x="617" y="375"/>
                  </a:lnTo>
                  <a:lnTo>
                    <a:pt x="615" y="369"/>
                  </a:lnTo>
                  <a:lnTo>
                    <a:pt x="612" y="363"/>
                  </a:lnTo>
                  <a:lnTo>
                    <a:pt x="610" y="358"/>
                  </a:lnTo>
                  <a:lnTo>
                    <a:pt x="603" y="349"/>
                  </a:lnTo>
                  <a:lnTo>
                    <a:pt x="597" y="340"/>
                  </a:lnTo>
                  <a:lnTo>
                    <a:pt x="589" y="333"/>
                  </a:lnTo>
                  <a:lnTo>
                    <a:pt x="581" y="327"/>
                  </a:lnTo>
                  <a:lnTo>
                    <a:pt x="570" y="321"/>
                  </a:lnTo>
                  <a:lnTo>
                    <a:pt x="556" y="314"/>
                  </a:lnTo>
                  <a:lnTo>
                    <a:pt x="538" y="305"/>
                  </a:lnTo>
                  <a:lnTo>
                    <a:pt x="517" y="296"/>
                  </a:lnTo>
                  <a:lnTo>
                    <a:pt x="492" y="284"/>
                  </a:lnTo>
                  <a:lnTo>
                    <a:pt x="472" y="275"/>
                  </a:lnTo>
                  <a:lnTo>
                    <a:pt x="459" y="268"/>
                  </a:lnTo>
                  <a:lnTo>
                    <a:pt x="450" y="262"/>
                  </a:lnTo>
                  <a:lnTo>
                    <a:pt x="445" y="257"/>
                  </a:lnTo>
                  <a:lnTo>
                    <a:pt x="443" y="254"/>
                  </a:lnTo>
                  <a:lnTo>
                    <a:pt x="442" y="251"/>
                  </a:lnTo>
                  <a:lnTo>
                    <a:pt x="441" y="247"/>
                  </a:lnTo>
                  <a:lnTo>
                    <a:pt x="439" y="242"/>
                  </a:lnTo>
                  <a:lnTo>
                    <a:pt x="438" y="238"/>
                  </a:lnTo>
                  <a:lnTo>
                    <a:pt x="438" y="233"/>
                  </a:lnTo>
                  <a:lnTo>
                    <a:pt x="439" y="226"/>
                  </a:lnTo>
                  <a:lnTo>
                    <a:pt x="440" y="221"/>
                  </a:lnTo>
                  <a:lnTo>
                    <a:pt x="442" y="217"/>
                  </a:lnTo>
                  <a:lnTo>
                    <a:pt x="444" y="213"/>
                  </a:lnTo>
                  <a:lnTo>
                    <a:pt x="447" y="211"/>
                  </a:lnTo>
                  <a:lnTo>
                    <a:pt x="451" y="209"/>
                  </a:lnTo>
                  <a:lnTo>
                    <a:pt x="456" y="208"/>
                  </a:lnTo>
                  <a:lnTo>
                    <a:pt x="461" y="207"/>
                  </a:lnTo>
                  <a:lnTo>
                    <a:pt x="468" y="208"/>
                  </a:lnTo>
                  <a:lnTo>
                    <a:pt x="473" y="209"/>
                  </a:lnTo>
                  <a:lnTo>
                    <a:pt x="477" y="212"/>
                  </a:lnTo>
                  <a:lnTo>
                    <a:pt x="479" y="214"/>
                  </a:lnTo>
                  <a:lnTo>
                    <a:pt x="481" y="220"/>
                  </a:lnTo>
                  <a:lnTo>
                    <a:pt x="483" y="226"/>
                  </a:lnTo>
                  <a:lnTo>
                    <a:pt x="484" y="234"/>
                  </a:lnTo>
                  <a:lnTo>
                    <a:pt x="484" y="260"/>
                  </a:lnTo>
                  <a:lnTo>
                    <a:pt x="607" y="260"/>
                  </a:lnTo>
                  <a:lnTo>
                    <a:pt x="608" y="251"/>
                  </a:lnTo>
                  <a:lnTo>
                    <a:pt x="609" y="243"/>
                  </a:lnTo>
                  <a:lnTo>
                    <a:pt x="608" y="233"/>
                  </a:lnTo>
                  <a:lnTo>
                    <a:pt x="607" y="225"/>
                  </a:lnTo>
                  <a:lnTo>
                    <a:pt x="605" y="216"/>
                  </a:lnTo>
                  <a:lnTo>
                    <a:pt x="602" y="208"/>
                  </a:lnTo>
                  <a:lnTo>
                    <a:pt x="601" y="207"/>
                  </a:lnTo>
                  <a:lnTo>
                    <a:pt x="598" y="200"/>
                  </a:lnTo>
                  <a:lnTo>
                    <a:pt x="593" y="194"/>
                  </a:lnTo>
                  <a:lnTo>
                    <a:pt x="586" y="187"/>
                  </a:lnTo>
                  <a:lnTo>
                    <a:pt x="580" y="181"/>
                  </a:lnTo>
                  <a:lnTo>
                    <a:pt x="572" y="176"/>
                  </a:lnTo>
                  <a:lnTo>
                    <a:pt x="564" y="171"/>
                  </a:lnTo>
                  <a:lnTo>
                    <a:pt x="555" y="167"/>
                  </a:lnTo>
                  <a:lnTo>
                    <a:pt x="544" y="163"/>
                  </a:lnTo>
                  <a:lnTo>
                    <a:pt x="534" y="160"/>
                  </a:lnTo>
                  <a:lnTo>
                    <a:pt x="521" y="157"/>
                  </a:lnTo>
                  <a:lnTo>
                    <a:pt x="509" y="155"/>
                  </a:lnTo>
                  <a:lnTo>
                    <a:pt x="494" y="153"/>
                  </a:lnTo>
                  <a:lnTo>
                    <a:pt x="494" y="124"/>
                  </a:lnTo>
                  <a:lnTo>
                    <a:pt x="438" y="124"/>
                  </a:lnTo>
                  <a:lnTo>
                    <a:pt x="438" y="153"/>
                  </a:lnTo>
                  <a:lnTo>
                    <a:pt x="422" y="155"/>
                  </a:lnTo>
                  <a:lnTo>
                    <a:pt x="408" y="157"/>
                  </a:lnTo>
                  <a:lnTo>
                    <a:pt x="383" y="163"/>
                  </a:lnTo>
                  <a:lnTo>
                    <a:pt x="371" y="167"/>
                  </a:lnTo>
                  <a:lnTo>
                    <a:pt x="362" y="171"/>
                  </a:lnTo>
                  <a:lnTo>
                    <a:pt x="351" y="176"/>
                  </a:lnTo>
                  <a:lnTo>
                    <a:pt x="343" y="182"/>
                  </a:lnTo>
                  <a:lnTo>
                    <a:pt x="336" y="188"/>
                  </a:lnTo>
                  <a:lnTo>
                    <a:pt x="330" y="194"/>
                  </a:lnTo>
                  <a:lnTo>
                    <a:pt x="325" y="201"/>
                  </a:lnTo>
                  <a:lnTo>
                    <a:pt x="320" y="209"/>
                  </a:lnTo>
                  <a:lnTo>
                    <a:pt x="317" y="217"/>
                  </a:lnTo>
                  <a:lnTo>
                    <a:pt x="314" y="226"/>
                  </a:lnTo>
                  <a:lnTo>
                    <a:pt x="313" y="235"/>
                  </a:lnTo>
                  <a:lnTo>
                    <a:pt x="312" y="242"/>
                  </a:lnTo>
                  <a:lnTo>
                    <a:pt x="312" y="254"/>
                  </a:lnTo>
                  <a:lnTo>
                    <a:pt x="313" y="259"/>
                  </a:lnTo>
                  <a:lnTo>
                    <a:pt x="314" y="265"/>
                  </a:lnTo>
                  <a:lnTo>
                    <a:pt x="316" y="271"/>
                  </a:lnTo>
                  <a:lnTo>
                    <a:pt x="318" y="277"/>
                  </a:lnTo>
                  <a:lnTo>
                    <a:pt x="321" y="283"/>
                  </a:lnTo>
                  <a:lnTo>
                    <a:pt x="323" y="289"/>
                  </a:lnTo>
                  <a:lnTo>
                    <a:pt x="327" y="295"/>
                  </a:lnTo>
                  <a:lnTo>
                    <a:pt x="335" y="305"/>
                  </a:lnTo>
                  <a:lnTo>
                    <a:pt x="343" y="314"/>
                  </a:lnTo>
                  <a:lnTo>
                    <a:pt x="353" y="322"/>
                  </a:lnTo>
                  <a:lnTo>
                    <a:pt x="362" y="330"/>
                  </a:lnTo>
                  <a:lnTo>
                    <a:pt x="374" y="336"/>
                  </a:lnTo>
                  <a:lnTo>
                    <a:pt x="439" y="367"/>
                  </a:lnTo>
                  <a:lnTo>
                    <a:pt x="454" y="375"/>
                  </a:lnTo>
                  <a:lnTo>
                    <a:pt x="460" y="378"/>
                  </a:lnTo>
                  <a:lnTo>
                    <a:pt x="466" y="382"/>
                  </a:lnTo>
                  <a:lnTo>
                    <a:pt x="471" y="385"/>
                  </a:lnTo>
                  <a:lnTo>
                    <a:pt x="474" y="389"/>
                  </a:lnTo>
                  <a:lnTo>
                    <a:pt x="477" y="393"/>
                  </a:lnTo>
                  <a:lnTo>
                    <a:pt x="479" y="395"/>
                  </a:lnTo>
                  <a:lnTo>
                    <a:pt x="481" y="403"/>
                  </a:lnTo>
                  <a:lnTo>
                    <a:pt x="483" y="412"/>
                  </a:lnTo>
                  <a:lnTo>
                    <a:pt x="484" y="425"/>
                  </a:lnTo>
                  <a:lnTo>
                    <a:pt x="484" y="445"/>
                  </a:lnTo>
                  <a:lnTo>
                    <a:pt x="483" y="450"/>
                  </a:lnTo>
                  <a:lnTo>
                    <a:pt x="481" y="454"/>
                  </a:lnTo>
                  <a:lnTo>
                    <a:pt x="479" y="457"/>
                  </a:lnTo>
                  <a:lnTo>
                    <a:pt x="475" y="459"/>
                  </a:lnTo>
                  <a:lnTo>
                    <a:pt x="471" y="461"/>
                  </a:lnTo>
                  <a:lnTo>
                    <a:pt x="466" y="463"/>
                  </a:lnTo>
                  <a:lnTo>
                    <a:pt x="460" y="463"/>
                  </a:lnTo>
                  <a:lnTo>
                    <a:pt x="454" y="463"/>
                  </a:lnTo>
                  <a:lnTo>
                    <a:pt x="448" y="461"/>
                  </a:lnTo>
                  <a:lnTo>
                    <a:pt x="444" y="458"/>
                  </a:lnTo>
                  <a:lnTo>
                    <a:pt x="442" y="456"/>
                  </a:lnTo>
                  <a:lnTo>
                    <a:pt x="442" y="454"/>
                  </a:lnTo>
                  <a:lnTo>
                    <a:pt x="440" y="448"/>
                  </a:lnTo>
                  <a:lnTo>
                    <a:pt x="438" y="439"/>
                  </a:lnTo>
                  <a:lnTo>
                    <a:pt x="438" y="425"/>
                  </a:lnTo>
                  <a:lnTo>
                    <a:pt x="438" y="387"/>
                  </a:lnTo>
                  <a:lnTo>
                    <a:pt x="314" y="387"/>
                  </a:lnTo>
                  <a:lnTo>
                    <a:pt x="315" y="408"/>
                  </a:lnTo>
                  <a:lnTo>
                    <a:pt x="315" y="419"/>
                  </a:lnTo>
                  <a:lnTo>
                    <a:pt x="316" y="433"/>
                  </a:lnTo>
                  <a:lnTo>
                    <a:pt x="320" y="445"/>
                  </a:lnTo>
                  <a:lnTo>
                    <a:pt x="323" y="456"/>
                  </a:lnTo>
                  <a:lnTo>
                    <a:pt x="328" y="466"/>
                  </a:lnTo>
                  <a:lnTo>
                    <a:pt x="332" y="470"/>
                  </a:lnTo>
                  <a:lnTo>
                    <a:pt x="335" y="475"/>
                  </a:lnTo>
                  <a:lnTo>
                    <a:pt x="338" y="479"/>
                  </a:lnTo>
                  <a:lnTo>
                    <a:pt x="342" y="483"/>
                  </a:lnTo>
                  <a:lnTo>
                    <a:pt x="346" y="486"/>
                  </a:lnTo>
                  <a:lnTo>
                    <a:pt x="351" y="490"/>
                  </a:lnTo>
                  <a:lnTo>
                    <a:pt x="361" y="495"/>
                  </a:lnTo>
                  <a:lnTo>
                    <a:pt x="371" y="500"/>
                  </a:lnTo>
                  <a:lnTo>
                    <a:pt x="381" y="504"/>
                  </a:lnTo>
                  <a:lnTo>
                    <a:pt x="391" y="508"/>
                  </a:lnTo>
                  <a:lnTo>
                    <a:pt x="402" y="512"/>
                  </a:lnTo>
                  <a:lnTo>
                    <a:pt x="414" y="514"/>
                  </a:lnTo>
                  <a:lnTo>
                    <a:pt x="426" y="516"/>
                  </a:lnTo>
                  <a:lnTo>
                    <a:pt x="438" y="517"/>
                  </a:lnTo>
                  <a:lnTo>
                    <a:pt x="438" y="552"/>
                  </a:lnTo>
                  <a:lnTo>
                    <a:pt x="494" y="552"/>
                  </a:lnTo>
                  <a:lnTo>
                    <a:pt x="494" y="518"/>
                  </a:lnTo>
                  <a:lnTo>
                    <a:pt x="510" y="516"/>
                  </a:lnTo>
                  <a:lnTo>
                    <a:pt x="525" y="513"/>
                  </a:lnTo>
                  <a:lnTo>
                    <a:pt x="550" y="507"/>
                  </a:lnTo>
                  <a:lnTo>
                    <a:pt x="572" y="496"/>
                  </a:lnTo>
                  <a:lnTo>
                    <a:pt x="581" y="491"/>
                  </a:lnTo>
                  <a:lnTo>
                    <a:pt x="590" y="484"/>
                  </a:lnTo>
                  <a:lnTo>
                    <a:pt x="597" y="477"/>
                  </a:lnTo>
                  <a:lnTo>
                    <a:pt x="603" y="469"/>
                  </a:lnTo>
                  <a:lnTo>
                    <a:pt x="608" y="463"/>
                  </a:lnTo>
                  <a:lnTo>
                    <a:pt x="609" y="461"/>
                  </a:lnTo>
                  <a:lnTo>
                    <a:pt x="614" y="452"/>
                  </a:lnTo>
                  <a:lnTo>
                    <a:pt x="617" y="442"/>
                  </a:lnTo>
                  <a:lnTo>
                    <a:pt x="620" y="432"/>
                  </a:lnTo>
                  <a:lnTo>
                    <a:pt x="622" y="408"/>
                  </a:lnTo>
                  <a:close/>
                  <a:moveTo>
                    <a:pt x="934" y="47"/>
                  </a:moveTo>
                  <a:lnTo>
                    <a:pt x="933" y="42"/>
                  </a:lnTo>
                  <a:lnTo>
                    <a:pt x="932" y="37"/>
                  </a:lnTo>
                  <a:lnTo>
                    <a:pt x="930" y="32"/>
                  </a:lnTo>
                  <a:lnTo>
                    <a:pt x="928" y="27"/>
                  </a:lnTo>
                  <a:lnTo>
                    <a:pt x="925" y="22"/>
                  </a:lnTo>
                  <a:lnTo>
                    <a:pt x="922" y="19"/>
                  </a:lnTo>
                  <a:lnTo>
                    <a:pt x="919" y="15"/>
                  </a:lnTo>
                  <a:lnTo>
                    <a:pt x="915" y="12"/>
                  </a:lnTo>
                  <a:lnTo>
                    <a:pt x="911" y="9"/>
                  </a:lnTo>
                  <a:lnTo>
                    <a:pt x="907" y="6"/>
                  </a:lnTo>
                  <a:lnTo>
                    <a:pt x="902" y="4"/>
                  </a:lnTo>
                  <a:lnTo>
                    <a:pt x="898" y="2"/>
                  </a:lnTo>
                  <a:lnTo>
                    <a:pt x="892" y="0"/>
                  </a:lnTo>
                  <a:lnTo>
                    <a:pt x="887" y="0"/>
                  </a:lnTo>
                  <a:lnTo>
                    <a:pt x="733" y="0"/>
                  </a:lnTo>
                  <a:lnTo>
                    <a:pt x="733" y="326"/>
                  </a:lnTo>
                  <a:lnTo>
                    <a:pt x="733" y="353"/>
                  </a:lnTo>
                  <a:lnTo>
                    <a:pt x="732" y="366"/>
                  </a:lnTo>
                  <a:lnTo>
                    <a:pt x="731" y="380"/>
                  </a:lnTo>
                  <a:lnTo>
                    <a:pt x="728" y="393"/>
                  </a:lnTo>
                  <a:lnTo>
                    <a:pt x="726" y="406"/>
                  </a:lnTo>
                  <a:lnTo>
                    <a:pt x="722" y="418"/>
                  </a:lnTo>
                  <a:lnTo>
                    <a:pt x="718" y="431"/>
                  </a:lnTo>
                  <a:lnTo>
                    <a:pt x="713" y="443"/>
                  </a:lnTo>
                  <a:lnTo>
                    <a:pt x="707" y="455"/>
                  </a:lnTo>
                  <a:lnTo>
                    <a:pt x="701" y="467"/>
                  </a:lnTo>
                  <a:lnTo>
                    <a:pt x="695" y="478"/>
                  </a:lnTo>
                  <a:lnTo>
                    <a:pt x="688" y="489"/>
                  </a:lnTo>
                  <a:lnTo>
                    <a:pt x="680" y="500"/>
                  </a:lnTo>
                  <a:lnTo>
                    <a:pt x="672" y="510"/>
                  </a:lnTo>
                  <a:lnTo>
                    <a:pt x="664" y="519"/>
                  </a:lnTo>
                  <a:lnTo>
                    <a:pt x="656" y="528"/>
                  </a:lnTo>
                  <a:lnTo>
                    <a:pt x="646" y="538"/>
                  </a:lnTo>
                  <a:lnTo>
                    <a:pt x="636" y="546"/>
                  </a:lnTo>
                  <a:lnTo>
                    <a:pt x="627" y="554"/>
                  </a:lnTo>
                  <a:lnTo>
                    <a:pt x="616" y="561"/>
                  </a:lnTo>
                  <a:lnTo>
                    <a:pt x="605" y="569"/>
                  </a:lnTo>
                  <a:lnTo>
                    <a:pt x="594" y="575"/>
                  </a:lnTo>
                  <a:lnTo>
                    <a:pt x="583" y="581"/>
                  </a:lnTo>
                  <a:lnTo>
                    <a:pt x="570" y="586"/>
                  </a:lnTo>
                  <a:lnTo>
                    <a:pt x="559" y="591"/>
                  </a:lnTo>
                  <a:lnTo>
                    <a:pt x="547" y="595"/>
                  </a:lnTo>
                  <a:lnTo>
                    <a:pt x="534" y="599"/>
                  </a:lnTo>
                  <a:lnTo>
                    <a:pt x="521" y="602"/>
                  </a:lnTo>
                  <a:lnTo>
                    <a:pt x="481" y="607"/>
                  </a:lnTo>
                  <a:lnTo>
                    <a:pt x="453" y="607"/>
                  </a:lnTo>
                  <a:lnTo>
                    <a:pt x="413" y="602"/>
                  </a:lnTo>
                  <a:lnTo>
                    <a:pt x="400" y="599"/>
                  </a:lnTo>
                  <a:lnTo>
                    <a:pt x="387" y="595"/>
                  </a:lnTo>
                  <a:lnTo>
                    <a:pt x="363" y="586"/>
                  </a:lnTo>
                  <a:lnTo>
                    <a:pt x="351" y="581"/>
                  </a:lnTo>
                  <a:lnTo>
                    <a:pt x="340" y="575"/>
                  </a:lnTo>
                  <a:lnTo>
                    <a:pt x="329" y="569"/>
                  </a:lnTo>
                  <a:lnTo>
                    <a:pt x="307" y="554"/>
                  </a:lnTo>
                  <a:lnTo>
                    <a:pt x="297" y="546"/>
                  </a:lnTo>
                  <a:lnTo>
                    <a:pt x="288" y="538"/>
                  </a:lnTo>
                  <a:lnTo>
                    <a:pt x="278" y="528"/>
                  </a:lnTo>
                  <a:lnTo>
                    <a:pt x="269" y="519"/>
                  </a:lnTo>
                  <a:lnTo>
                    <a:pt x="261" y="510"/>
                  </a:lnTo>
                  <a:lnTo>
                    <a:pt x="253" y="500"/>
                  </a:lnTo>
                  <a:lnTo>
                    <a:pt x="246" y="489"/>
                  </a:lnTo>
                  <a:lnTo>
                    <a:pt x="239" y="478"/>
                  </a:lnTo>
                  <a:lnTo>
                    <a:pt x="233" y="467"/>
                  </a:lnTo>
                  <a:lnTo>
                    <a:pt x="227" y="455"/>
                  </a:lnTo>
                  <a:lnTo>
                    <a:pt x="221" y="443"/>
                  </a:lnTo>
                  <a:lnTo>
                    <a:pt x="216" y="431"/>
                  </a:lnTo>
                  <a:lnTo>
                    <a:pt x="212" y="418"/>
                  </a:lnTo>
                  <a:lnTo>
                    <a:pt x="208" y="406"/>
                  </a:lnTo>
                  <a:lnTo>
                    <a:pt x="206" y="393"/>
                  </a:lnTo>
                  <a:lnTo>
                    <a:pt x="203" y="380"/>
                  </a:lnTo>
                  <a:lnTo>
                    <a:pt x="202" y="366"/>
                  </a:lnTo>
                  <a:lnTo>
                    <a:pt x="201" y="353"/>
                  </a:lnTo>
                  <a:lnTo>
                    <a:pt x="200" y="339"/>
                  </a:lnTo>
                  <a:lnTo>
                    <a:pt x="201" y="326"/>
                  </a:lnTo>
                  <a:lnTo>
                    <a:pt x="202" y="312"/>
                  </a:lnTo>
                  <a:lnTo>
                    <a:pt x="203" y="298"/>
                  </a:lnTo>
                  <a:lnTo>
                    <a:pt x="206" y="285"/>
                  </a:lnTo>
                  <a:lnTo>
                    <a:pt x="208" y="272"/>
                  </a:lnTo>
                  <a:lnTo>
                    <a:pt x="212" y="259"/>
                  </a:lnTo>
                  <a:lnTo>
                    <a:pt x="216" y="247"/>
                  </a:lnTo>
                  <a:lnTo>
                    <a:pt x="221" y="235"/>
                  </a:lnTo>
                  <a:lnTo>
                    <a:pt x="227" y="223"/>
                  </a:lnTo>
                  <a:lnTo>
                    <a:pt x="239" y="200"/>
                  </a:lnTo>
                  <a:lnTo>
                    <a:pt x="246" y="190"/>
                  </a:lnTo>
                  <a:lnTo>
                    <a:pt x="253" y="179"/>
                  </a:lnTo>
                  <a:lnTo>
                    <a:pt x="261" y="169"/>
                  </a:lnTo>
                  <a:lnTo>
                    <a:pt x="269" y="158"/>
                  </a:lnTo>
                  <a:lnTo>
                    <a:pt x="278" y="149"/>
                  </a:lnTo>
                  <a:lnTo>
                    <a:pt x="297" y="132"/>
                  </a:lnTo>
                  <a:lnTo>
                    <a:pt x="307" y="124"/>
                  </a:lnTo>
                  <a:lnTo>
                    <a:pt x="318" y="117"/>
                  </a:lnTo>
                  <a:lnTo>
                    <a:pt x="329" y="110"/>
                  </a:lnTo>
                  <a:lnTo>
                    <a:pt x="340" y="103"/>
                  </a:lnTo>
                  <a:lnTo>
                    <a:pt x="351" y="97"/>
                  </a:lnTo>
                  <a:lnTo>
                    <a:pt x="363" y="92"/>
                  </a:lnTo>
                  <a:lnTo>
                    <a:pt x="387" y="83"/>
                  </a:lnTo>
                  <a:lnTo>
                    <a:pt x="400" y="80"/>
                  </a:lnTo>
                  <a:lnTo>
                    <a:pt x="413" y="76"/>
                  </a:lnTo>
                  <a:lnTo>
                    <a:pt x="426" y="74"/>
                  </a:lnTo>
                  <a:lnTo>
                    <a:pt x="439" y="72"/>
                  </a:lnTo>
                  <a:lnTo>
                    <a:pt x="467" y="71"/>
                  </a:lnTo>
                  <a:lnTo>
                    <a:pt x="494" y="72"/>
                  </a:lnTo>
                  <a:lnTo>
                    <a:pt x="507" y="74"/>
                  </a:lnTo>
                  <a:lnTo>
                    <a:pt x="521" y="76"/>
                  </a:lnTo>
                  <a:lnTo>
                    <a:pt x="534" y="80"/>
                  </a:lnTo>
                  <a:lnTo>
                    <a:pt x="547" y="83"/>
                  </a:lnTo>
                  <a:lnTo>
                    <a:pt x="559" y="88"/>
                  </a:lnTo>
                  <a:lnTo>
                    <a:pt x="570" y="92"/>
                  </a:lnTo>
                  <a:lnTo>
                    <a:pt x="583" y="97"/>
                  </a:lnTo>
                  <a:lnTo>
                    <a:pt x="594" y="103"/>
                  </a:lnTo>
                  <a:lnTo>
                    <a:pt x="605" y="110"/>
                  </a:lnTo>
                  <a:lnTo>
                    <a:pt x="616" y="117"/>
                  </a:lnTo>
                  <a:lnTo>
                    <a:pt x="627" y="124"/>
                  </a:lnTo>
                  <a:lnTo>
                    <a:pt x="636" y="132"/>
                  </a:lnTo>
                  <a:lnTo>
                    <a:pt x="646" y="140"/>
                  </a:lnTo>
                  <a:lnTo>
                    <a:pt x="656" y="149"/>
                  </a:lnTo>
                  <a:lnTo>
                    <a:pt x="664" y="158"/>
                  </a:lnTo>
                  <a:lnTo>
                    <a:pt x="672" y="169"/>
                  </a:lnTo>
                  <a:lnTo>
                    <a:pt x="680" y="179"/>
                  </a:lnTo>
                  <a:lnTo>
                    <a:pt x="688" y="190"/>
                  </a:lnTo>
                  <a:lnTo>
                    <a:pt x="695" y="200"/>
                  </a:lnTo>
                  <a:lnTo>
                    <a:pt x="707" y="223"/>
                  </a:lnTo>
                  <a:lnTo>
                    <a:pt x="713" y="235"/>
                  </a:lnTo>
                  <a:lnTo>
                    <a:pt x="718" y="247"/>
                  </a:lnTo>
                  <a:lnTo>
                    <a:pt x="722" y="259"/>
                  </a:lnTo>
                  <a:lnTo>
                    <a:pt x="726" y="272"/>
                  </a:lnTo>
                  <a:lnTo>
                    <a:pt x="728" y="285"/>
                  </a:lnTo>
                  <a:lnTo>
                    <a:pt x="731" y="298"/>
                  </a:lnTo>
                  <a:lnTo>
                    <a:pt x="732" y="312"/>
                  </a:lnTo>
                  <a:lnTo>
                    <a:pt x="733" y="326"/>
                  </a:lnTo>
                  <a:lnTo>
                    <a:pt x="733" y="0"/>
                  </a:lnTo>
                  <a:lnTo>
                    <a:pt x="47" y="0"/>
                  </a:lnTo>
                  <a:lnTo>
                    <a:pt x="41" y="0"/>
                  </a:lnTo>
                  <a:lnTo>
                    <a:pt x="36" y="2"/>
                  </a:lnTo>
                  <a:lnTo>
                    <a:pt x="32" y="4"/>
                  </a:lnTo>
                  <a:lnTo>
                    <a:pt x="27" y="6"/>
                  </a:lnTo>
                  <a:lnTo>
                    <a:pt x="23" y="9"/>
                  </a:lnTo>
                  <a:lnTo>
                    <a:pt x="19" y="12"/>
                  </a:lnTo>
                  <a:lnTo>
                    <a:pt x="15" y="15"/>
                  </a:lnTo>
                  <a:lnTo>
                    <a:pt x="11" y="19"/>
                  </a:lnTo>
                  <a:lnTo>
                    <a:pt x="9" y="22"/>
                  </a:lnTo>
                  <a:lnTo>
                    <a:pt x="6" y="27"/>
                  </a:lnTo>
                  <a:lnTo>
                    <a:pt x="4" y="32"/>
                  </a:lnTo>
                  <a:lnTo>
                    <a:pt x="2" y="37"/>
                  </a:lnTo>
                  <a:lnTo>
                    <a:pt x="1" y="42"/>
                  </a:lnTo>
                  <a:lnTo>
                    <a:pt x="0" y="47"/>
                  </a:lnTo>
                  <a:lnTo>
                    <a:pt x="0" y="631"/>
                  </a:lnTo>
                  <a:lnTo>
                    <a:pt x="1" y="637"/>
                  </a:lnTo>
                  <a:lnTo>
                    <a:pt x="2" y="642"/>
                  </a:lnTo>
                  <a:lnTo>
                    <a:pt x="4" y="646"/>
                  </a:lnTo>
                  <a:lnTo>
                    <a:pt x="6" y="651"/>
                  </a:lnTo>
                  <a:lnTo>
                    <a:pt x="9" y="656"/>
                  </a:lnTo>
                  <a:lnTo>
                    <a:pt x="11" y="660"/>
                  </a:lnTo>
                  <a:lnTo>
                    <a:pt x="15" y="663"/>
                  </a:lnTo>
                  <a:lnTo>
                    <a:pt x="23" y="670"/>
                  </a:lnTo>
                  <a:lnTo>
                    <a:pt x="27" y="673"/>
                  </a:lnTo>
                  <a:lnTo>
                    <a:pt x="32" y="675"/>
                  </a:lnTo>
                  <a:lnTo>
                    <a:pt x="36" y="677"/>
                  </a:lnTo>
                  <a:lnTo>
                    <a:pt x="41" y="678"/>
                  </a:lnTo>
                  <a:lnTo>
                    <a:pt x="47" y="679"/>
                  </a:lnTo>
                  <a:lnTo>
                    <a:pt x="887" y="679"/>
                  </a:lnTo>
                  <a:lnTo>
                    <a:pt x="892" y="678"/>
                  </a:lnTo>
                  <a:lnTo>
                    <a:pt x="898" y="677"/>
                  </a:lnTo>
                  <a:lnTo>
                    <a:pt x="902" y="675"/>
                  </a:lnTo>
                  <a:lnTo>
                    <a:pt x="907" y="673"/>
                  </a:lnTo>
                  <a:lnTo>
                    <a:pt x="911" y="670"/>
                  </a:lnTo>
                  <a:lnTo>
                    <a:pt x="919" y="663"/>
                  </a:lnTo>
                  <a:lnTo>
                    <a:pt x="922" y="660"/>
                  </a:lnTo>
                  <a:lnTo>
                    <a:pt x="925" y="656"/>
                  </a:lnTo>
                  <a:lnTo>
                    <a:pt x="928" y="651"/>
                  </a:lnTo>
                  <a:lnTo>
                    <a:pt x="930" y="646"/>
                  </a:lnTo>
                  <a:lnTo>
                    <a:pt x="932" y="642"/>
                  </a:lnTo>
                  <a:lnTo>
                    <a:pt x="933" y="637"/>
                  </a:lnTo>
                  <a:lnTo>
                    <a:pt x="934" y="631"/>
                  </a:lnTo>
                  <a:lnTo>
                    <a:pt x="934" y="607"/>
                  </a:lnTo>
                  <a:lnTo>
                    <a:pt x="934" y="71"/>
                  </a:lnTo>
                  <a:lnTo>
                    <a:pt x="934" y="47"/>
                  </a:lnTo>
                  <a:close/>
                </a:path>
              </a:pathLst>
            </a:custGeom>
            <a:solidFill>
              <a:srgbClr val="0071BB"/>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zh-TW" altLang="en-US">
                <a:solidFill>
                  <a:prstClr val="black"/>
                </a:solidFill>
                <a:latin typeface="微軟正黑體" panose="020B0604030504040204" pitchFamily="34" charset="-120"/>
                <a:ea typeface="微軟正黑體" panose="020B0604030504040204" pitchFamily="34" charset="-120"/>
              </a:endParaRPr>
            </a:p>
          </p:txBody>
        </p:sp>
      </p:grpSp>
      <p:pic>
        <p:nvPicPr>
          <p:cNvPr id="13" name="圖片 12"/>
          <p:cNvPicPr>
            <a:picLocks noChangeAspect="1"/>
          </p:cNvPicPr>
          <p:nvPr/>
        </p:nvPicPr>
        <p:blipFill>
          <a:blip r:embed="rId6"/>
          <a:stretch>
            <a:fillRect/>
          </a:stretch>
        </p:blipFill>
        <p:spPr>
          <a:xfrm>
            <a:off x="6317177" y="4479572"/>
            <a:ext cx="815902" cy="815902"/>
          </a:xfrm>
          <a:prstGeom prst="rect">
            <a:avLst/>
          </a:prstGeom>
        </p:spPr>
      </p:pic>
      <p:sp>
        <p:nvSpPr>
          <p:cNvPr id="14" name="矩形 13"/>
          <p:cNvSpPr/>
          <p:nvPr/>
        </p:nvSpPr>
        <p:spPr>
          <a:xfrm>
            <a:off x="7396491" y="4176127"/>
            <a:ext cx="4481184" cy="2339102"/>
          </a:xfrm>
          <a:prstGeom prst="rect">
            <a:avLst/>
          </a:prstGeom>
        </p:spPr>
        <p:txBody>
          <a:bodyPr wrap="square">
            <a:spAutoFit/>
          </a:bodyPr>
          <a:lstStyle/>
          <a:p>
            <a:r>
              <a:rPr lang="zh-TW" altLang="en-US" sz="2800" b="1" dirty="0" smtClean="0">
                <a:solidFill>
                  <a:srgbClr val="C00000"/>
                </a:solidFill>
                <a:latin typeface="微軟正黑體" panose="020B0604030504040204" pitchFamily="34" charset="-120"/>
                <a:ea typeface="微軟正黑體" panose="020B0604030504040204" pitchFamily="34" charset="-120"/>
              </a:rPr>
              <a:t>各國家補貼及租稅優惠</a:t>
            </a:r>
            <a:endParaRPr lang="zh-TW" altLang="en-US" sz="2800" b="1" dirty="0">
              <a:solidFill>
                <a:srgbClr val="C00000"/>
              </a:solidFill>
              <a:latin typeface="微軟正黑體" panose="020B0604030504040204" pitchFamily="34" charset="-120"/>
              <a:ea typeface="微軟正黑體" panose="020B0604030504040204" pitchFamily="34" charset="-120"/>
            </a:endParaRP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考慮</a:t>
            </a:r>
            <a:r>
              <a:rPr lang="zh-TW" altLang="en-US" dirty="0">
                <a:solidFill>
                  <a:prstClr val="black"/>
                </a:solidFill>
                <a:latin typeface="微軟正黑體" panose="020B0604030504040204" pitchFamily="34" charset="-120"/>
                <a:ea typeface="微軟正黑體" panose="020B0604030504040204" pitchFamily="34" charset="-120"/>
              </a:rPr>
              <a:t>採購</a:t>
            </a:r>
            <a:r>
              <a:rPr lang="zh-TW" altLang="en-US" dirty="0" smtClean="0">
                <a:solidFill>
                  <a:prstClr val="black"/>
                </a:solidFill>
                <a:latin typeface="微軟正黑體" panose="020B0604030504040204" pitchFamily="34" charset="-120"/>
                <a:ea typeface="微軟正黑體" panose="020B0604030504040204" pitchFamily="34" charset="-120"/>
              </a:rPr>
              <a:t>策略：本地、雙重來源及多重來源</a:t>
            </a: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檢視各國家或地區稅務優惠政策，或減輕企業稅成本的可用方法</a:t>
            </a:r>
          </a:p>
          <a:p>
            <a:pPr marL="285750" indent="-285750">
              <a:spcAft>
                <a:spcPts val="600"/>
              </a:spcAft>
              <a:buFont typeface="Wingdings" panose="05000000000000000000" pitchFamily="2" charset="2"/>
              <a:buChar char="Ø"/>
            </a:pPr>
            <a:r>
              <a:rPr lang="zh-TW" altLang="en-US" dirty="0" smtClean="0">
                <a:solidFill>
                  <a:prstClr val="black"/>
                </a:solidFill>
                <a:latin typeface="微軟正黑體" panose="020B0604030504040204" pitchFamily="34" charset="-120"/>
                <a:ea typeface="微軟正黑體" panose="020B0604030504040204" pitchFamily="34" charset="-120"/>
              </a:rPr>
              <a:t>將經營方案</a:t>
            </a:r>
            <a:r>
              <a:rPr lang="zh-TW" altLang="en-US" dirty="0">
                <a:solidFill>
                  <a:prstClr val="black"/>
                </a:solidFill>
                <a:latin typeface="微軟正黑體" panose="020B0604030504040204" pitchFamily="34" charset="-120"/>
                <a:ea typeface="微軟正黑體" panose="020B0604030504040204" pitchFamily="34" charset="-120"/>
              </a:rPr>
              <a:t>規劃和企業風險評估納入日常營運計畫</a:t>
            </a:r>
            <a:r>
              <a:rPr lang="zh-TW" altLang="en-US" dirty="0" smtClean="0">
                <a:solidFill>
                  <a:prstClr val="black"/>
                </a:solidFill>
                <a:latin typeface="微軟正黑體" panose="020B0604030504040204" pitchFamily="34" charset="-120"/>
                <a:ea typeface="微軟正黑體" panose="020B0604030504040204" pitchFamily="34" charset="-120"/>
              </a:rPr>
              <a:t>中 </a:t>
            </a:r>
            <a:endParaRPr lang="zh-TW" altLang="en-US" dirty="0">
              <a:solidFill>
                <a:prstClr val="black"/>
              </a:solidFill>
              <a:latin typeface="微軟正黑體" panose="020B0604030504040204" pitchFamily="34" charset="-120"/>
              <a:ea typeface="微軟正黑體" panose="020B0604030504040204" pitchFamily="34" charset="-120"/>
            </a:endParaRPr>
          </a:p>
        </p:txBody>
      </p:sp>
      <p:sp>
        <p:nvSpPr>
          <p:cNvPr id="15" name="一般五邊形 14"/>
          <p:cNvSpPr/>
          <p:nvPr/>
        </p:nvSpPr>
        <p:spPr>
          <a:xfrm>
            <a:off x="319226" y="1558486"/>
            <a:ext cx="1346240" cy="1167733"/>
          </a:xfrm>
          <a:prstGeom prst="pentagon">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pic>
        <p:nvPicPr>
          <p:cNvPr id="16" name="圖片 15"/>
          <p:cNvPicPr>
            <a:picLocks noChangeAspect="1"/>
          </p:cNvPicPr>
          <p:nvPr/>
        </p:nvPicPr>
        <p:blipFill>
          <a:blip r:embed="rId7"/>
          <a:stretch>
            <a:fillRect/>
          </a:stretch>
        </p:blipFill>
        <p:spPr>
          <a:xfrm>
            <a:off x="265067" y="4011985"/>
            <a:ext cx="1450974" cy="1255885"/>
          </a:xfrm>
          <a:prstGeom prst="rect">
            <a:avLst/>
          </a:prstGeom>
        </p:spPr>
      </p:pic>
      <p:pic>
        <p:nvPicPr>
          <p:cNvPr id="17" name="圖片 16"/>
          <p:cNvPicPr>
            <a:picLocks noChangeAspect="1"/>
          </p:cNvPicPr>
          <p:nvPr/>
        </p:nvPicPr>
        <p:blipFill>
          <a:blip r:embed="rId7"/>
          <a:stretch>
            <a:fillRect/>
          </a:stretch>
        </p:blipFill>
        <p:spPr>
          <a:xfrm>
            <a:off x="5820847" y="1661189"/>
            <a:ext cx="1450974" cy="1255885"/>
          </a:xfrm>
          <a:prstGeom prst="rect">
            <a:avLst/>
          </a:prstGeom>
        </p:spPr>
      </p:pic>
      <p:pic>
        <p:nvPicPr>
          <p:cNvPr id="18" name="圖片 17"/>
          <p:cNvPicPr>
            <a:picLocks noChangeAspect="1"/>
          </p:cNvPicPr>
          <p:nvPr/>
        </p:nvPicPr>
        <p:blipFill>
          <a:blip r:embed="rId7"/>
          <a:stretch>
            <a:fillRect/>
          </a:stretch>
        </p:blipFill>
        <p:spPr>
          <a:xfrm>
            <a:off x="5880576" y="4176127"/>
            <a:ext cx="1450974" cy="1255885"/>
          </a:xfrm>
          <a:prstGeom prst="rect">
            <a:avLst/>
          </a:prstGeom>
        </p:spPr>
      </p:pic>
      <p:sp>
        <p:nvSpPr>
          <p:cNvPr id="19" name="文字方塊 18"/>
          <p:cNvSpPr txBox="1"/>
          <p:nvPr/>
        </p:nvSpPr>
        <p:spPr>
          <a:xfrm>
            <a:off x="2890622" y="223718"/>
            <a:ext cx="6460711" cy="369332"/>
          </a:xfrm>
          <a:prstGeom prst="rect">
            <a:avLst/>
          </a:prstGeom>
          <a:noFill/>
        </p:spPr>
        <p:txBody>
          <a:bodyPr wrap="square" rtlCol="0">
            <a:spAutoFit/>
          </a:bodyPr>
          <a:lstStyle/>
          <a:p>
            <a:r>
              <a:rPr lang="zh-TW" altLang="en-US" dirty="0" smtClean="0">
                <a:solidFill>
                  <a:prstClr val="black"/>
                </a:solidFill>
                <a:latin typeface="微軟正黑體" panose="020B0604030504040204" pitchFamily="34" charset="-120"/>
                <a:ea typeface="微軟正黑體" panose="020B0604030504040204" pitchFamily="34" charset="-120"/>
              </a:rPr>
              <a:t>公務</a:t>
            </a:r>
            <a:r>
              <a:rPr lang="zh-TW" altLang="en-US" dirty="0">
                <a:solidFill>
                  <a:prstClr val="black"/>
                </a:solidFill>
                <a:latin typeface="微軟正黑體" panose="020B0604030504040204" pitchFamily="34" charset="-120"/>
                <a:ea typeface="微軟正黑體" panose="020B0604030504040204" pitchFamily="34" charset="-120"/>
              </a:rPr>
              <a:t>報告：全球供應鏈重組對台灣科技產業發展之影響</a:t>
            </a:r>
          </a:p>
        </p:txBody>
      </p:sp>
      <p:sp>
        <p:nvSpPr>
          <p:cNvPr id="20"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29</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98727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89903" y="542689"/>
            <a:ext cx="11671731" cy="584775"/>
          </a:xfrm>
          <a:prstGeom prst="rect">
            <a:avLst/>
          </a:prstGeom>
          <a:noFill/>
        </p:spPr>
        <p:txBody>
          <a:bodyPr wrap="square" rtlCol="0">
            <a:spAutoFit/>
          </a:bodyPr>
          <a:lstStyle/>
          <a:p>
            <a:r>
              <a:rPr lang="zh-TW" altLang="en-US" sz="3200" b="1" dirty="0" smtClean="0">
                <a:solidFill>
                  <a:srgbClr val="0070C0"/>
                </a:solidFill>
                <a:latin typeface="Microsoft YaHei" panose="020B0503020204020204" pitchFamily="34" charset="-122"/>
                <a:ea typeface="Microsoft YaHei" panose="020B0503020204020204" pitchFamily="34" charset="-122"/>
              </a:rPr>
              <a:t>研究目的：</a:t>
            </a:r>
            <a:r>
              <a:rPr lang="zh-TW" altLang="en-US" sz="3200" b="1" dirty="0">
                <a:solidFill>
                  <a:srgbClr val="0070C0"/>
                </a:solidFill>
                <a:latin typeface="Microsoft YaHei" panose="020B0503020204020204" pitchFamily="34" charset="-122"/>
                <a:ea typeface="Microsoft YaHei" panose="020B0503020204020204" pitchFamily="34" charset="-122"/>
              </a:rPr>
              <a:t>公共研究機構</a:t>
            </a:r>
            <a:r>
              <a:rPr lang="en-US" altLang="zh-TW" sz="3200" b="1" dirty="0">
                <a:solidFill>
                  <a:srgbClr val="0070C0"/>
                </a:solidFill>
                <a:latin typeface="Microsoft YaHei" panose="020B0503020204020204" pitchFamily="34" charset="-122"/>
                <a:ea typeface="Microsoft YaHei" panose="020B0503020204020204" pitchFamily="34" charset="-122"/>
              </a:rPr>
              <a:t>(PROs)</a:t>
            </a:r>
            <a:r>
              <a:rPr lang="zh-TW" altLang="en-US" sz="3200" b="1" dirty="0">
                <a:solidFill>
                  <a:srgbClr val="0070C0"/>
                </a:solidFill>
                <a:latin typeface="Microsoft YaHei" panose="020B0503020204020204" pitchFamily="34" charset="-122"/>
                <a:ea typeface="Microsoft YaHei" panose="020B0503020204020204" pitchFamily="34" charset="-122"/>
              </a:rPr>
              <a:t>在創新系統中的</a:t>
            </a:r>
            <a:r>
              <a:rPr lang="zh-TW" altLang="en-US" sz="3200" b="1" dirty="0" smtClean="0">
                <a:solidFill>
                  <a:srgbClr val="0070C0"/>
                </a:solidFill>
                <a:latin typeface="Microsoft YaHei" panose="020B0503020204020204" pitchFamily="34" charset="-122"/>
                <a:ea typeface="Microsoft YaHei" panose="020B0503020204020204" pitchFamily="34" charset="-122"/>
              </a:rPr>
              <a:t>角色與功能</a:t>
            </a:r>
            <a:endParaRPr lang="zh-TW" altLang="en-US" sz="3200" b="1" dirty="0">
              <a:solidFill>
                <a:srgbClr val="0070C0"/>
              </a:solidFill>
              <a:latin typeface="Microsoft YaHei" panose="020B0503020204020204" pitchFamily="34" charset="-122"/>
              <a:ea typeface="Microsoft YaHei" panose="020B0503020204020204" pitchFamily="34" charset="-122"/>
            </a:endParaRPr>
          </a:p>
        </p:txBody>
      </p:sp>
      <p:sp>
        <p:nvSpPr>
          <p:cNvPr id="45" name="文字方塊 44"/>
          <p:cNvSpPr txBox="1"/>
          <p:nvPr/>
        </p:nvSpPr>
        <p:spPr>
          <a:xfrm>
            <a:off x="289903" y="1341971"/>
            <a:ext cx="11594698" cy="830997"/>
          </a:xfrm>
          <a:prstGeom prst="rect">
            <a:avLst/>
          </a:prstGeom>
          <a:noFill/>
        </p:spPr>
        <p:txBody>
          <a:bodyPr wrap="square" rtlCol="0">
            <a:spAutoFit/>
          </a:bodyPr>
          <a:lstStyle/>
          <a:p>
            <a:pPr marL="342900" indent="-342900">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重點探討公共研究機構在創新系統中的角色與功能，並透過實務課題研析，支援本院及各中心之策略規劃，以及參與政府重要政策規劃，扮演重要智庫角色</a:t>
            </a:r>
          </a:p>
        </p:txBody>
      </p:sp>
      <p:graphicFrame>
        <p:nvGraphicFramePr>
          <p:cNvPr id="4" name="資料庫圖表 3"/>
          <p:cNvGraphicFramePr/>
          <p:nvPr>
            <p:extLst>
              <p:ext uri="{D42A27DB-BD31-4B8C-83A1-F6EECF244321}">
                <p14:modId xmlns:p14="http://schemas.microsoft.com/office/powerpoint/2010/main" val="1677774824"/>
              </p:ext>
            </p:extLst>
          </p:nvPr>
        </p:nvGraphicFramePr>
        <p:xfrm>
          <a:off x="2643579" y="2294506"/>
          <a:ext cx="6887345" cy="441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字方塊 5"/>
          <p:cNvSpPr txBox="1"/>
          <p:nvPr/>
        </p:nvSpPr>
        <p:spPr>
          <a:xfrm>
            <a:off x="7896200" y="5816845"/>
            <a:ext cx="3744416" cy="830997"/>
          </a:xfrm>
          <a:prstGeom prst="rect">
            <a:avLst/>
          </a:prstGeom>
          <a:noFill/>
        </p:spPr>
        <p:txBody>
          <a:bodyPr wrap="square" rtlCol="0">
            <a:spAutoFit/>
          </a:bodyPr>
          <a:lstStyle/>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強化核心能量</a:t>
            </a:r>
            <a:r>
              <a:rPr lang="en-US" altLang="zh-TW" sz="1600" dirty="0">
                <a:latin typeface="Microsoft YaHei" panose="020B0503020204020204" pitchFamily="34" charset="-122"/>
                <a:ea typeface="Microsoft YaHei" panose="020B0503020204020204" pitchFamily="34" charset="-122"/>
              </a:rPr>
              <a:t>(</a:t>
            </a:r>
            <a:r>
              <a:rPr lang="zh-TW" altLang="en-US" sz="1600" dirty="0">
                <a:latin typeface="Microsoft YaHei" panose="020B0503020204020204" pitchFamily="34" charset="-122"/>
                <a:ea typeface="Microsoft YaHei" panose="020B0503020204020204" pitchFamily="34" charset="-122"/>
              </a:rPr>
              <a:t>如科研基礎設施</a:t>
            </a:r>
            <a:r>
              <a:rPr lang="en-US" altLang="zh-TW" sz="1600" dirty="0">
                <a:latin typeface="Microsoft YaHei" panose="020B0503020204020204" pitchFamily="34" charset="-122"/>
                <a:ea typeface="Microsoft YaHei" panose="020B0503020204020204" pitchFamily="34" charset="-122"/>
              </a:rPr>
              <a:t>)</a:t>
            </a:r>
          </a:p>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促進資源協作</a:t>
            </a:r>
            <a:r>
              <a:rPr lang="en-US" altLang="zh-TW" sz="1600" dirty="0">
                <a:latin typeface="Microsoft YaHei" panose="020B0503020204020204" pitchFamily="34" charset="-122"/>
                <a:ea typeface="Microsoft YaHei" panose="020B0503020204020204" pitchFamily="34" charset="-122"/>
              </a:rPr>
              <a:t>(</a:t>
            </a:r>
            <a:r>
              <a:rPr lang="zh-TW" altLang="en-US" sz="1600" dirty="0">
                <a:latin typeface="Microsoft YaHei" panose="020B0503020204020204" pitchFamily="34" charset="-122"/>
                <a:ea typeface="Microsoft YaHei" panose="020B0503020204020204" pitchFamily="34" charset="-122"/>
              </a:rPr>
              <a:t>如跨中心合作</a:t>
            </a:r>
            <a:r>
              <a:rPr lang="en-US" altLang="zh-TW" sz="1600" dirty="0">
                <a:latin typeface="Microsoft YaHei" panose="020B0503020204020204" pitchFamily="34" charset="-122"/>
                <a:ea typeface="Microsoft YaHei" panose="020B0503020204020204" pitchFamily="34" charset="-122"/>
              </a:rPr>
              <a:t>)</a:t>
            </a:r>
            <a:endParaRPr lang="zh-TW" altLang="en-US"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回應社會期待</a:t>
            </a:r>
            <a:r>
              <a:rPr lang="en-US" altLang="zh-TW" sz="1600" dirty="0">
                <a:latin typeface="Microsoft YaHei" panose="020B0503020204020204" pitchFamily="34" charset="-122"/>
                <a:ea typeface="Microsoft YaHei" panose="020B0503020204020204" pitchFamily="34" charset="-122"/>
              </a:rPr>
              <a:t>(</a:t>
            </a:r>
            <a:r>
              <a:rPr lang="zh-TW" altLang="en-US" sz="1600" dirty="0">
                <a:latin typeface="Microsoft YaHei" panose="020B0503020204020204" pitchFamily="34" charset="-122"/>
                <a:ea typeface="Microsoft YaHei" panose="020B0503020204020204" pitchFamily="34" charset="-122"/>
              </a:rPr>
              <a:t>如立院、審計等關切</a:t>
            </a:r>
            <a:r>
              <a:rPr lang="en-US" altLang="zh-TW" sz="1600" dirty="0">
                <a:latin typeface="Microsoft YaHei" panose="020B0503020204020204" pitchFamily="34" charset="-122"/>
                <a:ea typeface="Microsoft YaHei" panose="020B0503020204020204" pitchFamily="34" charset="-122"/>
              </a:rPr>
              <a:t>)</a:t>
            </a:r>
          </a:p>
        </p:txBody>
      </p:sp>
      <p:sp>
        <p:nvSpPr>
          <p:cNvPr id="13" name="文字方塊 12"/>
          <p:cNvSpPr txBox="1"/>
          <p:nvPr/>
        </p:nvSpPr>
        <p:spPr>
          <a:xfrm>
            <a:off x="136872" y="5816845"/>
            <a:ext cx="4328890" cy="830997"/>
          </a:xfrm>
          <a:prstGeom prst="rect">
            <a:avLst/>
          </a:prstGeom>
          <a:noFill/>
        </p:spPr>
        <p:txBody>
          <a:bodyPr wrap="square" rtlCol="0">
            <a:spAutoFit/>
          </a:bodyPr>
          <a:lstStyle/>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創新政策之演進：「創新政策</a:t>
            </a:r>
            <a:r>
              <a:rPr lang="en-US" altLang="zh-TW" sz="1600" dirty="0">
                <a:latin typeface="Microsoft YaHei" panose="020B0503020204020204" pitchFamily="34" charset="-122"/>
                <a:ea typeface="Microsoft YaHei" panose="020B0503020204020204" pitchFamily="34" charset="-122"/>
              </a:rPr>
              <a:t>3.0</a:t>
            </a:r>
            <a:r>
              <a:rPr lang="zh-TW" altLang="en-US" sz="1600" dirty="0">
                <a:latin typeface="Microsoft YaHei" panose="020B0503020204020204" pitchFamily="34" charset="-122"/>
                <a:ea typeface="Microsoft YaHei" panose="020B0503020204020204" pitchFamily="34" charset="-122"/>
              </a:rPr>
              <a:t>」架構</a:t>
            </a:r>
            <a:endParaRPr lang="en-US" altLang="zh-TW"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en-US" altLang="zh-TW" sz="1600" dirty="0">
                <a:latin typeface="Microsoft YaHei" panose="020B0503020204020204" pitchFamily="34" charset="-122"/>
                <a:ea typeface="Microsoft YaHei" panose="020B0503020204020204" pitchFamily="34" charset="-122"/>
              </a:rPr>
              <a:t>PROs</a:t>
            </a:r>
            <a:r>
              <a:rPr lang="zh-TW" altLang="en-US" sz="1600" dirty="0">
                <a:latin typeface="Microsoft YaHei" panose="020B0503020204020204" pitchFamily="34" charset="-122"/>
                <a:ea typeface="Microsoft YaHei" panose="020B0503020204020204" pitchFamily="34" charset="-122"/>
              </a:rPr>
              <a:t>之角色：執行者、中介者、驅動者</a:t>
            </a:r>
            <a:endParaRPr lang="en-US" altLang="zh-TW"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en-US" altLang="zh-TW" sz="1600" dirty="0">
                <a:latin typeface="Microsoft YaHei" panose="020B0503020204020204" pitchFamily="34" charset="-122"/>
                <a:ea typeface="Microsoft YaHei" panose="020B0503020204020204" pitchFamily="34" charset="-122"/>
              </a:rPr>
              <a:t>PROs</a:t>
            </a:r>
            <a:r>
              <a:rPr lang="zh-TW" altLang="en-US" sz="1600" dirty="0">
                <a:latin typeface="Microsoft YaHei" panose="020B0503020204020204" pitchFamily="34" charset="-122"/>
                <a:ea typeface="Microsoft YaHei" panose="020B0503020204020204" pitchFamily="34" charset="-122"/>
              </a:rPr>
              <a:t>之功能與活動發展</a:t>
            </a:r>
            <a:r>
              <a:rPr lang="en-US" altLang="zh-TW" sz="1600" dirty="0">
                <a:latin typeface="Microsoft YaHei" panose="020B0503020204020204" pitchFamily="34" charset="-122"/>
                <a:ea typeface="Microsoft YaHei" panose="020B0503020204020204" pitchFamily="34" charset="-122"/>
              </a:rPr>
              <a:t>(</a:t>
            </a:r>
            <a:r>
              <a:rPr lang="zh-TW" altLang="en-US" sz="1600" dirty="0">
                <a:latin typeface="Microsoft YaHei" panose="020B0503020204020204" pitchFamily="34" charset="-122"/>
                <a:ea typeface="Microsoft YaHei" panose="020B0503020204020204" pitchFamily="34" charset="-122"/>
              </a:rPr>
              <a:t>組合、策略</a:t>
            </a:r>
            <a:r>
              <a:rPr lang="en-US" altLang="zh-TW" sz="1600" dirty="0">
                <a:latin typeface="Microsoft YaHei" panose="020B0503020204020204" pitchFamily="34" charset="-122"/>
                <a:ea typeface="Microsoft YaHei" panose="020B0503020204020204" pitchFamily="34" charset="-122"/>
              </a:rPr>
              <a:t>)</a:t>
            </a:r>
            <a:endParaRPr lang="zh-TW" altLang="en-US" sz="1600" dirty="0">
              <a:latin typeface="Microsoft YaHei" panose="020B0503020204020204" pitchFamily="34" charset="-122"/>
              <a:ea typeface="Microsoft YaHei" panose="020B0503020204020204" pitchFamily="34" charset="-122"/>
            </a:endParaRPr>
          </a:p>
        </p:txBody>
      </p:sp>
      <p:sp>
        <p:nvSpPr>
          <p:cNvPr id="15" name="文字方塊 14"/>
          <p:cNvSpPr txBox="1"/>
          <p:nvPr/>
        </p:nvSpPr>
        <p:spPr>
          <a:xfrm>
            <a:off x="71854" y="4060213"/>
            <a:ext cx="3751885" cy="1692771"/>
          </a:xfrm>
          <a:prstGeom prst="rect">
            <a:avLst/>
          </a:prstGeom>
          <a:noFill/>
        </p:spPr>
        <p:txBody>
          <a:bodyPr wrap="square" rtlCol="0">
            <a:spAutoFit/>
          </a:bodyPr>
          <a:lstStyle/>
          <a:p>
            <a:pPr marL="285750" indent="-285750">
              <a:buFont typeface="Wingdings" panose="05000000000000000000" pitchFamily="2" charset="2"/>
              <a:buChar char="u"/>
            </a:pPr>
            <a:r>
              <a:rPr lang="zh-TW" altLang="en-US" sz="1600" dirty="0">
                <a:latin typeface="Microsoft YaHei" panose="020B0503020204020204" pitchFamily="34" charset="-122"/>
                <a:ea typeface="Microsoft YaHei" panose="020B0503020204020204" pitchFamily="34" charset="-122"/>
              </a:rPr>
              <a:t>標竿國內外重要案例，分析角色功能、實務作法、發展趨勢及借鏡參考重點</a:t>
            </a:r>
          </a:p>
          <a:p>
            <a:pPr marL="742950" lvl="1" indent="-285750">
              <a:buFont typeface="Arial" panose="020B0604020202020204" pitchFamily="34" charset="0"/>
              <a:buChar char="•"/>
            </a:pPr>
            <a:r>
              <a:rPr lang="zh-TW" altLang="en-US" sz="1200" dirty="0">
                <a:latin typeface="Microsoft YaHei" panose="020B0503020204020204" pitchFamily="34" charset="-122"/>
                <a:ea typeface="Microsoft YaHei" panose="020B0503020204020204" pitchFamily="34" charset="-122"/>
              </a:rPr>
              <a:t>美國國家實驗室</a:t>
            </a:r>
            <a:endParaRPr lang="en-US" altLang="zh-TW" sz="1200" dirty="0">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TW" altLang="en-US" sz="1200" dirty="0">
                <a:latin typeface="Microsoft YaHei" panose="020B0503020204020204" pitchFamily="34" charset="-122"/>
                <a:ea typeface="Microsoft YaHei" panose="020B0503020204020204" pitchFamily="34" charset="-122"/>
              </a:rPr>
              <a:t>瑞典國家研究院</a:t>
            </a:r>
            <a:r>
              <a:rPr lang="en-US" altLang="zh-TW" sz="1200" dirty="0">
                <a:latin typeface="Microsoft YaHei" panose="020B0503020204020204" pitchFamily="34" charset="-122"/>
                <a:ea typeface="Microsoft YaHei" panose="020B0503020204020204" pitchFamily="34" charset="-122"/>
              </a:rPr>
              <a:t>(RISE)</a:t>
            </a:r>
          </a:p>
          <a:p>
            <a:pPr marL="742950" lvl="1" indent="-285750">
              <a:buFont typeface="Arial" panose="020B0604020202020204" pitchFamily="34" charset="0"/>
              <a:buChar char="•"/>
            </a:pPr>
            <a:r>
              <a:rPr lang="zh-TW" altLang="en-US" sz="1200" dirty="0">
                <a:latin typeface="Microsoft YaHei" panose="020B0503020204020204" pitchFamily="34" charset="-122"/>
                <a:ea typeface="Microsoft YaHei" panose="020B0503020204020204" pitchFamily="34" charset="-122"/>
              </a:rPr>
              <a:t>日本理化學研究所</a:t>
            </a:r>
            <a:r>
              <a:rPr lang="en-US" altLang="zh-TW" sz="1200" dirty="0">
                <a:latin typeface="Microsoft YaHei" panose="020B0503020204020204" pitchFamily="34" charset="-122"/>
                <a:ea typeface="Microsoft YaHei" panose="020B0503020204020204" pitchFamily="34" charset="-122"/>
              </a:rPr>
              <a:t>(RIKEN)</a:t>
            </a:r>
          </a:p>
          <a:p>
            <a:pPr marL="742950" lvl="1" indent="-285750">
              <a:buFont typeface="Arial" panose="020B0604020202020204" pitchFamily="34" charset="0"/>
              <a:buChar char="•"/>
            </a:pPr>
            <a:r>
              <a:rPr lang="zh-TW" altLang="en-US" sz="1200" dirty="0">
                <a:latin typeface="Microsoft YaHei" panose="020B0503020204020204" pitchFamily="34" charset="-122"/>
                <a:ea typeface="Microsoft YaHei" panose="020B0503020204020204" pitchFamily="34" charset="-122"/>
              </a:rPr>
              <a:t>德國德國弗勞恩霍夫爾協會</a:t>
            </a:r>
            <a:r>
              <a:rPr lang="en-US" altLang="zh-TW" sz="1200" dirty="0">
                <a:latin typeface="Microsoft YaHei" panose="020B0503020204020204" pitchFamily="34" charset="-122"/>
                <a:ea typeface="Microsoft YaHei" panose="020B0503020204020204" pitchFamily="34" charset="-122"/>
              </a:rPr>
              <a:t>(</a:t>
            </a:r>
            <a:r>
              <a:rPr lang="en-US" altLang="zh-TW" sz="1200" dirty="0" err="1">
                <a:latin typeface="Microsoft YaHei" panose="020B0503020204020204" pitchFamily="34" charset="-122"/>
                <a:ea typeface="Microsoft YaHei" panose="020B0503020204020204" pitchFamily="34" charset="-122"/>
              </a:rPr>
              <a:t>FhG</a:t>
            </a:r>
            <a:r>
              <a:rPr lang="en-US" altLang="zh-TW" sz="1200" dirty="0">
                <a:latin typeface="Microsoft YaHei" panose="020B0503020204020204" pitchFamily="34" charset="-122"/>
                <a:ea typeface="Microsoft YaHei" panose="020B0503020204020204" pitchFamily="34" charset="-122"/>
              </a:rPr>
              <a:t>)</a:t>
            </a:r>
          </a:p>
          <a:p>
            <a:pPr marL="742950" lvl="1" indent="-285750">
              <a:buFont typeface="Arial" panose="020B0604020202020204" pitchFamily="34" charset="0"/>
              <a:buChar char="•"/>
            </a:pPr>
            <a:r>
              <a:rPr lang="zh-TW" altLang="en-US" sz="1200" dirty="0">
                <a:latin typeface="Microsoft YaHei" panose="020B0503020204020204" pitchFamily="34" charset="-122"/>
                <a:ea typeface="Microsoft YaHei" panose="020B0503020204020204" pitchFamily="34" charset="-122"/>
              </a:rPr>
              <a:t>法國國家科學技術中心</a:t>
            </a:r>
            <a:r>
              <a:rPr lang="en-US" altLang="zh-TW" sz="1200" dirty="0">
                <a:latin typeface="Microsoft YaHei" panose="020B0503020204020204" pitchFamily="34" charset="-122"/>
                <a:ea typeface="Microsoft YaHei" panose="020B0503020204020204" pitchFamily="34" charset="-122"/>
              </a:rPr>
              <a:t>(CNRS)</a:t>
            </a:r>
          </a:p>
          <a:p>
            <a:pPr marL="742950" lvl="1" indent="-285750">
              <a:buFont typeface="Arial" panose="020B0604020202020204" pitchFamily="34" charset="0"/>
              <a:buChar char="•"/>
            </a:pPr>
            <a:r>
              <a:rPr lang="en-US" altLang="zh-TW" sz="1200" dirty="0">
                <a:latin typeface="Microsoft YaHei" panose="020B0503020204020204" pitchFamily="34" charset="-122"/>
                <a:ea typeface="Microsoft YaHei" panose="020B0503020204020204" pitchFamily="34" charset="-122"/>
              </a:rPr>
              <a:t>…………</a:t>
            </a:r>
            <a:endParaRPr lang="zh-TW" altLang="en-US" sz="1200" dirty="0">
              <a:latin typeface="Microsoft YaHei" panose="020B0503020204020204" pitchFamily="34" charset="-122"/>
              <a:ea typeface="Microsoft YaHei" panose="020B0503020204020204" pitchFamily="34" charset="-122"/>
            </a:endParaRPr>
          </a:p>
        </p:txBody>
      </p:sp>
      <p:sp>
        <p:nvSpPr>
          <p:cNvPr id="16" name="文字方塊 15"/>
          <p:cNvSpPr txBox="1"/>
          <p:nvPr/>
        </p:nvSpPr>
        <p:spPr>
          <a:xfrm>
            <a:off x="6833885" y="2556750"/>
            <a:ext cx="3751885" cy="830997"/>
          </a:xfrm>
          <a:prstGeom prst="rect">
            <a:avLst/>
          </a:prstGeom>
          <a:noFill/>
        </p:spPr>
        <p:txBody>
          <a:bodyPr wrap="square" rtlCol="0">
            <a:spAutoFit/>
          </a:bodyPr>
          <a:lstStyle/>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國家科技創新政策</a:t>
            </a:r>
            <a:endParaRPr lang="en-US" altLang="zh-TW"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區域創新發展政策</a:t>
            </a:r>
            <a:endParaRPr lang="en-US" altLang="zh-TW"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產業創新發展政策</a:t>
            </a:r>
          </a:p>
        </p:txBody>
      </p:sp>
      <p:sp>
        <p:nvSpPr>
          <p:cNvPr id="17" name="文字方塊 16"/>
          <p:cNvSpPr txBox="1"/>
          <p:nvPr/>
        </p:nvSpPr>
        <p:spPr>
          <a:xfrm>
            <a:off x="8350764" y="3771069"/>
            <a:ext cx="3751885" cy="830997"/>
          </a:xfrm>
          <a:prstGeom prst="rect">
            <a:avLst/>
          </a:prstGeom>
          <a:noFill/>
        </p:spPr>
        <p:txBody>
          <a:bodyPr wrap="square" rtlCol="0">
            <a:spAutoFit/>
          </a:bodyPr>
          <a:lstStyle/>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我國社會、經濟、技術發展等需求</a:t>
            </a:r>
            <a:endParaRPr lang="en-US" altLang="zh-TW"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大學、研究機構、企業等部門之發展</a:t>
            </a:r>
            <a:endParaRPr lang="en-US" altLang="zh-TW" sz="16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sz="1600" dirty="0">
                <a:latin typeface="Microsoft YaHei" panose="020B0503020204020204" pitchFamily="34" charset="-122"/>
                <a:ea typeface="Microsoft YaHei" panose="020B0503020204020204" pitchFamily="34" charset="-122"/>
              </a:rPr>
              <a:t>創新</a:t>
            </a:r>
            <a:r>
              <a:rPr lang="en-US" altLang="zh-TW" sz="1600" dirty="0">
                <a:latin typeface="Microsoft YaHei" panose="020B0503020204020204" pitchFamily="34" charset="-122"/>
                <a:ea typeface="Microsoft YaHei" panose="020B0503020204020204" pitchFamily="34" charset="-122"/>
              </a:rPr>
              <a:t>(</a:t>
            </a:r>
            <a:r>
              <a:rPr lang="zh-TW" altLang="en-US" sz="1600" dirty="0">
                <a:latin typeface="Microsoft YaHei" panose="020B0503020204020204" pitchFamily="34" charset="-122"/>
                <a:ea typeface="Microsoft YaHei" panose="020B0503020204020204" pitchFamily="34" charset="-122"/>
              </a:rPr>
              <a:t>生態</a:t>
            </a:r>
            <a:r>
              <a:rPr lang="en-US" altLang="zh-TW" sz="1600" dirty="0">
                <a:latin typeface="Microsoft YaHei" panose="020B0503020204020204" pitchFamily="34" charset="-122"/>
                <a:ea typeface="Microsoft YaHei" panose="020B0503020204020204" pitchFamily="34" charset="-122"/>
              </a:rPr>
              <a:t>)</a:t>
            </a:r>
            <a:r>
              <a:rPr lang="zh-TW" altLang="en-US" sz="1600" dirty="0">
                <a:latin typeface="Microsoft YaHei" panose="020B0503020204020204" pitchFamily="34" charset="-122"/>
                <a:ea typeface="Microsoft YaHei" panose="020B0503020204020204" pitchFamily="34" charset="-122"/>
              </a:rPr>
              <a:t>系統之建構、發展與轉型</a:t>
            </a:r>
          </a:p>
        </p:txBody>
      </p:sp>
      <p:sp>
        <p:nvSpPr>
          <p:cNvPr id="18" name="文字方塊 17"/>
          <p:cNvSpPr txBox="1"/>
          <p:nvPr/>
        </p:nvSpPr>
        <p:spPr>
          <a:xfrm>
            <a:off x="111593" y="2295774"/>
            <a:ext cx="3751884" cy="1354217"/>
          </a:xfrm>
          <a:prstGeom prst="borderCallout2">
            <a:avLst>
              <a:gd name="adj1" fmla="val 18750"/>
              <a:gd name="adj2" fmla="val 101588"/>
              <a:gd name="adj3" fmla="val 18750"/>
              <a:gd name="adj4" fmla="val 114657"/>
              <a:gd name="adj5" fmla="val 135224"/>
              <a:gd name="adj6" fmla="val 148843"/>
            </a:avLst>
          </a:prstGeom>
          <a:noFill/>
          <a:ln>
            <a:solidFill>
              <a:srgbClr val="C00000"/>
            </a:solidFill>
          </a:ln>
        </p:spPr>
        <p:txBody>
          <a:bodyPr wrap="square" rtlCol="0">
            <a:spAutoFit/>
          </a:bodyPr>
          <a:lstStyle/>
          <a:p>
            <a:pPr marL="285750" indent="-285750">
              <a:buFont typeface="Wingdings" panose="05000000000000000000" pitchFamily="2" charset="2"/>
              <a:buChar char="u"/>
            </a:pPr>
            <a:r>
              <a:rPr lang="zh-TW" altLang="en-US" b="1" dirty="0">
                <a:solidFill>
                  <a:srgbClr val="C00000"/>
                </a:solidFill>
                <a:latin typeface="Microsoft YaHei" panose="020B0503020204020204" pitchFamily="34" charset="-122"/>
                <a:ea typeface="Microsoft YaHei" panose="020B0503020204020204" pitchFamily="34" charset="-122"/>
              </a:rPr>
              <a:t>首重支援本院相關策略規劃，如：</a:t>
            </a:r>
            <a:endParaRPr lang="en-US" altLang="zh-TW" b="1" dirty="0">
              <a:solidFill>
                <a:srgbClr val="C00000"/>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TW" altLang="en-US" sz="1600" dirty="0">
                <a:solidFill>
                  <a:srgbClr val="C00000"/>
                </a:solidFill>
                <a:latin typeface="Microsoft YaHei" panose="020B0503020204020204" pitchFamily="34" charset="-122"/>
                <a:ea typeface="Microsoft YaHei" panose="020B0503020204020204" pitchFamily="34" charset="-122"/>
              </a:rPr>
              <a:t>科研基礎設施發展策略規劃，如下世代</a:t>
            </a:r>
            <a:r>
              <a:rPr lang="zh-TW" altLang="en-US" sz="1600" b="1" dirty="0">
                <a:solidFill>
                  <a:srgbClr val="C00000"/>
                </a:solidFill>
                <a:latin typeface="Microsoft YaHei" panose="020B0503020204020204" pitchFamily="34" charset="-122"/>
                <a:ea typeface="Microsoft YaHei" panose="020B0503020204020204" pitchFamily="34" charset="-122"/>
              </a:rPr>
              <a:t>超級電腦</a:t>
            </a:r>
            <a:endParaRPr lang="en-US" altLang="zh-TW" sz="1600" b="1" dirty="0">
              <a:solidFill>
                <a:srgbClr val="C00000"/>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lang="zh-TW" altLang="en-US" sz="1600" dirty="0">
                <a:solidFill>
                  <a:srgbClr val="C00000"/>
                </a:solidFill>
                <a:latin typeface="Microsoft YaHei" panose="020B0503020204020204" pitchFamily="34" charset="-122"/>
                <a:ea typeface="Microsoft YaHei" panose="020B0503020204020204" pitchFamily="34" charset="-122"/>
              </a:rPr>
              <a:t>區域創新發展，如沙崙科學城、大南方發展之策略規劃藍圖</a:t>
            </a:r>
          </a:p>
        </p:txBody>
      </p:sp>
      <p:sp>
        <p:nvSpPr>
          <p:cNvPr id="12" name="文字方塊 11"/>
          <p:cNvSpPr txBox="1"/>
          <p:nvPr/>
        </p:nvSpPr>
        <p:spPr>
          <a:xfrm>
            <a:off x="47328" y="35332"/>
            <a:ext cx="2880320" cy="369332"/>
          </a:xfrm>
          <a:prstGeom prst="rect">
            <a:avLst/>
          </a:prstGeom>
          <a:noFill/>
          <a:ln>
            <a:noFill/>
          </a:ln>
        </p:spPr>
        <p:txBody>
          <a:bodyPr wrap="square" rtlCol="0">
            <a:spAutoFit/>
          </a:bodyPr>
          <a:lstStyle/>
          <a:p>
            <a:r>
              <a:rPr lang="en-US" altLang="zh-TW" dirty="0" smtClean="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1.</a:t>
            </a:r>
            <a:r>
              <a:rPr lang="zh-TW" altLang="en-US" dirty="0" smtClean="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創新</a:t>
            </a:r>
            <a:r>
              <a:rPr lang="zh-TW" altLang="en-US"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系統與國家</a:t>
            </a:r>
            <a:r>
              <a:rPr lang="zh-TW" altLang="en-US" dirty="0" smtClean="0">
                <a:solidFill>
                  <a:prstClr val="black"/>
                </a:solidFill>
                <a:latin typeface="Microsoft YaHei" panose="020B0503020204020204" pitchFamily="34" charset="-122"/>
                <a:ea typeface="Microsoft YaHei" panose="020B0503020204020204" pitchFamily="34" charset="-122"/>
                <a:cs typeface="Arial" panose="020B0604020202020204" pitchFamily="34" charset="0"/>
              </a:rPr>
              <a:t>競爭力</a:t>
            </a:r>
            <a:endParaRPr lang="en-US" altLang="zh-TW" dirty="0">
              <a:solidFill>
                <a:prstClr val="black"/>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3774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83432" y="-148582"/>
            <a:ext cx="10153128" cy="1325563"/>
          </a:xfrm>
        </p:spPr>
        <p:txBody>
          <a:bodyPr>
            <a:normAutofit/>
          </a:bodyPr>
          <a:lstStyle/>
          <a:p>
            <a:pPr algn="ctr"/>
            <a:r>
              <a:rPr lang="zh-TW" altLang="en-US" sz="3600" b="1" dirty="0">
                <a:latin typeface="Microsoft YaHei" panose="020B0503020204020204" pitchFamily="34" charset="-122"/>
                <a:ea typeface="Microsoft YaHei" panose="020B0503020204020204" pitchFamily="34" charset="-122"/>
              </a:rPr>
              <a:t>沙崙科學城</a:t>
            </a:r>
            <a:r>
              <a:rPr lang="en-US" altLang="zh-TW" sz="3600" b="1" dirty="0">
                <a:latin typeface="Microsoft YaHei" panose="020B0503020204020204" pitchFamily="34" charset="-122"/>
                <a:ea typeface="Microsoft YaHei" panose="020B0503020204020204" pitchFamily="34" charset="-122"/>
              </a:rPr>
              <a:t>C</a:t>
            </a:r>
            <a:r>
              <a:rPr lang="zh-TW" altLang="en-US" sz="3600" b="1" dirty="0">
                <a:latin typeface="Microsoft YaHei" panose="020B0503020204020204" pitchFamily="34" charset="-122"/>
                <a:ea typeface="Microsoft YaHei" panose="020B0503020204020204" pitchFamily="34" charset="-122"/>
              </a:rPr>
              <a:t>區</a:t>
            </a:r>
            <a:r>
              <a:rPr lang="zh-TW" altLang="en-US" sz="3600" b="1" dirty="0" smtClean="0">
                <a:latin typeface="Microsoft YaHei" panose="020B0503020204020204" pitchFamily="34" charset="-122"/>
                <a:ea typeface="Microsoft YaHei" panose="020B0503020204020204" pitchFamily="34" charset="-122"/>
              </a:rPr>
              <a:t>規劃</a:t>
            </a:r>
            <a:r>
              <a:rPr lang="en-US" altLang="zh-TW" sz="3600" b="1" dirty="0" smtClean="0">
                <a:latin typeface="Microsoft YaHei" panose="020B0503020204020204" pitchFamily="34" charset="-122"/>
                <a:ea typeface="Microsoft YaHei" panose="020B0503020204020204" pitchFamily="34" charset="-122"/>
              </a:rPr>
              <a:t>__</a:t>
            </a:r>
            <a:r>
              <a:rPr lang="zh-TW" altLang="en-US" sz="3600" b="1" dirty="0" smtClean="0">
                <a:latin typeface="Microsoft YaHei" panose="020B0503020204020204" pitchFamily="34" charset="-122"/>
                <a:ea typeface="Microsoft YaHei" panose="020B0503020204020204" pitchFamily="34" charset="-122"/>
              </a:rPr>
              <a:t>本月重點工作</a:t>
            </a:r>
            <a:endParaRPr lang="zh-TW" altLang="en-US" sz="3600" b="1" dirty="0">
              <a:latin typeface="Microsoft YaHei" panose="020B0503020204020204" pitchFamily="34" charset="-122"/>
              <a:ea typeface="Microsoft YaHei" panose="020B0503020204020204" pitchFamily="34" charset="-122"/>
            </a:endParaRPr>
          </a:p>
        </p:txBody>
      </p:sp>
      <p:sp>
        <p:nvSpPr>
          <p:cNvPr id="3" name="內容版面配置區 2"/>
          <p:cNvSpPr>
            <a:spLocks noGrp="1"/>
          </p:cNvSpPr>
          <p:nvPr>
            <p:ph idx="1"/>
          </p:nvPr>
        </p:nvSpPr>
        <p:spPr>
          <a:xfrm>
            <a:off x="441789" y="890677"/>
            <a:ext cx="11394040" cy="4934770"/>
          </a:xfrm>
        </p:spPr>
        <p:txBody>
          <a:bodyPr>
            <a:noAutofit/>
          </a:bodyPr>
          <a:lstStyle/>
          <a:p>
            <a:pPr>
              <a:lnSpc>
                <a:spcPts val="3600"/>
              </a:lnSpc>
              <a:spcBef>
                <a:spcPts val="600"/>
              </a:spcBef>
              <a:buFont typeface="Wingdings" panose="05000000000000000000" pitchFamily="2" charset="2"/>
              <a:buChar char="n"/>
            </a:pPr>
            <a:r>
              <a:rPr lang="zh-TW" altLang="en-US" sz="2600" b="1" dirty="0" smtClean="0">
                <a:solidFill>
                  <a:srgbClr val="0070C0"/>
                </a:solidFill>
                <a:latin typeface="Microsoft YaHei" panose="020B0503020204020204" pitchFamily="34" charset="-122"/>
                <a:ea typeface="Microsoft YaHei" panose="020B0503020204020204" pitchFamily="34" charset="-122"/>
              </a:rPr>
              <a:t>盤點政府資安相關政策方案</a:t>
            </a:r>
            <a:r>
              <a:rPr lang="en-US" altLang="zh-TW" sz="2600" b="1" dirty="0">
                <a:solidFill>
                  <a:srgbClr val="0070C0"/>
                </a:solidFill>
                <a:latin typeface="Microsoft YaHei" panose="020B0503020204020204" pitchFamily="34" charset="-122"/>
                <a:ea typeface="Microsoft YaHei" panose="020B0503020204020204" pitchFamily="34" charset="-122"/>
              </a:rPr>
              <a:t>，</a:t>
            </a:r>
            <a:r>
              <a:rPr lang="zh-TW" altLang="en-US" sz="2600" b="1" dirty="0" smtClean="0">
                <a:solidFill>
                  <a:srgbClr val="0070C0"/>
                </a:solidFill>
                <a:latin typeface="Microsoft YaHei" panose="020B0503020204020204" pitchFamily="34" charset="-122"/>
                <a:ea typeface="Microsoft YaHei" panose="020B0503020204020204" pitchFamily="34" charset="-122"/>
              </a:rPr>
              <a:t>蒐集科技計畫與非科技計畫之相關計畫資訊</a:t>
            </a:r>
            <a:endParaRPr lang="en-US" altLang="zh-TW" sz="2600" b="1" dirty="0" smtClean="0">
              <a:solidFill>
                <a:srgbClr val="0070C0"/>
              </a:solidFill>
              <a:latin typeface="Microsoft YaHei" panose="020B0503020204020204" pitchFamily="34" charset="-122"/>
              <a:ea typeface="Microsoft YaHei" panose="020B0503020204020204" pitchFamily="34" charset="-122"/>
            </a:endParaRPr>
          </a:p>
          <a:p>
            <a:pPr>
              <a:lnSpc>
                <a:spcPts val="3600"/>
              </a:lnSpc>
              <a:spcBef>
                <a:spcPts val="600"/>
              </a:spcBef>
            </a:pPr>
            <a:r>
              <a:rPr lang="zh-TW" altLang="en-US" sz="2200" dirty="0">
                <a:latin typeface="Microsoft YaHei" panose="020B0503020204020204" pitchFamily="34" charset="-122"/>
                <a:ea typeface="Microsoft YaHei" panose="020B0503020204020204" pitchFamily="34" charset="-122"/>
              </a:rPr>
              <a:t>界定相關科技計畫與非科技計畫之相關政策目標與政策工具</a:t>
            </a:r>
            <a:r>
              <a:rPr lang="zh-TW" altLang="en-US" sz="2200" dirty="0" smtClean="0">
                <a:latin typeface="Microsoft YaHei" panose="020B0503020204020204" pitchFamily="34" charset="-122"/>
                <a:ea typeface="Microsoft YaHei" panose="020B0503020204020204" pitchFamily="34" charset="-122"/>
              </a:rPr>
              <a:t>設計</a:t>
            </a:r>
            <a:r>
              <a:rPr lang="en-US" altLang="zh-TW" sz="2200" dirty="0" smtClean="0">
                <a:latin typeface="Microsoft YaHei" panose="020B0503020204020204" pitchFamily="34" charset="-122"/>
                <a:ea typeface="Microsoft YaHei" panose="020B0503020204020204" pitchFamily="34" charset="-122"/>
              </a:rPr>
              <a:t>(</a:t>
            </a:r>
            <a:r>
              <a:rPr lang="zh-TW" altLang="en-US" sz="2200" dirty="0" smtClean="0">
                <a:latin typeface="Microsoft YaHei" panose="020B0503020204020204" pitchFamily="34" charset="-122"/>
                <a:ea typeface="Microsoft YaHei" panose="020B0503020204020204" pitchFamily="34" charset="-122"/>
              </a:rPr>
              <a:t>如</a:t>
            </a:r>
            <a:r>
              <a:rPr lang="en-US" altLang="zh-TW" sz="2200" dirty="0" smtClean="0">
                <a:latin typeface="Microsoft YaHei" panose="020B0503020204020204" pitchFamily="34" charset="-122"/>
                <a:ea typeface="Microsoft YaHei" panose="020B0503020204020204" pitchFamily="34" charset="-122"/>
              </a:rPr>
              <a:t>:SBIR</a:t>
            </a:r>
            <a:r>
              <a:rPr lang="zh-TW" altLang="en-US" sz="2200" dirty="0" smtClean="0">
                <a:latin typeface="Microsoft YaHei" panose="020B0503020204020204" pitchFamily="34" charset="-122"/>
                <a:ea typeface="Microsoft YaHei" panose="020B0503020204020204" pitchFamily="34" charset="-122"/>
              </a:rPr>
              <a:t>等前商業採購或公共採購政策工具</a:t>
            </a:r>
            <a:r>
              <a:rPr lang="en-US" altLang="zh-TW" sz="2200" dirty="0" smtClean="0">
                <a:latin typeface="Microsoft YaHei" panose="020B0503020204020204" pitchFamily="34" charset="-122"/>
                <a:ea typeface="Microsoft YaHei" panose="020B0503020204020204" pitchFamily="34" charset="-122"/>
              </a:rPr>
              <a:t>)</a:t>
            </a:r>
          </a:p>
          <a:p>
            <a:pPr>
              <a:lnSpc>
                <a:spcPts val="3600"/>
              </a:lnSpc>
              <a:spcBef>
                <a:spcPts val="600"/>
              </a:spcBef>
            </a:pPr>
            <a:r>
              <a:rPr lang="zh-TW" altLang="en-US" sz="2200" dirty="0" smtClean="0">
                <a:latin typeface="Microsoft YaHei" panose="020B0503020204020204" pitchFamily="34" charset="-122"/>
                <a:ea typeface="Microsoft YaHei" panose="020B0503020204020204" pitchFamily="34" charset="-122"/>
              </a:rPr>
              <a:t>界定科技部</a:t>
            </a:r>
            <a:r>
              <a:rPr lang="zh-TW" altLang="en-US" sz="2200" dirty="0">
                <a:latin typeface="Microsoft YaHei" panose="020B0503020204020204" pitchFamily="34" charset="-122"/>
                <a:ea typeface="Microsoft YaHei" panose="020B0503020204020204" pitchFamily="34" charset="-122"/>
              </a:rPr>
              <a:t>之資</a:t>
            </a:r>
            <a:r>
              <a:rPr lang="zh-TW" altLang="en-US" sz="2200" dirty="0" smtClean="0">
                <a:latin typeface="Microsoft YaHei" panose="020B0503020204020204" pitchFamily="34" charset="-122"/>
                <a:ea typeface="Microsoft YaHei" panose="020B0503020204020204" pitchFamily="34" charset="-122"/>
              </a:rPr>
              <a:t>安智慧健康等主題相關</a:t>
            </a:r>
            <a:r>
              <a:rPr lang="zh-TW" altLang="en-US" sz="2200" dirty="0">
                <a:latin typeface="Microsoft YaHei" panose="020B0503020204020204" pitchFamily="34" charset="-122"/>
                <a:ea typeface="Microsoft YaHei" panose="020B0503020204020204" pitchFamily="34" charset="-122"/>
              </a:rPr>
              <a:t>計畫</a:t>
            </a:r>
            <a:r>
              <a:rPr lang="zh-TW" altLang="en-US" sz="2200" dirty="0" smtClean="0">
                <a:latin typeface="Microsoft YaHei" panose="020B0503020204020204" pitchFamily="34" charset="-122"/>
                <a:ea typeface="Microsoft YaHei" panose="020B0503020204020204" pitchFamily="34" charset="-122"/>
              </a:rPr>
              <a:t>科技計畫之應用研究補助篩選機制</a:t>
            </a:r>
            <a:r>
              <a:rPr lang="en-US" altLang="zh-TW" sz="2200" dirty="0" smtClean="0">
                <a:latin typeface="Microsoft YaHei" panose="020B0503020204020204" pitchFamily="34" charset="-122"/>
                <a:ea typeface="Microsoft YaHei" panose="020B0503020204020204" pitchFamily="34" charset="-122"/>
              </a:rPr>
              <a:t>，</a:t>
            </a:r>
            <a:r>
              <a:rPr lang="zh-TW" altLang="en-US" sz="2200" dirty="0" smtClean="0">
                <a:latin typeface="Microsoft YaHei" panose="020B0503020204020204" pitchFamily="34" charset="-122"/>
                <a:ea typeface="Microsoft YaHei" panose="020B0503020204020204" pitchFamily="34" charset="-122"/>
              </a:rPr>
              <a:t>構思納入區域社經影響之審查構面</a:t>
            </a:r>
            <a:r>
              <a:rPr lang="en-US" altLang="zh-TW" sz="2200" dirty="0" smtClean="0">
                <a:latin typeface="Microsoft YaHei" panose="020B0503020204020204" pitchFamily="34" charset="-122"/>
                <a:ea typeface="Microsoft YaHei" panose="020B0503020204020204" pitchFamily="34" charset="-122"/>
              </a:rPr>
              <a:t>，</a:t>
            </a:r>
            <a:r>
              <a:rPr lang="zh-TW" altLang="en-US" sz="2200" dirty="0" smtClean="0">
                <a:latin typeface="Microsoft YaHei" panose="020B0503020204020204" pitchFamily="34" charset="-122"/>
                <a:ea typeface="Microsoft YaHei" panose="020B0503020204020204" pitchFamily="34" charset="-122"/>
              </a:rPr>
              <a:t>以鼓勵南部大學研究人員選題扣合南部</a:t>
            </a:r>
            <a:r>
              <a:rPr lang="zh-TW" altLang="en-US" sz="2200" dirty="0">
                <a:latin typeface="Microsoft YaHei" panose="020B0503020204020204" pitchFamily="34" charset="-122"/>
                <a:ea typeface="Microsoft YaHei" panose="020B0503020204020204" pitchFamily="34" charset="-122"/>
              </a:rPr>
              <a:t>區域社會挑展或區域</a:t>
            </a:r>
            <a:r>
              <a:rPr lang="zh-TW" altLang="en-US" sz="2200" dirty="0" smtClean="0">
                <a:latin typeface="Microsoft YaHei" panose="020B0503020204020204" pitchFamily="34" charset="-122"/>
                <a:ea typeface="Microsoft YaHei" panose="020B0503020204020204" pitchFamily="34" charset="-122"/>
              </a:rPr>
              <a:t>創新需求</a:t>
            </a:r>
            <a:endParaRPr lang="en-US" altLang="zh-TW" sz="2200" dirty="0" smtClean="0">
              <a:latin typeface="Microsoft YaHei" panose="020B0503020204020204" pitchFamily="34" charset="-122"/>
              <a:ea typeface="Microsoft YaHei" panose="020B0503020204020204" pitchFamily="34" charset="-122"/>
            </a:endParaRPr>
          </a:p>
          <a:p>
            <a:pPr>
              <a:lnSpc>
                <a:spcPts val="3600"/>
              </a:lnSpc>
              <a:spcBef>
                <a:spcPts val="600"/>
              </a:spcBef>
            </a:pPr>
            <a:r>
              <a:rPr lang="zh-TW" altLang="en-US" sz="2200" dirty="0">
                <a:latin typeface="Microsoft YaHei" panose="020B0503020204020204" pitchFamily="34" charset="-122"/>
                <a:ea typeface="Microsoft YaHei" panose="020B0503020204020204" pitchFamily="34" charset="-122"/>
              </a:rPr>
              <a:t>依據南部區域創新生態系統發展</a:t>
            </a:r>
            <a:r>
              <a:rPr lang="zh-TW" altLang="en-US" sz="2200" dirty="0" smtClean="0">
                <a:latin typeface="Microsoft YaHei" panose="020B0503020204020204" pitchFamily="34" charset="-122"/>
                <a:ea typeface="Microsoft YaHei" panose="020B0503020204020204" pitchFamily="34" charset="-122"/>
              </a:rPr>
              <a:t>需求</a:t>
            </a:r>
            <a:r>
              <a:rPr lang="en-US" altLang="zh-TW" sz="2200" dirty="0" smtClean="0">
                <a:latin typeface="Microsoft YaHei" panose="020B0503020204020204" pitchFamily="34" charset="-122"/>
                <a:ea typeface="Microsoft YaHei" panose="020B0503020204020204" pitchFamily="34" charset="-122"/>
              </a:rPr>
              <a:t>，</a:t>
            </a:r>
            <a:r>
              <a:rPr lang="zh-TW" altLang="en-US" sz="2200" dirty="0" smtClean="0">
                <a:latin typeface="Microsoft YaHei" panose="020B0503020204020204" pitchFamily="34" charset="-122"/>
                <a:ea typeface="Microsoft YaHei" panose="020B0503020204020204" pitchFamily="34" charset="-122"/>
              </a:rPr>
              <a:t>進行短中期可合作計畫及長期可建議修訂相關未來規劃之分析</a:t>
            </a:r>
            <a:r>
              <a:rPr lang="en-US" altLang="zh-TW" sz="2200" dirty="0" smtClean="0">
                <a:latin typeface="Microsoft YaHei" panose="020B0503020204020204" pitchFamily="34" charset="-122"/>
                <a:ea typeface="Microsoft YaHei" panose="020B0503020204020204" pitchFamily="34" charset="-122"/>
              </a:rPr>
              <a:t>，</a:t>
            </a:r>
            <a:r>
              <a:rPr lang="zh-TW" altLang="en-US" sz="2200" dirty="0" smtClean="0">
                <a:latin typeface="Microsoft YaHei" panose="020B0503020204020204" pitchFamily="34" charset="-122"/>
                <a:ea typeface="Microsoft YaHei" panose="020B0503020204020204" pitchFamily="34" charset="-122"/>
              </a:rPr>
              <a:t>以建立可採用政策工具選項</a:t>
            </a:r>
            <a:endParaRPr lang="en-US" altLang="zh-TW" sz="2200" dirty="0" smtClean="0">
              <a:latin typeface="Microsoft YaHei" panose="020B0503020204020204" pitchFamily="34" charset="-122"/>
              <a:ea typeface="Microsoft YaHei" panose="020B0503020204020204" pitchFamily="34" charset="-122"/>
            </a:endParaRPr>
          </a:p>
          <a:p>
            <a:pPr>
              <a:lnSpc>
                <a:spcPts val="3600"/>
              </a:lnSpc>
              <a:spcBef>
                <a:spcPts val="600"/>
              </a:spcBef>
              <a:buFont typeface="Wingdings" panose="05000000000000000000" pitchFamily="2" charset="2"/>
              <a:buChar char="n"/>
            </a:pPr>
            <a:r>
              <a:rPr lang="zh-TW" altLang="en-US" sz="2600" b="1" dirty="0" smtClean="0">
                <a:solidFill>
                  <a:srgbClr val="0070C0"/>
                </a:solidFill>
                <a:latin typeface="Microsoft YaHei" panose="020B0503020204020204" pitchFamily="34" charset="-122"/>
                <a:ea typeface="Microsoft YaHei" panose="020B0503020204020204" pitchFamily="34" charset="-122"/>
              </a:rPr>
              <a:t>依據標竿比較國外創新群聚之重要組成和搭配模式</a:t>
            </a:r>
            <a:r>
              <a:rPr lang="zh-TW" altLang="en-US" sz="2600" b="1" dirty="0">
                <a:solidFill>
                  <a:srgbClr val="0070C0"/>
                </a:solidFill>
                <a:latin typeface="Microsoft YaHei" panose="020B0503020204020204" pitchFamily="34" charset="-122"/>
                <a:ea typeface="Microsoft YaHei" panose="020B0503020204020204" pitchFamily="34" charset="-122"/>
              </a:rPr>
              <a:t>及國內資安產業發展</a:t>
            </a:r>
            <a:r>
              <a:rPr lang="zh-TW" altLang="en-US" sz="2600" b="1" dirty="0" smtClean="0">
                <a:solidFill>
                  <a:srgbClr val="0070C0"/>
                </a:solidFill>
                <a:latin typeface="Microsoft YaHei" panose="020B0503020204020204" pitchFamily="34" charset="-122"/>
                <a:ea typeface="Microsoft YaHei" panose="020B0503020204020204" pitchFamily="34" charset="-122"/>
              </a:rPr>
              <a:t>需求</a:t>
            </a:r>
            <a:r>
              <a:rPr lang="en-US" altLang="zh-TW" sz="2600" b="1" dirty="0" smtClean="0">
                <a:solidFill>
                  <a:srgbClr val="0070C0"/>
                </a:solidFill>
                <a:latin typeface="Microsoft YaHei" panose="020B0503020204020204" pitchFamily="34" charset="-122"/>
                <a:ea typeface="Microsoft YaHei" panose="020B0503020204020204" pitchFamily="34" charset="-122"/>
              </a:rPr>
              <a:t>，</a:t>
            </a:r>
            <a:r>
              <a:rPr lang="zh-TW" altLang="en-US" sz="2600" b="1" dirty="0" smtClean="0">
                <a:solidFill>
                  <a:srgbClr val="0070C0"/>
                </a:solidFill>
                <a:latin typeface="Microsoft YaHei" panose="020B0503020204020204" pitchFamily="34" charset="-122"/>
                <a:ea typeface="Microsoft YaHei" panose="020B0503020204020204" pitchFamily="34" charset="-122"/>
              </a:rPr>
              <a:t>進行主要</a:t>
            </a:r>
            <a:r>
              <a:rPr lang="zh-TW" altLang="en-US" sz="2600" b="1" dirty="0">
                <a:solidFill>
                  <a:srgbClr val="0070C0"/>
                </a:solidFill>
                <a:latin typeface="Microsoft YaHei" panose="020B0503020204020204" pitchFamily="34" charset="-122"/>
                <a:ea typeface="Microsoft YaHei" panose="020B0503020204020204" pitchFamily="34" charset="-122"/>
              </a:rPr>
              <a:t>組織功能與發展</a:t>
            </a:r>
            <a:r>
              <a:rPr lang="zh-TW" altLang="en-US" sz="2600" b="1" dirty="0" smtClean="0">
                <a:solidFill>
                  <a:srgbClr val="0070C0"/>
                </a:solidFill>
                <a:latin typeface="Microsoft YaHei" panose="020B0503020204020204" pitchFamily="34" charset="-122"/>
                <a:ea typeface="Microsoft YaHei" panose="020B0503020204020204" pitchFamily="34" charset="-122"/>
              </a:rPr>
              <a:t>策略及分期推動工作計畫規劃</a:t>
            </a:r>
            <a:endParaRPr lang="en-US" altLang="zh-TW" sz="2600" b="1" dirty="0" smtClean="0">
              <a:solidFill>
                <a:srgbClr val="0070C0"/>
              </a:solidFill>
              <a:latin typeface="Microsoft YaHei" panose="020B0503020204020204" pitchFamily="34" charset="-122"/>
              <a:ea typeface="Microsoft YaHei" panose="020B0503020204020204" pitchFamily="34" charset="-122"/>
            </a:endParaRPr>
          </a:p>
          <a:p>
            <a:pPr>
              <a:lnSpc>
                <a:spcPts val="3600"/>
              </a:lnSpc>
              <a:spcBef>
                <a:spcPts val="600"/>
              </a:spcBef>
              <a:buFont typeface="Wingdings" panose="05000000000000000000" pitchFamily="2" charset="2"/>
              <a:buChar char="n"/>
            </a:pPr>
            <a:r>
              <a:rPr lang="zh-TW" altLang="en-US" sz="2600" b="1" dirty="0">
                <a:solidFill>
                  <a:srgbClr val="0070C0"/>
                </a:solidFill>
                <a:latin typeface="Microsoft YaHei" panose="020B0503020204020204" pitchFamily="34" charset="-122"/>
                <a:ea typeface="Microsoft YaHei" panose="020B0503020204020204" pitchFamily="34" charset="-122"/>
              </a:rPr>
              <a:t>參與</a:t>
            </a:r>
            <a:r>
              <a:rPr lang="en-US" altLang="zh-TW" sz="2600" b="1" dirty="0">
                <a:solidFill>
                  <a:srgbClr val="0070C0"/>
                </a:solidFill>
                <a:latin typeface="Microsoft YaHei" panose="020B0503020204020204" pitchFamily="34" charset="-122"/>
                <a:ea typeface="Microsoft YaHei" panose="020B0503020204020204" pitchFamily="34" charset="-122"/>
              </a:rPr>
              <a:t>6/2(</a:t>
            </a:r>
            <a:r>
              <a:rPr lang="zh-TW" altLang="en-US" sz="2600" b="1" dirty="0">
                <a:solidFill>
                  <a:srgbClr val="0070C0"/>
                </a:solidFill>
                <a:latin typeface="Microsoft YaHei" panose="020B0503020204020204" pitchFamily="34" charset="-122"/>
                <a:ea typeface="Microsoft YaHei" panose="020B0503020204020204" pitchFamily="34" charset="-122"/>
              </a:rPr>
              <a:t>三</a:t>
            </a:r>
            <a:r>
              <a:rPr lang="en-US" altLang="zh-TW" sz="2600" b="1" dirty="0">
                <a:solidFill>
                  <a:srgbClr val="0070C0"/>
                </a:solidFill>
                <a:latin typeface="Microsoft YaHei" panose="020B0503020204020204" pitchFamily="34" charset="-122"/>
                <a:ea typeface="Microsoft YaHei" panose="020B0503020204020204" pitchFamily="34" charset="-122"/>
              </a:rPr>
              <a:t>)</a:t>
            </a:r>
            <a:r>
              <a:rPr lang="zh-TW" altLang="en-US" sz="2600" b="1" dirty="0">
                <a:solidFill>
                  <a:srgbClr val="0070C0"/>
                </a:solidFill>
                <a:latin typeface="Microsoft YaHei" panose="020B0503020204020204" pitchFamily="34" charset="-122"/>
                <a:ea typeface="Microsoft YaHei" panose="020B0503020204020204" pitchFamily="34" charset="-122"/>
              </a:rPr>
              <a:t>院</a:t>
            </a:r>
            <a:r>
              <a:rPr lang="zh-TW" altLang="en-US" sz="2600" b="1" dirty="0" smtClean="0">
                <a:solidFill>
                  <a:srgbClr val="0070C0"/>
                </a:solidFill>
                <a:latin typeface="Microsoft YaHei" panose="020B0503020204020204" pitchFamily="34" charset="-122"/>
                <a:ea typeface="Microsoft YaHei" panose="020B0503020204020204" pitchFamily="34" charset="-122"/>
              </a:rPr>
              <a:t>部舉辦</a:t>
            </a:r>
            <a:r>
              <a:rPr lang="zh-TW" altLang="en-US" sz="2600" b="1" dirty="0">
                <a:solidFill>
                  <a:srgbClr val="0070C0"/>
                </a:solidFill>
                <a:latin typeface="Microsoft YaHei" panose="020B0503020204020204" pitchFamily="34" charset="-122"/>
                <a:ea typeface="Microsoft YaHei" panose="020B0503020204020204" pitchFamily="34" charset="-122"/>
              </a:rPr>
              <a:t>之</a:t>
            </a:r>
            <a:r>
              <a:rPr lang="zh-TW" altLang="en-US" sz="2600" b="1" dirty="0" smtClean="0">
                <a:solidFill>
                  <a:srgbClr val="0070C0"/>
                </a:solidFill>
                <a:latin typeface="Microsoft YaHei" panose="020B0503020204020204" pitchFamily="34" charset="-122"/>
                <a:ea typeface="Microsoft YaHei" panose="020B0503020204020204" pitchFamily="34" charset="-122"/>
              </a:rPr>
              <a:t>「</a:t>
            </a:r>
            <a:r>
              <a:rPr lang="zh-TW" altLang="en-US" sz="2600" b="1" dirty="0">
                <a:solidFill>
                  <a:srgbClr val="0070C0"/>
                </a:solidFill>
                <a:latin typeface="Microsoft YaHei" panose="020B0503020204020204" pitchFamily="34" charset="-122"/>
                <a:ea typeface="Microsoft YaHei" panose="020B0503020204020204" pitchFamily="34" charset="-122"/>
              </a:rPr>
              <a:t>科技部資安暨智慧科技研發大樓網路整體架構討論</a:t>
            </a:r>
            <a:r>
              <a:rPr lang="zh-TW" altLang="en-US" sz="2600" b="1" dirty="0" smtClean="0">
                <a:solidFill>
                  <a:srgbClr val="0070C0"/>
                </a:solidFill>
                <a:latin typeface="Microsoft YaHei" panose="020B0503020204020204" pitchFamily="34" charset="-122"/>
                <a:ea typeface="Microsoft YaHei" panose="020B0503020204020204" pitchFamily="34" charset="-122"/>
              </a:rPr>
              <a:t>」線</a:t>
            </a:r>
            <a:r>
              <a:rPr lang="zh-TW" altLang="en-US" sz="2600" b="1" dirty="0">
                <a:solidFill>
                  <a:srgbClr val="0070C0"/>
                </a:solidFill>
                <a:latin typeface="Microsoft YaHei" panose="020B0503020204020204" pitchFamily="34" charset="-122"/>
                <a:ea typeface="Microsoft YaHei" panose="020B0503020204020204" pitchFamily="34" charset="-122"/>
              </a:rPr>
              <a:t>上</a:t>
            </a:r>
            <a:r>
              <a:rPr lang="zh-TW" altLang="en-US" sz="2600" b="1" dirty="0" smtClean="0">
                <a:solidFill>
                  <a:srgbClr val="0070C0"/>
                </a:solidFill>
                <a:latin typeface="Microsoft YaHei" panose="020B0503020204020204" pitchFamily="34" charset="-122"/>
                <a:ea typeface="Microsoft YaHei" panose="020B0503020204020204" pitchFamily="34" charset="-122"/>
              </a:rPr>
              <a:t>會議</a:t>
            </a:r>
            <a:endParaRPr lang="en-US" altLang="zh-TW" sz="2600" b="1" dirty="0">
              <a:solidFill>
                <a:srgbClr val="0070C0"/>
              </a:solidFill>
              <a:latin typeface="Microsoft YaHei" panose="020B0503020204020204" pitchFamily="34" charset="-122"/>
              <a:ea typeface="Microsoft YaHei" panose="020B0503020204020204" pitchFamily="34" charset="-122"/>
            </a:endParaRPr>
          </a:p>
        </p:txBody>
      </p:sp>
      <p:sp>
        <p:nvSpPr>
          <p:cNvPr id="4" name="文字方塊 3"/>
          <p:cNvSpPr txBox="1"/>
          <p:nvPr/>
        </p:nvSpPr>
        <p:spPr>
          <a:xfrm>
            <a:off x="47328" y="116632"/>
            <a:ext cx="2880320" cy="369332"/>
          </a:xfrm>
          <a:prstGeom prst="rect">
            <a:avLst/>
          </a:prstGeom>
          <a:noFill/>
          <a:ln>
            <a:noFill/>
          </a:ln>
        </p:spPr>
        <p:txBody>
          <a:bodyPr wrap="square" rtlCol="0">
            <a:spAutoFit/>
          </a:bodyPr>
          <a:lstStyle/>
          <a:p>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3.</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沙崙科學城</a:t>
            </a:r>
            <a:r>
              <a:rPr lang="en-US" altLang="zh-TW" dirty="0" smtClean="0">
                <a:latin typeface="Microsoft YaHei" panose="020B0503020204020204" pitchFamily="34" charset="-122"/>
                <a:ea typeface="Microsoft YaHei" panose="020B0503020204020204" pitchFamily="34" charset="-122"/>
                <a:cs typeface="Arial" panose="020B0604020202020204" pitchFamily="34" charset="0"/>
              </a:rPr>
              <a:t>C</a:t>
            </a:r>
            <a:r>
              <a:rPr lang="zh-TW" altLang="en-US" dirty="0" smtClean="0">
                <a:latin typeface="Microsoft YaHei" panose="020B0503020204020204" pitchFamily="34" charset="-122"/>
                <a:ea typeface="Microsoft YaHei" panose="020B0503020204020204" pitchFamily="34" charset="-122"/>
                <a:cs typeface="Arial" panose="020B0604020202020204" pitchFamily="34" charset="0"/>
              </a:rPr>
              <a:t>區規劃</a:t>
            </a:r>
            <a:endParaRPr lang="zh-TW" altLang="en-US" dirty="0">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30</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0609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70170" y="-113017"/>
            <a:ext cx="7452617" cy="1325563"/>
          </a:xfrm>
        </p:spPr>
        <p:txBody>
          <a:bodyPr/>
          <a:lstStyle/>
          <a:p>
            <a:r>
              <a:rPr lang="zh-TW" altLang="en-US" b="1" dirty="0" smtClean="0">
                <a:latin typeface="Microsoft YaHei" panose="020B0503020204020204" pitchFamily="34" charset="-122"/>
                <a:ea typeface="Microsoft YaHei" panose="020B0503020204020204" pitchFamily="34" charset="-122"/>
              </a:rPr>
              <a:t>主要組織功能與發展策略規劃</a:t>
            </a:r>
            <a:endParaRPr lang="zh-TW" altLang="en-US" b="1" dirty="0">
              <a:latin typeface="Microsoft YaHei" panose="020B0503020204020204" pitchFamily="34" charset="-122"/>
              <a:ea typeface="Microsoft YaHei"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94179912"/>
              </p:ext>
            </p:extLst>
          </p:nvPr>
        </p:nvGraphicFramePr>
        <p:xfrm>
          <a:off x="0" y="966155"/>
          <a:ext cx="12192001" cy="5891845"/>
        </p:xfrm>
        <a:graphic>
          <a:graphicData uri="http://schemas.openxmlformats.org/drawingml/2006/table">
            <a:tbl>
              <a:tblPr>
                <a:tableStyleId>{5C22544A-7EE6-4342-B048-85BDC9FD1C3A}</a:tableStyleId>
              </a:tblPr>
              <a:tblGrid>
                <a:gridCol w="2875264">
                  <a:extLst>
                    <a:ext uri="{9D8B030D-6E8A-4147-A177-3AD203B41FA5}">
                      <a16:colId xmlns="" xmlns:a16="http://schemas.microsoft.com/office/drawing/2014/main" val="2236538913"/>
                    </a:ext>
                  </a:extLst>
                </a:gridCol>
                <a:gridCol w="3729602">
                  <a:extLst>
                    <a:ext uri="{9D8B030D-6E8A-4147-A177-3AD203B41FA5}">
                      <a16:colId xmlns="" xmlns:a16="http://schemas.microsoft.com/office/drawing/2014/main" val="1424572385"/>
                    </a:ext>
                  </a:extLst>
                </a:gridCol>
                <a:gridCol w="2760581">
                  <a:extLst>
                    <a:ext uri="{9D8B030D-6E8A-4147-A177-3AD203B41FA5}">
                      <a16:colId xmlns="" xmlns:a16="http://schemas.microsoft.com/office/drawing/2014/main" val="29976380"/>
                    </a:ext>
                  </a:extLst>
                </a:gridCol>
                <a:gridCol w="2826554">
                  <a:extLst>
                    <a:ext uri="{9D8B030D-6E8A-4147-A177-3AD203B41FA5}">
                      <a16:colId xmlns="" xmlns:a16="http://schemas.microsoft.com/office/drawing/2014/main" val="30206483"/>
                    </a:ext>
                  </a:extLst>
                </a:gridCol>
              </a:tblGrid>
              <a:tr h="1310915">
                <a:tc>
                  <a:txBody>
                    <a:bodyPr/>
                    <a:lstStyle/>
                    <a:p>
                      <a:pPr algn="ctr" fontAlgn="ct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網絡建立與鏈結</a:t>
                      </a:r>
                      <a:endParaRPr lang="zh-TW" altLang="en-US" sz="2200" b="1"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5443" marR="5443" marT="5443" marB="0" anchor="ctr">
                    <a:solidFill>
                      <a:schemeClr val="accent1">
                        <a:lumMod val="20000"/>
                        <a:lumOff val="80000"/>
                      </a:schemeClr>
                    </a:solidFill>
                  </a:tcPr>
                </a:tc>
                <a:tc>
                  <a:txBody>
                    <a:bodyPr/>
                    <a:lstStyle/>
                    <a:p>
                      <a:pPr algn="ctr" fontAlgn="ct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
                      </a:r>
                      <a:b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b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區域創新系統研究</a:t>
                      </a:r>
                      <a:r>
                        <a:rPr lang="zh-TW" altLang="en-US" sz="2200" b="1" u="none" strike="noStrike" dirty="0" smtClean="0">
                          <a:solidFill>
                            <a:srgbClr val="0070C0"/>
                          </a:solidFill>
                          <a:effectLst/>
                          <a:latin typeface="Microsoft YaHei" panose="020B0503020204020204" pitchFamily="34" charset="-122"/>
                          <a:ea typeface="Microsoft YaHei" panose="020B0503020204020204" pitchFamily="34" charset="-122"/>
                        </a:rPr>
                        <a:t>及</a:t>
                      </a:r>
                      <a:endParaRPr lang="en-US" altLang="zh-TW" sz="2200" b="1" u="none" strike="noStrike" dirty="0" smtClean="0">
                        <a:solidFill>
                          <a:srgbClr val="0070C0"/>
                        </a:solidFill>
                        <a:effectLst/>
                        <a:latin typeface="Microsoft YaHei" panose="020B0503020204020204" pitchFamily="34" charset="-122"/>
                        <a:ea typeface="Microsoft YaHei" panose="020B0503020204020204" pitchFamily="34" charset="-122"/>
                      </a:endParaRPr>
                    </a:p>
                    <a:p>
                      <a:pPr algn="ctr" fontAlgn="ctr"/>
                      <a:r>
                        <a:rPr lang="zh-TW" altLang="en-US" sz="2200" b="1" u="none" strike="noStrike" dirty="0" smtClean="0">
                          <a:solidFill>
                            <a:srgbClr val="0070C0"/>
                          </a:solidFill>
                          <a:effectLst/>
                          <a:latin typeface="Microsoft YaHei" panose="020B0503020204020204" pitchFamily="34" charset="-122"/>
                          <a:ea typeface="Microsoft YaHei" panose="020B0503020204020204" pitchFamily="34" charset="-122"/>
                        </a:rPr>
                        <a:t>區域</a:t>
                      </a: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創新挑戰發掘</a:t>
                      </a:r>
                      <a:b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br>
                      <a:endParaRPr lang="zh-TW" altLang="en-US" sz="2200" b="1"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5443" marR="5443" marT="5443" marB="0" anchor="ctr">
                    <a:solidFill>
                      <a:schemeClr val="accent1">
                        <a:lumMod val="20000"/>
                        <a:lumOff val="80000"/>
                      </a:schemeClr>
                    </a:solidFill>
                  </a:tcPr>
                </a:tc>
                <a:tc>
                  <a:txBody>
                    <a:bodyPr/>
                    <a:lstStyle/>
                    <a:p>
                      <a:pPr algn="ctr" fontAlgn="ctr"/>
                      <a:r>
                        <a:rPr lang="zh-TW" altLang="en-US" sz="2200" b="1" u="none" strike="noStrike" dirty="0" smtClean="0">
                          <a:solidFill>
                            <a:srgbClr val="0070C0"/>
                          </a:solidFill>
                          <a:effectLst/>
                          <a:latin typeface="Microsoft YaHei" panose="020B0503020204020204" pitchFamily="34" charset="-122"/>
                          <a:ea typeface="Microsoft YaHei" panose="020B0503020204020204" pitchFamily="34" charset="-122"/>
                        </a:rPr>
                        <a:t>群聚</a:t>
                      </a: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管理</a:t>
                      </a:r>
                      <a:endParaRPr lang="zh-TW" altLang="en-US" sz="2200" b="1"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5443" marR="5443" marT="5443" marB="0" anchor="ctr">
                    <a:solidFill>
                      <a:schemeClr val="accent1">
                        <a:lumMod val="20000"/>
                        <a:lumOff val="80000"/>
                      </a:schemeClr>
                    </a:solidFill>
                  </a:tcPr>
                </a:tc>
                <a:tc>
                  <a:txBody>
                    <a:bodyPr/>
                    <a:lstStyle/>
                    <a:p>
                      <a:pPr algn="ctr" fontAlgn="ct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創新</a:t>
                      </a:r>
                      <a:r>
                        <a:rPr lang="zh-TW" altLang="en-US" sz="2200" b="1" u="none" strike="noStrike" dirty="0" smtClean="0">
                          <a:solidFill>
                            <a:srgbClr val="0070C0"/>
                          </a:solidFill>
                          <a:effectLst/>
                          <a:latin typeface="Microsoft YaHei" panose="020B0503020204020204" pitchFamily="34" charset="-122"/>
                          <a:ea typeface="Microsoft YaHei" panose="020B0503020204020204" pitchFamily="34" charset="-122"/>
                        </a:rPr>
                        <a:t>生態</a:t>
                      </a:r>
                      <a:endParaRPr lang="en-US" altLang="zh-TW" sz="2200" b="1" u="none" strike="noStrike" dirty="0" smtClean="0">
                        <a:solidFill>
                          <a:srgbClr val="0070C0"/>
                        </a:solidFill>
                        <a:effectLst/>
                        <a:latin typeface="Microsoft YaHei" panose="020B0503020204020204" pitchFamily="34" charset="-122"/>
                        <a:ea typeface="Microsoft YaHei" panose="020B0503020204020204" pitchFamily="34" charset="-122"/>
                      </a:endParaRPr>
                    </a:p>
                    <a:p>
                      <a:pPr algn="ctr" fontAlgn="ctr"/>
                      <a:r>
                        <a:rPr lang="zh-TW" altLang="en-US" sz="2200" b="1" u="none" strike="noStrike" dirty="0" smtClean="0">
                          <a:solidFill>
                            <a:srgbClr val="0070C0"/>
                          </a:solidFill>
                          <a:effectLst/>
                          <a:latin typeface="Microsoft YaHei" panose="020B0503020204020204" pitchFamily="34" charset="-122"/>
                          <a:ea typeface="Microsoft YaHei" panose="020B0503020204020204" pitchFamily="34" charset="-122"/>
                        </a:rPr>
                        <a:t>系統</a:t>
                      </a:r>
                      <a:r>
                        <a:rPr lang="zh-TW" altLang="en-US" sz="2200" b="1" u="none" strike="noStrike" dirty="0">
                          <a:solidFill>
                            <a:srgbClr val="0070C0"/>
                          </a:solidFill>
                          <a:effectLst/>
                          <a:latin typeface="Microsoft YaHei" panose="020B0503020204020204" pitchFamily="34" charset="-122"/>
                          <a:ea typeface="Microsoft YaHei" panose="020B0503020204020204" pitchFamily="34" charset="-122"/>
                        </a:rPr>
                        <a:t>發展</a:t>
                      </a:r>
                      <a:endParaRPr lang="zh-TW" altLang="en-US" sz="2200" b="1" i="0" u="none" strike="noStrike" dirty="0">
                        <a:solidFill>
                          <a:srgbClr val="0070C0"/>
                        </a:solidFill>
                        <a:effectLst/>
                        <a:latin typeface="Microsoft YaHei" panose="020B0503020204020204" pitchFamily="34" charset="-122"/>
                        <a:ea typeface="Microsoft YaHei" panose="020B0503020204020204" pitchFamily="34" charset="-122"/>
                      </a:endParaRPr>
                    </a:p>
                  </a:txBody>
                  <a:tcPr marL="5443" marR="5443" marT="5443" marB="0" anchor="ctr">
                    <a:solidFill>
                      <a:schemeClr val="accent1">
                        <a:lumMod val="20000"/>
                        <a:lumOff val="80000"/>
                      </a:schemeClr>
                    </a:solidFill>
                  </a:tcPr>
                </a:tc>
                <a:extLst>
                  <a:ext uri="{0D108BD9-81ED-4DB2-BD59-A6C34878D82A}">
                    <a16:rowId xmlns="" xmlns:a16="http://schemas.microsoft.com/office/drawing/2014/main" val="3347947524"/>
                  </a:ext>
                </a:extLst>
              </a:tr>
              <a:tr h="4545282">
                <a:tc>
                  <a:txBody>
                    <a:bodyPr/>
                    <a:lstStyle/>
                    <a:p>
                      <a:pPr algn="l" fontAlgn="ctr"/>
                      <a:endParaRPr lang="en-US" altLang="zh-TW" sz="1800" u="none" strike="noStrike" dirty="0" smtClean="0">
                        <a:effectLst/>
                      </a:endParaRPr>
                    </a:p>
                    <a:p>
                      <a:pPr marL="285750" indent="-285750" algn="l" fontAlgn="ctr">
                        <a:spcAft>
                          <a:spcPts val="600"/>
                        </a:spcAft>
                        <a:buFont typeface="Wingdings" panose="05000000000000000000" pitchFamily="2" charset="2"/>
                        <a:buChar char="p"/>
                      </a:pPr>
                      <a:r>
                        <a:rPr lang="zh-TW" altLang="en-US" sz="1800" u="none" strike="noStrike" dirty="0" smtClean="0">
                          <a:effectLst/>
                          <a:latin typeface="Microsoft YaHei" panose="020B0503020204020204" pitchFamily="34" charset="-122"/>
                          <a:ea typeface="Microsoft YaHei" panose="020B0503020204020204" pitchFamily="34" charset="-122"/>
                        </a:rPr>
                        <a:t>依據</a:t>
                      </a:r>
                      <a:r>
                        <a:rPr lang="zh-TW" altLang="en-US" sz="1800" u="none" strike="noStrike" dirty="0">
                          <a:effectLst/>
                          <a:latin typeface="Microsoft YaHei" panose="020B0503020204020204" pitchFamily="34" charset="-122"/>
                          <a:ea typeface="Microsoft YaHei" panose="020B0503020204020204" pitchFamily="34" charset="-122"/>
                        </a:rPr>
                        <a:t>大型</a:t>
                      </a:r>
                      <a:r>
                        <a:rPr lang="zh-TW" altLang="en-US" sz="1800" u="none" strike="noStrike" dirty="0" smtClean="0">
                          <a:effectLst/>
                          <a:latin typeface="Microsoft YaHei" panose="020B0503020204020204" pitchFamily="34" charset="-122"/>
                          <a:ea typeface="Microsoft YaHei" panose="020B0503020204020204" pitchFamily="34" charset="-122"/>
                        </a:rPr>
                        <a:t>廠商進駐</a:t>
                      </a:r>
                      <a:r>
                        <a:rPr lang="zh-TW" altLang="en-US" sz="1800" u="none" strike="noStrike" dirty="0">
                          <a:effectLst/>
                          <a:latin typeface="Microsoft YaHei" panose="020B0503020204020204" pitchFamily="34" charset="-122"/>
                          <a:ea typeface="Microsoft YaHei" panose="020B0503020204020204" pitchFamily="34" charset="-122"/>
                        </a:rPr>
                        <a:t>所屬領域</a:t>
                      </a:r>
                      <a:r>
                        <a:rPr lang="en-US" altLang="zh-TW" sz="1800" u="none" strike="noStrike" dirty="0">
                          <a:effectLst/>
                          <a:latin typeface="Microsoft YaHei" panose="020B0503020204020204" pitchFamily="34" charset="-122"/>
                          <a:ea typeface="Microsoft YaHei" panose="020B0503020204020204" pitchFamily="34" charset="-122"/>
                        </a:rPr>
                        <a:t>(</a:t>
                      </a:r>
                      <a:r>
                        <a:rPr lang="zh-TW" altLang="en-US" sz="1800" u="none" strike="noStrike" dirty="0">
                          <a:effectLst/>
                          <a:latin typeface="Microsoft YaHei" panose="020B0503020204020204" pitchFamily="34" charset="-122"/>
                          <a:ea typeface="Microsoft YaHei" panose="020B0503020204020204" pitchFamily="34" charset="-122"/>
                        </a:rPr>
                        <a:t>資安</a:t>
                      </a:r>
                      <a:r>
                        <a:rPr lang="en-US" altLang="zh-TW" sz="1800" u="none" strike="noStrike" dirty="0">
                          <a:effectLst/>
                          <a:latin typeface="Microsoft YaHei" panose="020B0503020204020204" pitchFamily="34" charset="-122"/>
                          <a:ea typeface="Microsoft YaHei" panose="020B0503020204020204" pitchFamily="34" charset="-122"/>
                        </a:rPr>
                        <a:t>/</a:t>
                      </a:r>
                      <a:r>
                        <a:rPr lang="zh-TW" altLang="en-US" sz="1800" u="none" strike="noStrike" dirty="0">
                          <a:effectLst/>
                          <a:latin typeface="Microsoft YaHei" panose="020B0503020204020204" pitchFamily="34" charset="-122"/>
                          <a:ea typeface="Microsoft YaHei" panose="020B0503020204020204" pitchFamily="34" charset="-122"/>
                        </a:rPr>
                        <a:t>智慧健康</a:t>
                      </a:r>
                      <a:r>
                        <a:rPr lang="en-US" altLang="zh-TW" sz="1800" u="none" strike="noStrike" dirty="0">
                          <a:effectLst/>
                          <a:latin typeface="Microsoft YaHei" panose="020B0503020204020204" pitchFamily="34" charset="-122"/>
                          <a:ea typeface="Microsoft YaHei" panose="020B0503020204020204" pitchFamily="34" charset="-122"/>
                        </a:rPr>
                        <a:t>/</a:t>
                      </a:r>
                      <a:r>
                        <a:rPr lang="zh-TW" altLang="en-US" sz="1800" u="none" strike="noStrike" dirty="0">
                          <a:effectLst/>
                          <a:latin typeface="Microsoft YaHei" panose="020B0503020204020204" pitchFamily="34" charset="-122"/>
                          <a:ea typeface="Microsoft YaHei" panose="020B0503020204020204" pitchFamily="34" charset="-122"/>
                        </a:rPr>
                        <a:t>智慧交通等</a:t>
                      </a:r>
                      <a:r>
                        <a:rPr lang="en-US" altLang="zh-TW" sz="1800" u="none" strike="noStrike" dirty="0">
                          <a:effectLst/>
                          <a:latin typeface="Microsoft YaHei" panose="020B0503020204020204" pitchFamily="34" charset="-122"/>
                          <a:ea typeface="Microsoft YaHei" panose="020B0503020204020204" pitchFamily="34" charset="-122"/>
                        </a:rPr>
                        <a:t>)</a:t>
                      </a:r>
                      <a:r>
                        <a:rPr lang="zh-TW" altLang="en-US" sz="1800" u="none" strike="noStrike" dirty="0">
                          <a:effectLst/>
                          <a:latin typeface="Microsoft YaHei" panose="020B0503020204020204" pitchFamily="34" charset="-122"/>
                          <a:ea typeface="Microsoft YaHei" panose="020B0503020204020204" pitchFamily="34" charset="-122"/>
                        </a:rPr>
                        <a:t>，優先設置該領域之價值鏈廠商及機構技術登錄及查詢平台，以促進水平式創新生態系統</a:t>
                      </a:r>
                      <a:r>
                        <a:rPr lang="zh-TW" altLang="en-US" sz="1800" u="none" strike="noStrike" dirty="0" smtClean="0">
                          <a:effectLst/>
                          <a:latin typeface="Microsoft YaHei" panose="020B0503020204020204" pitchFamily="34" charset="-122"/>
                          <a:ea typeface="Microsoft YaHei" panose="020B0503020204020204" pitchFamily="34" charset="-122"/>
                        </a:rPr>
                        <a:t>建立</a:t>
                      </a:r>
                      <a:endParaRPr lang="en-US" altLang="zh-TW" sz="180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spcAft>
                          <a:spcPts val="600"/>
                        </a:spcAft>
                        <a:buFont typeface="Wingdings" panose="05000000000000000000" pitchFamily="2" charset="2"/>
                        <a:buChar char="p"/>
                      </a:pPr>
                      <a:r>
                        <a:rPr lang="zh-TW" altLang="en-US" sz="1800" u="none" strike="noStrike" dirty="0" smtClean="0">
                          <a:effectLst/>
                          <a:latin typeface="Microsoft YaHei" panose="020B0503020204020204" pitchFamily="34" charset="-122"/>
                          <a:ea typeface="Microsoft YaHei" panose="020B0503020204020204" pitchFamily="34" charset="-122"/>
                        </a:rPr>
                        <a:t>規劃舉行跨</a:t>
                      </a:r>
                      <a:r>
                        <a:rPr lang="zh-TW" altLang="en-US" sz="1800" u="none" strike="noStrike" dirty="0">
                          <a:effectLst/>
                          <a:latin typeface="Microsoft YaHei" panose="020B0503020204020204" pitchFamily="34" charset="-122"/>
                          <a:ea typeface="Microsoft YaHei" panose="020B0503020204020204" pitchFamily="34" charset="-122"/>
                        </a:rPr>
                        <a:t>機構、跨產官學之科技前瞻、技術地圖建立之</a:t>
                      </a:r>
                      <a:r>
                        <a:rPr lang="zh-TW" altLang="en-US" sz="1800" u="none" strike="noStrike" dirty="0" smtClean="0">
                          <a:effectLst/>
                          <a:latin typeface="Microsoft YaHei" panose="020B0503020204020204" pitchFamily="34" charset="-122"/>
                          <a:ea typeface="Microsoft YaHei" panose="020B0503020204020204" pitchFamily="34" charset="-122"/>
                        </a:rPr>
                        <a:t>研討會、建構式科技評估</a:t>
                      </a:r>
                      <a:r>
                        <a:rPr lang="zh-TW" altLang="en-US" sz="1800" u="none" strike="noStrike" dirty="0">
                          <a:effectLst/>
                          <a:latin typeface="Microsoft YaHei" panose="020B0503020204020204" pitchFamily="34" charset="-122"/>
                          <a:ea typeface="Microsoft YaHei" panose="020B0503020204020204" pitchFamily="34" charset="-122"/>
                        </a:rPr>
                        <a:t/>
                      </a:r>
                      <a:br>
                        <a:rPr lang="zh-TW" altLang="en-US" sz="1800" u="none" strike="noStrike" dirty="0">
                          <a:effectLst/>
                          <a:latin typeface="Microsoft YaHei" panose="020B0503020204020204" pitchFamily="34" charset="-122"/>
                          <a:ea typeface="Microsoft YaHei" panose="020B0503020204020204" pitchFamily="34" charset="-122"/>
                        </a:rPr>
                      </a:br>
                      <a:r>
                        <a:rPr lang="en-US" altLang="zh-TW" sz="1800" u="none" strike="noStrike" dirty="0">
                          <a:effectLst/>
                          <a:latin typeface="Microsoft YaHei" panose="020B0503020204020204" pitchFamily="34" charset="-122"/>
                          <a:ea typeface="Microsoft YaHei" panose="020B0503020204020204" pitchFamily="34" charset="-122"/>
                        </a:rPr>
                        <a:t/>
                      </a:r>
                      <a:br>
                        <a:rPr lang="en-US" altLang="zh-TW" sz="1800" u="none" strike="noStrike" dirty="0">
                          <a:effectLst/>
                          <a:latin typeface="Microsoft YaHei" panose="020B0503020204020204" pitchFamily="34" charset="-122"/>
                          <a:ea typeface="Microsoft YaHei" panose="020B0503020204020204" pitchFamily="34" charset="-122"/>
                        </a:rPr>
                      </a:br>
                      <a:endParaRPr lang="en-US" altLang="zh-TW" sz="1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5443" marR="5443" marT="5443" marB="0">
                    <a:solidFill>
                      <a:schemeClr val="accent1">
                        <a:lumMod val="20000"/>
                        <a:lumOff val="80000"/>
                      </a:schemeClr>
                    </a:solidFill>
                  </a:tcPr>
                </a:tc>
                <a:tc>
                  <a:txBody>
                    <a:bodyPr/>
                    <a:lstStyle/>
                    <a:p>
                      <a:pPr algn="l" fontAlgn="ct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以</a:t>
                      </a:r>
                      <a:r>
                        <a:rPr lang="zh-TW" altLang="en-US" sz="1800" b="0" u="none" strike="noStrike" dirty="0">
                          <a:effectLst/>
                          <a:latin typeface="Microsoft YaHei" panose="020B0503020204020204" pitchFamily="34" charset="-122"/>
                          <a:ea typeface="Microsoft YaHei" panose="020B0503020204020204" pitchFamily="34" charset="-122"/>
                        </a:rPr>
                        <a:t>區域產業之專利及書目計量資料等創新相關資料進行區域創新系統發展動態之監測與</a:t>
                      </a:r>
                      <a:r>
                        <a:rPr lang="zh-TW" altLang="en-US" sz="1800" b="0" u="none" strike="noStrike" dirty="0" smtClean="0">
                          <a:effectLst/>
                          <a:latin typeface="Microsoft YaHei" panose="020B0503020204020204" pitchFamily="34" charset="-122"/>
                          <a:ea typeface="Microsoft YaHei" panose="020B0503020204020204" pitchFamily="34" charset="-122"/>
                        </a:rPr>
                        <a:t>評估</a:t>
                      </a: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與</a:t>
                      </a:r>
                      <a:r>
                        <a:rPr lang="zh-TW" altLang="en-US" sz="1800" b="0" u="none" strike="noStrike" dirty="0">
                          <a:effectLst/>
                          <a:latin typeface="Microsoft YaHei" panose="020B0503020204020204" pitchFamily="34" charset="-122"/>
                          <a:ea typeface="Microsoft YaHei" panose="020B0503020204020204" pitchFamily="34" charset="-122"/>
                        </a:rPr>
                        <a:t>成大及台南產官學聯盟合作進行區域挑戰之資安</a:t>
                      </a:r>
                      <a:r>
                        <a:rPr lang="zh-TW" altLang="en-US" sz="1800" b="0" u="none" strike="noStrike" dirty="0" smtClean="0">
                          <a:effectLst/>
                          <a:latin typeface="Microsoft YaHei" panose="020B0503020204020204" pitchFamily="34" charset="-122"/>
                          <a:ea typeface="Microsoft YaHei" panose="020B0503020204020204" pitchFamily="34" charset="-122"/>
                        </a:rPr>
                        <a:t>、科技計畫研究補助及經濟部相關科技計畫之整合協調及合夥關係建立智慧</a:t>
                      </a:r>
                      <a:r>
                        <a:rPr lang="zh-TW" altLang="en-US" sz="1800" b="0" u="none" strike="noStrike" dirty="0">
                          <a:effectLst/>
                          <a:latin typeface="Microsoft YaHei" panose="020B0503020204020204" pitchFamily="34" charset="-122"/>
                          <a:ea typeface="Microsoft YaHei" panose="020B0503020204020204" pitchFamily="34" charset="-122"/>
                        </a:rPr>
                        <a:t>健康等優先議題界定及問題解決方案溝通</a:t>
                      </a:r>
                      <a:r>
                        <a:rPr lang="zh-TW" altLang="en-US" sz="1800" b="0" u="none" strike="noStrike" dirty="0" smtClean="0">
                          <a:effectLst/>
                          <a:latin typeface="Microsoft YaHei" panose="020B0503020204020204" pitchFamily="34" charset="-122"/>
                          <a:ea typeface="Microsoft YaHei" panose="020B0503020204020204" pitchFamily="34" charset="-122"/>
                        </a:rPr>
                        <a:t>平台</a:t>
                      </a: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建議相關科技計畫科技</a:t>
                      </a:r>
                      <a:r>
                        <a:rPr lang="zh-TW" altLang="en-US" sz="1800" b="0" u="none" strike="noStrike" dirty="0">
                          <a:effectLst/>
                          <a:latin typeface="Microsoft YaHei" panose="020B0503020204020204" pitchFamily="34" charset="-122"/>
                          <a:ea typeface="Microsoft YaHei" panose="020B0503020204020204" pitchFamily="34" charset="-122"/>
                        </a:rPr>
                        <a:t>部</a:t>
                      </a:r>
                      <a:r>
                        <a:rPr lang="zh-TW" altLang="en-US" sz="1800" b="0" u="none" strike="noStrike" dirty="0" smtClean="0">
                          <a:effectLst/>
                          <a:latin typeface="Microsoft YaHei" panose="020B0503020204020204" pitchFamily="34" charset="-122"/>
                          <a:ea typeface="Microsoft YaHei" panose="020B0503020204020204" pitchFamily="34" charset="-122"/>
                        </a:rPr>
                        <a:t>相關審查</a:t>
                      </a:r>
                      <a:r>
                        <a:rPr lang="zh-TW" altLang="en-US" sz="1800" b="0" u="none" strike="noStrike" dirty="0">
                          <a:effectLst/>
                          <a:latin typeface="Microsoft YaHei" panose="020B0503020204020204" pitchFamily="34" charset="-122"/>
                          <a:ea typeface="Microsoft YaHei" panose="020B0503020204020204" pitchFamily="34" charset="-122"/>
                        </a:rPr>
                        <a:t>納入區域創新影響之評估</a:t>
                      </a:r>
                      <a:r>
                        <a:rPr lang="zh-TW" altLang="en-US" sz="1800" b="0" u="none" strike="noStrike" dirty="0" smtClean="0">
                          <a:effectLst/>
                          <a:latin typeface="Microsoft YaHei" panose="020B0503020204020204" pitchFamily="34" charset="-122"/>
                          <a:ea typeface="Microsoft YaHei" panose="020B0503020204020204" pitchFamily="34" charset="-122"/>
                        </a:rPr>
                        <a:t>面向，以</a:t>
                      </a:r>
                      <a:r>
                        <a:rPr lang="zh-TW" altLang="en-US" sz="1800" b="0" u="none" strike="noStrike" dirty="0">
                          <a:effectLst/>
                          <a:latin typeface="Microsoft YaHei" panose="020B0503020204020204" pitchFamily="34" charset="-122"/>
                          <a:ea typeface="Microsoft YaHei" panose="020B0503020204020204" pitchFamily="34" charset="-122"/>
                        </a:rPr>
                        <a:t>鼓勵區域內</a:t>
                      </a:r>
                      <a:r>
                        <a:rPr lang="zh-TW" altLang="en-US" sz="1800" b="0" u="none" strike="noStrike" dirty="0" smtClean="0">
                          <a:effectLst/>
                          <a:latin typeface="Microsoft YaHei" panose="020B0503020204020204" pitchFamily="34" charset="-122"/>
                          <a:ea typeface="Microsoft YaHei" panose="020B0503020204020204" pitchFamily="34" charset="-122"/>
                        </a:rPr>
                        <a:t>大學資</a:t>
                      </a:r>
                      <a:r>
                        <a:rPr lang="zh-TW" altLang="en-US" sz="1800" b="0" u="none" strike="noStrike" dirty="0">
                          <a:effectLst/>
                          <a:latin typeface="Microsoft YaHei" panose="020B0503020204020204" pitchFamily="34" charset="-122"/>
                          <a:ea typeface="Microsoft YaHei" panose="020B0503020204020204" pitchFamily="34" charset="-122"/>
                        </a:rPr>
                        <a:t>安智慧健康等領域之研究補助申請</a:t>
                      </a:r>
                      <a:br>
                        <a:rPr lang="zh-TW" altLang="en-US" sz="1800" b="0" u="none" strike="noStrike" dirty="0">
                          <a:effectLst/>
                          <a:latin typeface="Microsoft YaHei" panose="020B0503020204020204" pitchFamily="34" charset="-122"/>
                          <a:ea typeface="Microsoft YaHei" panose="020B0503020204020204" pitchFamily="34" charset="-122"/>
                        </a:rPr>
                      </a:br>
                      <a:endParaRPr lang="zh-TW" altLang="en-US" sz="1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5443" marR="5443" marT="5443" marB="0">
                    <a:solidFill>
                      <a:schemeClr val="accent1">
                        <a:lumMod val="20000"/>
                        <a:lumOff val="80000"/>
                      </a:schemeClr>
                    </a:solidFill>
                  </a:tcPr>
                </a:tc>
                <a:tc>
                  <a:txBody>
                    <a:bodyPr/>
                    <a:lstStyle/>
                    <a:p>
                      <a:pPr algn="l" fontAlgn="ct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建立</a:t>
                      </a:r>
                      <a:r>
                        <a:rPr lang="zh-TW" altLang="en-US" sz="1800" b="0" u="none" strike="noStrike" dirty="0">
                          <a:effectLst/>
                          <a:latin typeface="Microsoft YaHei" panose="020B0503020204020204" pitchFamily="34" charset="-122"/>
                          <a:ea typeface="Microsoft YaHei" panose="020B0503020204020204" pitchFamily="34" charset="-122"/>
                        </a:rPr>
                        <a:t>中央地方政府資安機關之資安採購需求整合機制，並結合產官學技術地圖目標，以重點性聚焦沙崙進行前商業採購，促進新創及商業生態系統</a:t>
                      </a:r>
                      <a:r>
                        <a:rPr lang="zh-TW" altLang="en-US" sz="1800" b="0" u="none" strike="noStrike" dirty="0" smtClean="0">
                          <a:effectLst/>
                          <a:latin typeface="Microsoft YaHei" panose="020B0503020204020204" pitchFamily="34" charset="-122"/>
                          <a:ea typeface="Microsoft YaHei" panose="020B0503020204020204" pitchFamily="34" charset="-122"/>
                        </a:rPr>
                        <a:t>發展</a:t>
                      </a: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整合</a:t>
                      </a:r>
                      <a:r>
                        <a:rPr lang="zh-TW" altLang="en-US" sz="1800" b="0" u="none" strike="noStrike" dirty="0">
                          <a:effectLst/>
                          <a:latin typeface="Microsoft YaHei" panose="020B0503020204020204" pitchFamily="34" charset="-122"/>
                          <a:ea typeface="Microsoft YaHei" panose="020B0503020204020204" pitchFamily="34" charset="-122"/>
                        </a:rPr>
                        <a:t>及建立就業服務、移民居留服務簽證、智財權法律服務、政府相關補助申請媒合轉業服務、提供居住及短期住宿協助、通勤、音樂文化活動等</a:t>
                      </a:r>
                      <a:endParaRPr lang="zh-TW" altLang="en-US" sz="1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5443" marR="5443" marT="5443" marB="0">
                    <a:solidFill>
                      <a:schemeClr val="accent1">
                        <a:lumMod val="20000"/>
                        <a:lumOff val="80000"/>
                      </a:schemeClr>
                    </a:solidFill>
                  </a:tcPr>
                </a:tc>
                <a:tc>
                  <a:txBody>
                    <a:bodyPr/>
                    <a:lstStyle/>
                    <a:p>
                      <a:pPr algn="l" fontAlgn="ct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與</a:t>
                      </a:r>
                      <a:r>
                        <a:rPr lang="zh-TW" altLang="en-US" sz="1800" b="0" u="none" strike="noStrike" dirty="0">
                          <a:effectLst/>
                          <a:latin typeface="Microsoft YaHei" panose="020B0503020204020204" pitchFamily="34" charset="-122"/>
                          <a:ea typeface="Microsoft YaHei" panose="020B0503020204020204" pitchFamily="34" charset="-122"/>
                        </a:rPr>
                        <a:t>陽交大沙崙校區進行鏈結，槓桿該校區大型企業設立之專屬研究中心和聯合研究中心之研發與創新活動，強化與沙崙新創公司之</a:t>
                      </a:r>
                      <a:r>
                        <a:rPr lang="zh-TW" altLang="en-US" sz="1800" b="0" u="none" strike="noStrike" dirty="0" smtClean="0">
                          <a:effectLst/>
                          <a:latin typeface="Microsoft YaHei" panose="020B0503020204020204" pitchFamily="34" charset="-122"/>
                          <a:ea typeface="Microsoft YaHei" panose="020B0503020204020204" pitchFamily="34" charset="-122"/>
                        </a:rPr>
                        <a:t>合作</a:t>
                      </a: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支援</a:t>
                      </a:r>
                      <a:r>
                        <a:rPr lang="en-US" altLang="zh-TW" sz="1800" b="0" u="none" strike="noStrike" dirty="0">
                          <a:effectLst/>
                          <a:latin typeface="Microsoft YaHei" panose="020B0503020204020204" pitchFamily="34" charset="-122"/>
                          <a:ea typeface="Microsoft YaHei" panose="020B0503020204020204" pitchFamily="34" charset="-122"/>
                        </a:rPr>
                        <a:t>South TTA</a:t>
                      </a:r>
                      <a:r>
                        <a:rPr lang="zh-TW" altLang="en-US" sz="1800" b="0" u="none" strike="noStrike" dirty="0">
                          <a:effectLst/>
                          <a:latin typeface="Microsoft YaHei" panose="020B0503020204020204" pitchFamily="34" charset="-122"/>
                          <a:ea typeface="Microsoft YaHei" panose="020B0503020204020204" pitchFamily="34" charset="-122"/>
                        </a:rPr>
                        <a:t>之常態性區域創新生態系統鏈結</a:t>
                      </a:r>
                      <a:r>
                        <a:rPr lang="zh-TW" altLang="en-US" sz="1800" b="0" u="none" strike="noStrike" dirty="0" smtClean="0">
                          <a:effectLst/>
                          <a:latin typeface="Microsoft YaHei" panose="020B0503020204020204" pitchFamily="34" charset="-122"/>
                          <a:ea typeface="Microsoft YaHei" panose="020B0503020204020204" pitchFamily="34" charset="-122"/>
                        </a:rPr>
                        <a:t>工作</a:t>
                      </a:r>
                      <a:endParaRPr lang="en-US" altLang="zh-TW" sz="1800" b="0" u="none" strike="noStrike" dirty="0" smtClean="0">
                        <a:effectLst/>
                        <a:latin typeface="Microsoft YaHei" panose="020B0503020204020204" pitchFamily="34" charset="-122"/>
                        <a:ea typeface="Microsoft YaHei" panose="020B0503020204020204" pitchFamily="34" charset="-122"/>
                      </a:endParaRPr>
                    </a:p>
                    <a:p>
                      <a:pPr marL="285750" indent="-285750" algn="l" fontAlgn="ctr">
                        <a:buFont typeface="Wingdings" panose="05000000000000000000" pitchFamily="2" charset="2"/>
                        <a:buChar char="p"/>
                      </a:pPr>
                      <a:r>
                        <a:rPr lang="zh-TW" altLang="en-US" sz="1800" b="0" u="none" strike="noStrike" dirty="0" smtClean="0">
                          <a:effectLst/>
                          <a:latin typeface="Microsoft YaHei" panose="020B0503020204020204" pitchFamily="34" charset="-122"/>
                          <a:ea typeface="Microsoft YaHei" panose="020B0503020204020204" pitchFamily="34" charset="-122"/>
                        </a:rPr>
                        <a:t>鏈</a:t>
                      </a:r>
                      <a:r>
                        <a:rPr lang="zh-TW" altLang="en-US" sz="1800" b="0" u="none" strike="noStrike" dirty="0">
                          <a:effectLst/>
                          <a:latin typeface="Microsoft YaHei" panose="020B0503020204020204" pitchFamily="34" charset="-122"/>
                          <a:ea typeface="Microsoft YaHei" panose="020B0503020204020204" pitchFamily="34" charset="-122"/>
                        </a:rPr>
                        <a:t>結六都之智慧城市相關創新活動</a:t>
                      </a:r>
                      <a:endParaRPr lang="zh-TW" altLang="en-US" sz="1800" b="0" i="0" u="none" strike="noStrike" dirty="0">
                        <a:solidFill>
                          <a:srgbClr val="000000"/>
                        </a:solidFill>
                        <a:effectLst/>
                        <a:latin typeface="Microsoft YaHei" panose="020B0503020204020204" pitchFamily="34" charset="-122"/>
                        <a:ea typeface="Microsoft YaHei" panose="020B0503020204020204" pitchFamily="34" charset="-122"/>
                      </a:endParaRPr>
                    </a:p>
                  </a:txBody>
                  <a:tcPr marL="5443" marR="5443" marT="5443" marB="0">
                    <a:solidFill>
                      <a:schemeClr val="accent1">
                        <a:lumMod val="20000"/>
                        <a:lumOff val="80000"/>
                      </a:schemeClr>
                    </a:solidFill>
                  </a:tcPr>
                </a:tc>
                <a:extLst>
                  <a:ext uri="{0D108BD9-81ED-4DB2-BD59-A6C34878D82A}">
                    <a16:rowId xmlns="" xmlns:a16="http://schemas.microsoft.com/office/drawing/2014/main" val="2472438631"/>
                  </a:ext>
                </a:extLst>
              </a:tr>
            </a:tbl>
          </a:graphicData>
        </a:graphic>
      </p:graphicFrame>
      <p:sp>
        <p:nvSpPr>
          <p:cNvPr id="4"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31</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6200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976045" y="1089061"/>
            <a:ext cx="10202238" cy="5640512"/>
          </a:xfrm>
          <a:prstGeom prst="rect">
            <a:avLst/>
          </a:prstGeom>
        </p:spPr>
      </p:pic>
      <p:sp>
        <p:nvSpPr>
          <p:cNvPr id="9" name="文字方塊 8"/>
          <p:cNvSpPr txBox="1"/>
          <p:nvPr/>
        </p:nvSpPr>
        <p:spPr>
          <a:xfrm>
            <a:off x="284254" y="196151"/>
            <a:ext cx="12123505" cy="646331"/>
          </a:xfrm>
          <a:prstGeom prst="rect">
            <a:avLst/>
          </a:prstGeom>
          <a:noFill/>
        </p:spPr>
        <p:txBody>
          <a:bodyPr wrap="square" rtlCol="0">
            <a:spAutoFit/>
          </a:bodyPr>
          <a:lstStyle/>
          <a:p>
            <a:r>
              <a:rPr lang="zh-TW" altLang="en-US" sz="3500" b="1" dirty="0" smtClean="0">
                <a:solidFill>
                  <a:prstClr val="black"/>
                </a:solidFill>
                <a:latin typeface="Microsoft YaHei" panose="020B0503020204020204" pitchFamily="34" charset="-122"/>
                <a:ea typeface="Microsoft YaHei" panose="020B0503020204020204" pitchFamily="34" charset="-122"/>
              </a:rPr>
              <a:t>資安相關科技計畫與非科技計畫之政策工具資訊蒐集與分析</a:t>
            </a:r>
            <a:endParaRPr lang="zh-TW" altLang="en-US" sz="3500" b="1" dirty="0">
              <a:solidFill>
                <a:prstClr val="black"/>
              </a:solidFill>
              <a:latin typeface="Microsoft YaHei" panose="020B0503020204020204" pitchFamily="34" charset="-122"/>
              <a:ea typeface="Microsoft YaHei" panose="020B0503020204020204" pitchFamily="34" charset="-122"/>
            </a:endParaRPr>
          </a:p>
        </p:txBody>
      </p:sp>
      <p:cxnSp>
        <p:nvCxnSpPr>
          <p:cNvPr id="10" name="直線接點 9"/>
          <p:cNvCxnSpPr/>
          <p:nvPr/>
        </p:nvCxnSpPr>
        <p:spPr>
          <a:xfrm>
            <a:off x="842481" y="965771"/>
            <a:ext cx="10335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32</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31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95054" y="272792"/>
            <a:ext cx="10515600" cy="1325563"/>
          </a:xfrm>
        </p:spPr>
        <p:txBody>
          <a:bodyPr>
            <a:normAutofit/>
          </a:bodyPr>
          <a:lstStyle/>
          <a:p>
            <a:r>
              <a:rPr lang="zh-TW" altLang="en-US" b="1" dirty="0" smtClean="0">
                <a:latin typeface="Microsoft YaHei" panose="020B0503020204020204" pitchFamily="34" charset="-122"/>
                <a:ea typeface="Microsoft YaHei" panose="020B0503020204020204" pitchFamily="34" charset="-122"/>
              </a:rPr>
              <a:t>資</a:t>
            </a:r>
            <a:r>
              <a:rPr lang="zh-TW" altLang="en-US" b="1" dirty="0">
                <a:latin typeface="Microsoft YaHei" panose="020B0503020204020204" pitchFamily="34" charset="-122"/>
                <a:ea typeface="Microsoft YaHei" panose="020B0503020204020204" pitchFamily="34" charset="-122"/>
              </a:rPr>
              <a:t>安相關科技計畫與政策工具</a:t>
            </a:r>
            <a:r>
              <a:rPr lang="zh-TW" altLang="en-US" b="1" dirty="0" smtClean="0">
                <a:latin typeface="Microsoft YaHei" panose="020B0503020204020204" pitchFamily="34" charset="-122"/>
                <a:ea typeface="Microsoft YaHei" panose="020B0503020204020204" pitchFamily="34" charset="-122"/>
              </a:rPr>
              <a:t>盤點</a:t>
            </a:r>
            <a:r>
              <a:rPr lang="zh-TW" altLang="en-US" b="1" dirty="0">
                <a:latin typeface="Microsoft YaHei" panose="020B0503020204020204" pitchFamily="34" charset="-122"/>
                <a:ea typeface="Microsoft YaHei" panose="020B0503020204020204" pitchFamily="34" charset="-122"/>
              </a:rPr>
              <a:t>清單</a:t>
            </a:r>
            <a:r>
              <a:rPr lang="zh-TW" altLang="en-US" b="1" dirty="0" smtClean="0">
                <a:latin typeface="Microsoft YaHei" panose="020B0503020204020204" pitchFamily="34" charset="-122"/>
                <a:ea typeface="Microsoft YaHei" panose="020B0503020204020204" pitchFamily="34" charset="-122"/>
              </a:rPr>
              <a:t/>
            </a:r>
            <a:br>
              <a:rPr lang="zh-TW" altLang="en-US" b="1" dirty="0" smtClean="0">
                <a:latin typeface="Microsoft YaHei" panose="020B0503020204020204" pitchFamily="34" charset="-122"/>
                <a:ea typeface="Microsoft YaHei" panose="020B0503020204020204" pitchFamily="34" charset="-122"/>
              </a:rPr>
            </a:br>
            <a:endParaRPr lang="zh-TW" altLang="en-US" b="1" dirty="0">
              <a:latin typeface="Microsoft YaHei" panose="020B0503020204020204" pitchFamily="34" charset="-122"/>
              <a:ea typeface="Microsoft YaHei" panose="020B0503020204020204" pitchFamily="34" charset="-122"/>
            </a:endParaRPr>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2"/>
          <a:stretch>
            <a:fillRect/>
          </a:stretch>
        </p:blipFill>
        <p:spPr>
          <a:xfrm>
            <a:off x="352425" y="1027906"/>
            <a:ext cx="11839575" cy="5581650"/>
          </a:xfrm>
          <a:prstGeom prst="rect">
            <a:avLst/>
          </a:prstGeom>
        </p:spPr>
      </p:pic>
      <p:sp>
        <p:nvSpPr>
          <p:cNvPr id="6" name="文字方塊 5"/>
          <p:cNvSpPr txBox="1"/>
          <p:nvPr/>
        </p:nvSpPr>
        <p:spPr>
          <a:xfrm>
            <a:off x="352425" y="6559827"/>
            <a:ext cx="4137660" cy="276999"/>
          </a:xfrm>
          <a:prstGeom prst="rect">
            <a:avLst/>
          </a:prstGeom>
          <a:noFill/>
        </p:spPr>
        <p:txBody>
          <a:bodyPr wrap="square" rtlCol="0">
            <a:spAutoFit/>
          </a:bodyPr>
          <a:lstStyle/>
          <a:p>
            <a:r>
              <a:rPr lang="zh-TW" altLang="en-US" sz="1200" dirty="0" smtClean="0">
                <a:solidFill>
                  <a:prstClr val="black"/>
                </a:solidFill>
              </a:rPr>
              <a:t>來源</a:t>
            </a:r>
            <a:r>
              <a:rPr lang="en-US" altLang="zh-TW" sz="1200" dirty="0" smtClean="0">
                <a:solidFill>
                  <a:prstClr val="black"/>
                </a:solidFill>
              </a:rPr>
              <a:t>:</a:t>
            </a:r>
            <a:r>
              <a:rPr lang="zh-TW" altLang="en-US" sz="1200" dirty="0" smtClean="0">
                <a:solidFill>
                  <a:prstClr val="black"/>
                </a:solidFill>
              </a:rPr>
              <a:t>自行整理</a:t>
            </a:r>
            <a:endParaRPr lang="zh-TW" altLang="en-US" sz="1200" dirty="0">
              <a:solidFill>
                <a:prstClr val="black"/>
              </a:solidFill>
            </a:endParaRPr>
          </a:p>
        </p:txBody>
      </p:sp>
      <p:sp>
        <p:nvSpPr>
          <p:cNvPr id="7"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33</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93674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37880" y="867593"/>
            <a:ext cx="8501010" cy="354067"/>
          </a:xfrm>
        </p:spPr>
        <p:txBody>
          <a:bodyPr>
            <a:normAutofit fontScale="90000"/>
          </a:bodyPr>
          <a:lstStyle/>
          <a:p>
            <a:r>
              <a:rPr lang="zh-TW" altLang="en-US" sz="4000" b="1" dirty="0" smtClean="0">
                <a:latin typeface="Microsoft YaHei" panose="020B0503020204020204" pitchFamily="34" charset="-122"/>
                <a:ea typeface="Microsoft YaHei" panose="020B0503020204020204" pitchFamily="34" charset="-122"/>
              </a:rPr>
              <a:t>資</a:t>
            </a:r>
            <a:r>
              <a:rPr lang="zh-TW" altLang="en-US" sz="4000" b="1" dirty="0">
                <a:latin typeface="Microsoft YaHei" panose="020B0503020204020204" pitchFamily="34" charset="-122"/>
                <a:ea typeface="Microsoft YaHei" panose="020B0503020204020204" pitchFamily="34" charset="-122"/>
              </a:rPr>
              <a:t>安相關計畫之可</a:t>
            </a:r>
            <a:r>
              <a:rPr lang="zh-TW" altLang="en-US" sz="4000" b="1" dirty="0" smtClean="0">
                <a:latin typeface="Microsoft YaHei" panose="020B0503020204020204" pitchFamily="34" charset="-122"/>
                <a:ea typeface="Microsoft YaHei" panose="020B0503020204020204" pitchFamily="34" charset="-122"/>
              </a:rPr>
              <a:t>合作</a:t>
            </a:r>
            <a:r>
              <a:rPr lang="zh-TW" altLang="en-US" sz="4000" b="1" dirty="0">
                <a:latin typeface="Microsoft YaHei" panose="020B0503020204020204" pitchFamily="34" charset="-122"/>
                <a:ea typeface="Microsoft YaHei" panose="020B0503020204020204" pitchFamily="34" charset="-122"/>
              </a:rPr>
              <a:t>計畫盤點分析</a:t>
            </a:r>
            <a:r>
              <a:rPr lang="en-US" altLang="zh-TW" dirty="0"/>
              <a:t/>
            </a:r>
            <a:br>
              <a:rPr lang="en-US" altLang="zh-TW" dirty="0"/>
            </a:br>
            <a:endParaRPr lang="zh-TW" altLang="en-US" dirty="0"/>
          </a:p>
        </p:txBody>
      </p:sp>
      <p:sp>
        <p:nvSpPr>
          <p:cNvPr id="5" name="矩形 4"/>
          <p:cNvSpPr/>
          <p:nvPr/>
        </p:nvSpPr>
        <p:spPr>
          <a:xfrm>
            <a:off x="0" y="1690688"/>
            <a:ext cx="2626333" cy="3754874"/>
          </a:xfrm>
          <a:prstGeom prst="rect">
            <a:avLst/>
          </a:prstGeom>
        </p:spPr>
        <p:txBody>
          <a:bodyPr wrap="square">
            <a:spAutoFit/>
          </a:bodyPr>
          <a:lstStyle/>
          <a:p>
            <a:pPr marL="285750" indent="-285750">
              <a:spcAft>
                <a:spcPts val="1200"/>
              </a:spcAft>
              <a:buFont typeface="Wingdings" panose="05000000000000000000" pitchFamily="2" charset="2"/>
              <a:buChar char="n"/>
            </a:pPr>
            <a:r>
              <a:rPr lang="zh-TW" altLang="zh-TW" sz="2400" b="1" dirty="0">
                <a:solidFill>
                  <a:srgbClr val="0070C0"/>
                </a:solidFill>
                <a:latin typeface="Microsoft YaHei" panose="020B0503020204020204" pitchFamily="34" charset="-122"/>
                <a:ea typeface="Microsoft YaHei" panose="020B0503020204020204" pitchFamily="34" charset="-122"/>
              </a:rPr>
              <a:t>科技</a:t>
            </a:r>
            <a:r>
              <a:rPr lang="zh-TW" altLang="zh-TW" sz="2400" b="1" dirty="0" smtClean="0">
                <a:solidFill>
                  <a:srgbClr val="0070C0"/>
                </a:solidFill>
                <a:latin typeface="Microsoft YaHei" panose="020B0503020204020204" pitchFamily="34" charset="-122"/>
                <a:ea typeface="Microsoft YaHei" panose="020B0503020204020204" pitchFamily="34" charset="-122"/>
              </a:rPr>
              <a:t>部「</a:t>
            </a:r>
            <a:r>
              <a:rPr lang="zh-TW" altLang="zh-TW" sz="2400" b="1" dirty="0">
                <a:solidFill>
                  <a:srgbClr val="0070C0"/>
                </a:solidFill>
                <a:latin typeface="Microsoft YaHei" panose="020B0503020204020204" pitchFamily="34" charset="-122"/>
                <a:ea typeface="Microsoft YaHei" panose="020B0503020204020204" pitchFamily="34" charset="-122"/>
              </a:rPr>
              <a:t>前瞻資安科技專案計畫</a:t>
            </a:r>
            <a:r>
              <a:rPr lang="zh-TW" altLang="zh-TW" sz="2400" b="1" dirty="0" smtClean="0">
                <a:solidFill>
                  <a:srgbClr val="0070C0"/>
                </a:solidFill>
                <a:latin typeface="Microsoft YaHei" panose="020B0503020204020204" pitchFamily="34" charset="-122"/>
                <a:ea typeface="Microsoft YaHei" panose="020B0503020204020204" pitchFamily="34" charset="-122"/>
              </a:rPr>
              <a:t>」</a:t>
            </a:r>
            <a:endParaRPr lang="en-US" altLang="zh-TW" sz="2400" b="1" dirty="0" smtClean="0">
              <a:solidFill>
                <a:srgbClr val="0070C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smtClean="0">
                <a:solidFill>
                  <a:prstClr val="black"/>
                </a:solidFill>
                <a:latin typeface="Microsoft YaHei" panose="020B0503020204020204" pitchFamily="34" charset="-122"/>
                <a:ea typeface="Microsoft YaHei" panose="020B0503020204020204" pitchFamily="34" charset="-122"/>
              </a:rPr>
              <a:t>觀察</a:t>
            </a:r>
            <a:r>
              <a:rPr lang="zh-TW" altLang="zh-TW" sz="2000" dirty="0">
                <a:solidFill>
                  <a:prstClr val="black"/>
                </a:solidFill>
                <a:latin typeface="Microsoft YaHei" panose="020B0503020204020204" pitchFamily="34" charset="-122"/>
                <a:ea typeface="Microsoft YaHei" panose="020B0503020204020204" pitchFamily="34" charset="-122"/>
              </a:rPr>
              <a:t>國內外資安技術發展趨勢，開發對應之創新前瞻資安主動式防禦</a:t>
            </a:r>
            <a:r>
              <a:rPr lang="zh-TW" altLang="zh-TW" sz="2000" dirty="0" smtClean="0">
                <a:solidFill>
                  <a:prstClr val="black"/>
                </a:solidFill>
                <a:latin typeface="Microsoft YaHei" panose="020B0503020204020204" pitchFamily="34" charset="-122"/>
                <a:ea typeface="Microsoft YaHei" panose="020B0503020204020204" pitchFamily="34" charset="-122"/>
              </a:rPr>
              <a:t>技術</a:t>
            </a:r>
            <a:endParaRPr lang="en-US" altLang="zh-TW" sz="2000" dirty="0">
              <a:solidFill>
                <a:prstClr val="black"/>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smtClean="0">
                <a:solidFill>
                  <a:prstClr val="black"/>
                </a:solidFill>
                <a:latin typeface="Microsoft YaHei" panose="020B0503020204020204" pitchFamily="34" charset="-122"/>
                <a:ea typeface="Microsoft YaHei" panose="020B0503020204020204" pitchFamily="34" charset="-122"/>
              </a:rPr>
              <a:t>運用</a:t>
            </a:r>
            <a:r>
              <a:rPr lang="zh-TW" altLang="zh-TW" sz="2000" dirty="0">
                <a:solidFill>
                  <a:prstClr val="black"/>
                </a:solidFill>
                <a:latin typeface="Microsoft YaHei" panose="020B0503020204020204" pitchFamily="34" charset="-122"/>
                <a:ea typeface="Microsoft YaHei" panose="020B0503020204020204" pitchFamily="34" charset="-122"/>
              </a:rPr>
              <a:t>既有資安實證場域淬鍊領域資安技術，並強化與先進國家研發機構的合作關係</a:t>
            </a:r>
            <a:endParaRPr lang="en-US" altLang="zh-TW" sz="2000" dirty="0">
              <a:solidFill>
                <a:prstClr val="black"/>
              </a:solidFill>
              <a:latin typeface="Microsoft YaHei" panose="020B0503020204020204" pitchFamily="34" charset="-122"/>
              <a:ea typeface="Microsoft YaHei" panose="020B0503020204020204" pitchFamily="34" charset="-122"/>
            </a:endParaRPr>
          </a:p>
        </p:txBody>
      </p:sp>
      <p:sp>
        <p:nvSpPr>
          <p:cNvPr id="6" name="矩形 5"/>
          <p:cNvSpPr/>
          <p:nvPr/>
        </p:nvSpPr>
        <p:spPr>
          <a:xfrm>
            <a:off x="5929046" y="1700948"/>
            <a:ext cx="3173858" cy="3447098"/>
          </a:xfrm>
          <a:prstGeom prst="rect">
            <a:avLst/>
          </a:prstGeom>
        </p:spPr>
        <p:txBody>
          <a:bodyPr wrap="square">
            <a:spAutoFit/>
          </a:bodyPr>
          <a:lstStyle/>
          <a:p>
            <a:pPr marL="285750" indent="-285750">
              <a:spcAft>
                <a:spcPts val="1200"/>
              </a:spcAft>
              <a:buFont typeface="Wingdings" panose="05000000000000000000" pitchFamily="2" charset="2"/>
              <a:buChar char="n"/>
            </a:pPr>
            <a:r>
              <a:rPr lang="zh-TW" altLang="zh-TW" sz="2400" b="1" dirty="0">
                <a:solidFill>
                  <a:srgbClr val="0070C0"/>
                </a:solidFill>
                <a:latin typeface="Microsoft YaHei" panose="020B0503020204020204" pitchFamily="34" charset="-122"/>
                <a:ea typeface="Microsoft YaHei" panose="020B0503020204020204" pitchFamily="34" charset="-122"/>
              </a:rPr>
              <a:t>新興物聯網資安示範推動計畫</a:t>
            </a:r>
          </a:p>
          <a:p>
            <a:pPr marL="285750" indent="-285750">
              <a:buFont typeface="Arial" panose="020B0604020202020204" pitchFamily="34" charset="0"/>
              <a:buChar char="•"/>
            </a:pPr>
            <a:r>
              <a:rPr lang="zh-TW" altLang="en-US" sz="2000" dirty="0" smtClean="0">
                <a:solidFill>
                  <a:prstClr val="black"/>
                </a:solidFill>
                <a:latin typeface="Microsoft YaHei" panose="020B0503020204020204" pitchFamily="34" charset="-122"/>
                <a:ea typeface="Microsoft YaHei" panose="020B0503020204020204" pitchFamily="34" charset="-122"/>
              </a:rPr>
              <a:t>「</a:t>
            </a:r>
            <a:r>
              <a:rPr lang="zh-TW" altLang="zh-TW" sz="2000" dirty="0" smtClean="0">
                <a:solidFill>
                  <a:prstClr val="black"/>
                </a:solidFill>
                <a:latin typeface="Microsoft YaHei" panose="020B0503020204020204" pitchFamily="34" charset="-122"/>
                <a:ea typeface="Microsoft YaHei" panose="020B0503020204020204" pitchFamily="34" charset="-122"/>
              </a:rPr>
              <a:t>南</a:t>
            </a:r>
            <a:r>
              <a:rPr lang="zh-TW" altLang="zh-TW" sz="2000" dirty="0">
                <a:solidFill>
                  <a:prstClr val="black"/>
                </a:solidFill>
                <a:latin typeface="Microsoft YaHei" panose="020B0503020204020204" pitchFamily="34" charset="-122"/>
                <a:ea typeface="Microsoft YaHei" panose="020B0503020204020204" pitchFamily="34" charset="-122"/>
              </a:rPr>
              <a:t>臺灣物聯網資安先期實驗計畫」協助南臺灣相關業者、園區業者進行資安防護需求盤點、場域情境</a:t>
            </a:r>
            <a:r>
              <a:rPr lang="zh-TW" altLang="zh-TW" sz="2000" dirty="0" smtClean="0">
                <a:solidFill>
                  <a:prstClr val="black"/>
                </a:solidFill>
                <a:latin typeface="Microsoft YaHei" panose="020B0503020204020204" pitchFamily="34" charset="-122"/>
                <a:ea typeface="Microsoft YaHei" panose="020B0503020204020204" pitchFamily="34" charset="-122"/>
              </a:rPr>
              <a:t>規劃</a:t>
            </a:r>
            <a:endParaRPr lang="en-US" altLang="zh-TW" sz="2000" dirty="0" smtClean="0">
              <a:solidFill>
                <a:prstClr val="black"/>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smtClean="0">
                <a:solidFill>
                  <a:prstClr val="black"/>
                </a:solidFill>
                <a:latin typeface="Microsoft YaHei" panose="020B0503020204020204" pitchFamily="34" charset="-122"/>
                <a:ea typeface="Microsoft YaHei" panose="020B0503020204020204" pitchFamily="34" charset="-122"/>
              </a:rPr>
              <a:t>搭配</a:t>
            </a:r>
            <a:r>
              <a:rPr lang="zh-TW" altLang="zh-TW" sz="2000" dirty="0">
                <a:solidFill>
                  <a:prstClr val="black"/>
                </a:solidFill>
                <a:latin typeface="Microsoft YaHei" panose="020B0503020204020204" pitchFamily="34" charset="-122"/>
                <a:ea typeface="Microsoft YaHei" panose="020B0503020204020204" pitchFamily="34" charset="-122"/>
              </a:rPr>
              <a:t>資安交流活動，提升南臺灣業者之資安防護意識</a:t>
            </a:r>
            <a:endParaRPr lang="en-US" altLang="zh-TW" sz="2000" dirty="0">
              <a:solidFill>
                <a:prstClr val="black"/>
              </a:solidFill>
              <a:latin typeface="Microsoft YaHei" panose="020B0503020204020204" pitchFamily="34" charset="-122"/>
              <a:ea typeface="Microsoft YaHei" panose="020B0503020204020204" pitchFamily="34" charset="-122"/>
            </a:endParaRPr>
          </a:p>
        </p:txBody>
      </p:sp>
      <p:sp>
        <p:nvSpPr>
          <p:cNvPr id="7" name="矩形 6"/>
          <p:cNvSpPr/>
          <p:nvPr/>
        </p:nvSpPr>
        <p:spPr>
          <a:xfrm>
            <a:off x="9102904" y="1686126"/>
            <a:ext cx="3071973" cy="2523768"/>
          </a:xfrm>
          <a:prstGeom prst="rect">
            <a:avLst/>
          </a:prstGeom>
        </p:spPr>
        <p:txBody>
          <a:bodyPr wrap="square">
            <a:spAutoFit/>
          </a:bodyPr>
          <a:lstStyle/>
          <a:p>
            <a:pPr marL="285750" indent="-285750">
              <a:spcAft>
                <a:spcPts val="1200"/>
              </a:spcAft>
              <a:buFont typeface="Wingdings" panose="05000000000000000000" pitchFamily="2" charset="2"/>
              <a:buChar char="n"/>
            </a:pPr>
            <a:r>
              <a:rPr lang="zh-TW" altLang="zh-TW" sz="2400" b="1" dirty="0" smtClean="0">
                <a:solidFill>
                  <a:srgbClr val="0070C0"/>
                </a:solidFill>
                <a:latin typeface="Microsoft YaHei" panose="020B0503020204020204" pitchFamily="34" charset="-122"/>
                <a:ea typeface="Microsoft YaHei" panose="020B0503020204020204" pitchFamily="34" charset="-122"/>
              </a:rPr>
              <a:t>工業局智慧</a:t>
            </a:r>
            <a:r>
              <a:rPr lang="zh-TW" altLang="zh-TW" sz="2400" b="1" dirty="0">
                <a:solidFill>
                  <a:srgbClr val="0070C0"/>
                </a:solidFill>
                <a:latin typeface="Microsoft YaHei" panose="020B0503020204020204" pitchFamily="34" charset="-122"/>
                <a:ea typeface="Microsoft YaHei" panose="020B0503020204020204" pitchFamily="34" charset="-122"/>
              </a:rPr>
              <a:t>沙崙物聯網資安實驗</a:t>
            </a:r>
            <a:r>
              <a:rPr lang="zh-TW" altLang="zh-TW" sz="2400" b="1" dirty="0" smtClean="0">
                <a:solidFill>
                  <a:srgbClr val="0070C0"/>
                </a:solidFill>
                <a:latin typeface="Microsoft YaHei" panose="020B0503020204020204" pitchFamily="34" charset="-122"/>
                <a:ea typeface="Microsoft YaHei" panose="020B0503020204020204" pitchFamily="34" charset="-122"/>
              </a:rPr>
              <a:t>計畫</a:t>
            </a:r>
            <a:endParaRPr lang="en-US" altLang="zh-TW" sz="2400" b="1" dirty="0" smtClean="0">
              <a:solidFill>
                <a:srgbClr val="0070C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smtClean="0">
                <a:solidFill>
                  <a:prstClr val="black"/>
                </a:solidFill>
                <a:latin typeface="Microsoft YaHei" panose="020B0503020204020204" pitchFamily="34" charset="-122"/>
                <a:ea typeface="Microsoft YaHei" panose="020B0503020204020204" pitchFamily="34" charset="-122"/>
              </a:rPr>
              <a:t>以</a:t>
            </a:r>
            <a:r>
              <a:rPr lang="zh-TW" altLang="zh-TW" sz="2000" dirty="0">
                <a:solidFill>
                  <a:prstClr val="black"/>
                </a:solidFill>
                <a:latin typeface="Microsoft YaHei" panose="020B0503020204020204" pitchFamily="34" charset="-122"/>
                <a:ea typeface="Microsoft YaHei" panose="020B0503020204020204" pitchFamily="34" charset="-122"/>
              </a:rPr>
              <a:t>協作基地鏈結資通訊業者、系統整合業者、資安業者</a:t>
            </a:r>
            <a:r>
              <a:rPr lang="zh-TW" altLang="zh-TW" sz="2000" dirty="0" smtClean="0">
                <a:solidFill>
                  <a:prstClr val="black"/>
                </a:solidFill>
                <a:latin typeface="Microsoft YaHei" panose="020B0503020204020204" pitchFamily="34" charset="-122"/>
                <a:ea typeface="Microsoft YaHei" panose="020B0503020204020204" pitchFamily="34" charset="-122"/>
              </a:rPr>
              <a:t>，</a:t>
            </a:r>
            <a:endParaRPr lang="en-US" altLang="zh-TW" sz="2000" dirty="0" smtClean="0">
              <a:solidFill>
                <a:prstClr val="black"/>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smtClean="0">
                <a:solidFill>
                  <a:prstClr val="black"/>
                </a:solidFill>
                <a:latin typeface="Microsoft YaHei" panose="020B0503020204020204" pitchFamily="34" charset="-122"/>
                <a:ea typeface="Microsoft YaHei" panose="020B0503020204020204" pitchFamily="34" charset="-122"/>
              </a:rPr>
              <a:t>進行</a:t>
            </a:r>
            <a:r>
              <a:rPr lang="zh-TW" altLang="zh-TW" sz="2000" dirty="0">
                <a:solidFill>
                  <a:prstClr val="black"/>
                </a:solidFill>
                <a:latin typeface="Microsoft YaHei" panose="020B0503020204020204" pitchFamily="34" charset="-122"/>
                <a:ea typeface="Microsoft YaHei" panose="020B0503020204020204" pitchFamily="34" charset="-122"/>
              </a:rPr>
              <a:t>數位與資安強化方案的整合與推廣</a:t>
            </a:r>
            <a:endParaRPr lang="en-US" altLang="zh-TW" sz="2000" dirty="0">
              <a:solidFill>
                <a:prstClr val="black"/>
              </a:solidFill>
              <a:latin typeface="Microsoft YaHei" panose="020B0503020204020204" pitchFamily="34" charset="-122"/>
              <a:ea typeface="Microsoft YaHei" panose="020B0503020204020204" pitchFamily="34" charset="-122"/>
            </a:endParaRPr>
          </a:p>
        </p:txBody>
      </p:sp>
      <p:sp>
        <p:nvSpPr>
          <p:cNvPr id="8" name="矩形 7"/>
          <p:cNvSpPr/>
          <p:nvPr/>
        </p:nvSpPr>
        <p:spPr>
          <a:xfrm>
            <a:off x="2828392" y="1690688"/>
            <a:ext cx="2971799" cy="4370427"/>
          </a:xfrm>
          <a:prstGeom prst="rect">
            <a:avLst/>
          </a:prstGeom>
        </p:spPr>
        <p:txBody>
          <a:bodyPr wrap="square">
            <a:spAutoFit/>
          </a:bodyPr>
          <a:lstStyle/>
          <a:p>
            <a:pPr marL="285750" indent="-285750">
              <a:spcAft>
                <a:spcPts val="1200"/>
              </a:spcAft>
              <a:buFont typeface="Wingdings" panose="05000000000000000000" pitchFamily="2" charset="2"/>
              <a:buChar char="n"/>
            </a:pPr>
            <a:r>
              <a:rPr lang="zh-TW" altLang="en-US" sz="2400" b="1" dirty="0">
                <a:solidFill>
                  <a:srgbClr val="0070C0"/>
                </a:solidFill>
                <a:latin typeface="Microsoft YaHei" panose="020B0503020204020204" pitchFamily="34" charset="-122"/>
                <a:ea typeface="Microsoft YaHei" panose="020B0503020204020204" pitchFamily="34" charset="-122"/>
              </a:rPr>
              <a:t>工業局</a:t>
            </a:r>
            <a:r>
              <a:rPr lang="zh-TW" altLang="zh-TW" sz="2400" b="1" dirty="0">
                <a:solidFill>
                  <a:srgbClr val="0070C0"/>
                </a:solidFill>
                <a:latin typeface="Microsoft YaHei" panose="020B0503020204020204" pitchFamily="34" charset="-122"/>
                <a:ea typeface="Microsoft YaHei" panose="020B0503020204020204" pitchFamily="34" charset="-122"/>
              </a:rPr>
              <a:t>「跨域資安強化產業推動計畫</a:t>
            </a:r>
            <a:endParaRPr lang="en-US" altLang="zh-TW" sz="2400" b="1" dirty="0">
              <a:solidFill>
                <a:srgbClr val="0070C0"/>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a:solidFill>
                  <a:prstClr val="black"/>
                </a:solidFill>
                <a:latin typeface="Microsoft YaHei" panose="020B0503020204020204" pitchFamily="34" charset="-122"/>
                <a:ea typeface="Microsoft YaHei" panose="020B0503020204020204" pitchFamily="34" charset="-122"/>
              </a:rPr>
              <a:t>民生公共物聯網資料應用服務。打造虛擬國際輸出行銷</a:t>
            </a:r>
            <a:r>
              <a:rPr lang="en-US" altLang="zh-TW" sz="2000" dirty="0">
                <a:solidFill>
                  <a:prstClr val="black"/>
                </a:solidFill>
                <a:latin typeface="Microsoft YaHei" panose="020B0503020204020204" pitchFamily="34" charset="-122"/>
                <a:ea typeface="Microsoft YaHei" panose="020B0503020204020204" pitchFamily="34" charset="-122"/>
              </a:rPr>
              <a:t>HUB</a:t>
            </a:r>
            <a:r>
              <a:rPr lang="zh-TW" altLang="zh-TW" sz="2000" dirty="0">
                <a:solidFill>
                  <a:prstClr val="black"/>
                </a:solidFill>
                <a:latin typeface="Microsoft YaHei" panose="020B0503020204020204" pitchFamily="34" charset="-122"/>
                <a:ea typeface="Microsoft YaHei" panose="020B0503020204020204" pitchFamily="34" charset="-122"/>
              </a:rPr>
              <a:t>，</a:t>
            </a:r>
            <a:r>
              <a:rPr lang="zh-TW" altLang="zh-TW" sz="2000" dirty="0" smtClean="0">
                <a:solidFill>
                  <a:prstClr val="black"/>
                </a:solidFill>
                <a:latin typeface="Microsoft YaHei" panose="020B0503020204020204" pitchFamily="34" charset="-122"/>
                <a:ea typeface="Microsoft YaHei" panose="020B0503020204020204" pitchFamily="34" charset="-122"/>
              </a:rPr>
              <a:t>協助受</a:t>
            </a:r>
            <a:r>
              <a:rPr lang="zh-TW" altLang="zh-TW" sz="2000" dirty="0">
                <a:solidFill>
                  <a:prstClr val="black"/>
                </a:solidFill>
                <a:latin typeface="Microsoft YaHei" panose="020B0503020204020204" pitchFamily="34" charset="-122"/>
                <a:ea typeface="Microsoft YaHei" panose="020B0503020204020204" pitchFamily="34" charset="-122"/>
              </a:rPr>
              <a:t>補助業者擴大成果及深耕</a:t>
            </a:r>
            <a:r>
              <a:rPr lang="zh-TW" altLang="zh-TW" sz="2000" dirty="0" smtClean="0">
                <a:solidFill>
                  <a:prstClr val="black"/>
                </a:solidFill>
                <a:latin typeface="Microsoft YaHei" panose="020B0503020204020204" pitchFamily="34" charset="-122"/>
                <a:ea typeface="Microsoft YaHei" panose="020B0503020204020204" pitchFamily="34" charset="-122"/>
              </a:rPr>
              <a:t>市場</a:t>
            </a:r>
            <a:endParaRPr lang="en-US" altLang="zh-TW" sz="2000" dirty="0" smtClean="0">
              <a:solidFill>
                <a:prstClr val="black"/>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TW" altLang="zh-TW" sz="2000" dirty="0" smtClean="0">
                <a:solidFill>
                  <a:prstClr val="black"/>
                </a:solidFill>
                <a:latin typeface="Microsoft YaHei" panose="020B0503020204020204" pitchFamily="34" charset="-122"/>
                <a:ea typeface="Microsoft YaHei" panose="020B0503020204020204" pitchFamily="34" charset="-122"/>
              </a:rPr>
              <a:t>主要</a:t>
            </a:r>
            <a:r>
              <a:rPr lang="zh-TW" altLang="zh-TW" sz="2000" dirty="0">
                <a:solidFill>
                  <a:prstClr val="black"/>
                </a:solidFill>
                <a:latin typeface="Microsoft YaHei" panose="020B0503020204020204" pitchFamily="34" charset="-122"/>
                <a:ea typeface="Microsoft YaHei" panose="020B0503020204020204" pitchFamily="34" charset="-122"/>
              </a:rPr>
              <a:t>工作內容為籌組團隊及建構生態系，並透過加強資安防護、打造客製化服務等以強化競爭力，同時蒐集目標市場動態</a:t>
            </a:r>
          </a:p>
        </p:txBody>
      </p:sp>
      <p:cxnSp>
        <p:nvCxnSpPr>
          <p:cNvPr id="10" name="直線接點 9"/>
          <p:cNvCxnSpPr/>
          <p:nvPr/>
        </p:nvCxnSpPr>
        <p:spPr>
          <a:xfrm>
            <a:off x="267128" y="1284270"/>
            <a:ext cx="115995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34</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487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8138" y="176624"/>
            <a:ext cx="11675724" cy="1325563"/>
          </a:xfrm>
        </p:spPr>
        <p:txBody>
          <a:bodyPr>
            <a:normAutofit/>
          </a:bodyPr>
          <a:lstStyle/>
          <a:p>
            <a:r>
              <a:rPr lang="zh-TW" altLang="en-US" sz="3600" b="1" dirty="0" smtClean="0">
                <a:latin typeface="Microsoft YaHei" panose="020B0503020204020204" pitchFamily="34" charset="-122"/>
                <a:ea typeface="Microsoft YaHei" panose="020B0503020204020204" pitchFamily="34" charset="-122"/>
              </a:rPr>
              <a:t>依據沙崙資安群聚發展缺口進行</a:t>
            </a:r>
            <a:r>
              <a:rPr lang="zh-TW" altLang="en-US" sz="3600" b="1" dirty="0" smtClean="0">
                <a:solidFill>
                  <a:srgbClr val="0070C0"/>
                </a:solidFill>
                <a:latin typeface="Microsoft YaHei" panose="020B0503020204020204" pitchFamily="34" charset="-122"/>
                <a:ea typeface="Microsoft YaHei" panose="020B0503020204020204" pitchFamily="34" charset="-122"/>
              </a:rPr>
              <a:t>計畫盤點</a:t>
            </a:r>
            <a:r>
              <a:rPr lang="zh-TW" altLang="en-US" sz="3600" b="1" dirty="0" smtClean="0">
                <a:latin typeface="Microsoft YaHei" panose="020B0503020204020204" pitchFamily="34" charset="-122"/>
                <a:ea typeface="Microsoft YaHei" panose="020B0503020204020204" pitchFamily="34" charset="-122"/>
              </a:rPr>
              <a:t>及</a:t>
            </a:r>
            <a:r>
              <a:rPr lang="zh-TW" altLang="en-US" sz="3600" b="1" dirty="0" smtClean="0">
                <a:solidFill>
                  <a:srgbClr val="0070C0"/>
                </a:solidFill>
                <a:latin typeface="Microsoft YaHei" panose="020B0503020204020204" pitchFamily="34" charset="-122"/>
                <a:ea typeface="Microsoft YaHei" panose="020B0503020204020204" pitchFamily="34" charset="-122"/>
              </a:rPr>
              <a:t>政策工具分析</a:t>
            </a:r>
            <a:endParaRPr lang="zh-TW" altLang="en-US" sz="3600" b="1" dirty="0">
              <a:solidFill>
                <a:srgbClr val="0070C0"/>
              </a:solidFill>
              <a:latin typeface="Microsoft YaHei" panose="020B0503020204020204" pitchFamily="34" charset="-122"/>
              <a:ea typeface="Microsoft YaHei" panose="020B0503020204020204" pitchFamily="34" charset="-122"/>
            </a:endParaRPr>
          </a:p>
        </p:txBody>
      </p:sp>
      <p:sp>
        <p:nvSpPr>
          <p:cNvPr id="8" name="內容版面配置區 7"/>
          <p:cNvSpPr>
            <a:spLocks noGrp="1"/>
          </p:cNvSpPr>
          <p:nvPr>
            <p:ph idx="1"/>
          </p:nvPr>
        </p:nvSpPr>
        <p:spPr>
          <a:xfrm>
            <a:off x="838200" y="1746488"/>
            <a:ext cx="10515600" cy="4351338"/>
          </a:xfrm>
        </p:spPr>
        <p:txBody>
          <a:bodyPr/>
          <a:lstStyle/>
          <a:p>
            <a:endParaRPr lang="zh-TW" altLang="en-US" dirty="0"/>
          </a:p>
        </p:txBody>
      </p:sp>
      <p:grpSp>
        <p:nvGrpSpPr>
          <p:cNvPr id="29" name="群組 28"/>
          <p:cNvGrpSpPr/>
          <p:nvPr/>
        </p:nvGrpSpPr>
        <p:grpSpPr>
          <a:xfrm>
            <a:off x="4389601" y="2514783"/>
            <a:ext cx="4571321" cy="3456362"/>
            <a:chOff x="4389601" y="2514783"/>
            <a:chExt cx="4571321" cy="3456362"/>
          </a:xfrm>
        </p:grpSpPr>
        <p:sp>
          <p:nvSpPr>
            <p:cNvPr id="16" name="橢圓 15"/>
            <p:cNvSpPr/>
            <p:nvPr/>
          </p:nvSpPr>
          <p:spPr>
            <a:xfrm>
              <a:off x="4921161" y="4239214"/>
              <a:ext cx="1762580" cy="1731000"/>
            </a:xfrm>
            <a:prstGeom prst="ellipse">
              <a:avLst/>
            </a:prstGeom>
            <a:gradFill flip="none" rotWithShape="1">
              <a:gsLst>
                <a:gs pos="0">
                  <a:srgbClr val="4F81BD">
                    <a:lumMod val="5000"/>
                    <a:lumOff val="95000"/>
                    <a:alpha val="40000"/>
                  </a:srgbClr>
                </a:gs>
                <a:gs pos="74000">
                  <a:srgbClr val="4F81BD">
                    <a:lumMod val="45000"/>
                    <a:lumOff val="55000"/>
                  </a:srgbClr>
                </a:gs>
                <a:gs pos="83000">
                  <a:srgbClr val="4F81BD">
                    <a:lumMod val="45000"/>
                    <a:lumOff val="55000"/>
                  </a:srgbClr>
                </a:gs>
                <a:gs pos="100000">
                  <a:srgbClr val="4F81BD">
                    <a:lumMod val="30000"/>
                    <a:lumOff val="70000"/>
                  </a:srgbClr>
                </a:gs>
              </a:gsLst>
              <a:lin ang="5400000" scaled="1"/>
              <a:tileRect/>
            </a:gradFill>
            <a:ln w="25400" cap="flat" cmpd="sng" algn="ctr">
              <a:solidFill>
                <a:srgbClr val="FCFCFC"/>
              </a:solidFill>
              <a:prstDash val="solid"/>
            </a:ln>
            <a:effectLst/>
          </p:spPr>
          <p:txBody>
            <a:bodyPr rtlCol="0" anchor="ctr"/>
            <a:lstStyle/>
            <a:p>
              <a:pPr algn="ctr">
                <a:defRPr/>
              </a:pPr>
              <a:endParaRPr lang="zh-TW" altLang="en-US" kern="0" smtClean="0">
                <a:solidFill>
                  <a:prstClr val="white"/>
                </a:solidFill>
              </a:endParaRPr>
            </a:p>
          </p:txBody>
        </p:sp>
        <p:sp>
          <p:nvSpPr>
            <p:cNvPr id="17" name="橢圓 16"/>
            <p:cNvSpPr/>
            <p:nvPr/>
          </p:nvSpPr>
          <p:spPr>
            <a:xfrm>
              <a:off x="6716015" y="2514783"/>
              <a:ext cx="1753509" cy="1721863"/>
            </a:xfrm>
            <a:prstGeom prst="ellipse">
              <a:avLst/>
            </a:prstGeom>
            <a:gradFill flip="none" rotWithShape="1">
              <a:gsLst>
                <a:gs pos="0">
                  <a:srgbClr val="9BBB59">
                    <a:lumMod val="5000"/>
                    <a:lumOff val="95000"/>
                    <a:alpha val="40000"/>
                  </a:srgbClr>
                </a:gs>
                <a:gs pos="74000">
                  <a:srgbClr val="9BBB59">
                    <a:lumMod val="45000"/>
                    <a:lumOff val="55000"/>
                  </a:srgbClr>
                </a:gs>
                <a:gs pos="83000">
                  <a:srgbClr val="9BBB59">
                    <a:lumMod val="45000"/>
                    <a:lumOff val="55000"/>
                  </a:srgbClr>
                </a:gs>
                <a:gs pos="100000">
                  <a:srgbClr val="9BBB59">
                    <a:lumMod val="30000"/>
                    <a:lumOff val="70000"/>
                  </a:srgbClr>
                </a:gs>
              </a:gsLst>
              <a:lin ang="5400000" scaled="1"/>
              <a:tileRect/>
            </a:gradFill>
            <a:ln w="25400" cap="flat" cmpd="sng" algn="ctr">
              <a:noFill/>
              <a:prstDash val="solid"/>
            </a:ln>
            <a:effectLst/>
          </p:spPr>
          <p:txBody>
            <a:bodyPr rtlCol="0" anchor="ctr"/>
            <a:lstStyle/>
            <a:p>
              <a:pPr algn="ctr">
                <a:defRPr/>
              </a:pPr>
              <a:endParaRPr lang="zh-TW" altLang="en-US" kern="0" smtClean="0">
                <a:solidFill>
                  <a:prstClr val="white"/>
                </a:solidFill>
              </a:endParaRPr>
            </a:p>
          </p:txBody>
        </p:sp>
        <p:sp>
          <p:nvSpPr>
            <p:cNvPr id="18" name="文字方塊 17"/>
            <p:cNvSpPr txBox="1"/>
            <p:nvPr/>
          </p:nvSpPr>
          <p:spPr>
            <a:xfrm>
              <a:off x="6224618" y="3199248"/>
              <a:ext cx="2736304" cy="400110"/>
            </a:xfrm>
            <a:prstGeom prst="rect">
              <a:avLst/>
            </a:prstGeom>
            <a:noFill/>
          </p:spPr>
          <p:txBody>
            <a:bodyPr wrap="square" rtlCol="0">
              <a:spAutoFit/>
            </a:bodyPr>
            <a:lstStyle/>
            <a:p>
              <a:pPr algn="ctr"/>
              <a:r>
                <a:rPr lang="zh-TW" altLang="en-US" sz="2000" b="1" dirty="0">
                  <a:solidFill>
                    <a:prstClr val="black"/>
                  </a:solidFill>
                  <a:latin typeface="Microsoft YaHei" panose="020B0503020204020204" pitchFamily="34" charset="-122"/>
                  <a:ea typeface="Microsoft YaHei" panose="020B0503020204020204" pitchFamily="34" charset="-122"/>
                </a:rPr>
                <a:t>連結國際市場</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sp>
          <p:nvSpPr>
            <p:cNvPr id="19" name="文字方塊 18"/>
            <p:cNvSpPr txBox="1"/>
            <p:nvPr/>
          </p:nvSpPr>
          <p:spPr>
            <a:xfrm>
              <a:off x="4966838" y="4750771"/>
              <a:ext cx="1682340" cy="707886"/>
            </a:xfrm>
            <a:prstGeom prst="rect">
              <a:avLst/>
            </a:prstGeom>
            <a:noFill/>
          </p:spPr>
          <p:txBody>
            <a:bodyPr wrap="square" rtlCol="0">
              <a:spAutoFit/>
            </a:bodyPr>
            <a:lstStyle/>
            <a:p>
              <a:pPr algn="ctr"/>
              <a:r>
                <a:rPr lang="zh-TW" altLang="en-US" sz="2000" b="1" dirty="0">
                  <a:solidFill>
                    <a:prstClr val="black"/>
                  </a:solidFill>
                  <a:latin typeface="Microsoft YaHei" panose="020B0503020204020204" pitchFamily="34" charset="-122"/>
                  <a:ea typeface="Microsoft YaHei" panose="020B0503020204020204" pitchFamily="34" charset="-122"/>
                </a:rPr>
                <a:t>關鍵技術與專業人才</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sp>
          <p:nvSpPr>
            <p:cNvPr id="20" name="橢圓 19"/>
            <p:cNvSpPr/>
            <p:nvPr/>
          </p:nvSpPr>
          <p:spPr>
            <a:xfrm>
              <a:off x="4964270" y="2514784"/>
              <a:ext cx="1753509" cy="1721862"/>
            </a:xfrm>
            <a:prstGeom prst="ellipse">
              <a:avLst/>
            </a:prstGeom>
            <a:gradFill flip="none" rotWithShape="1">
              <a:gsLst>
                <a:gs pos="0">
                  <a:srgbClr val="8064A2">
                    <a:lumMod val="0"/>
                    <a:lumOff val="100000"/>
                  </a:srgbClr>
                </a:gs>
                <a:gs pos="35000">
                  <a:srgbClr val="8064A2">
                    <a:lumMod val="0"/>
                    <a:lumOff val="100000"/>
                  </a:srgbClr>
                </a:gs>
                <a:gs pos="100000">
                  <a:srgbClr val="8064A2">
                    <a:lumMod val="100000"/>
                  </a:srgbClr>
                </a:gs>
              </a:gsLst>
              <a:path path="circle">
                <a:fillToRect l="50000" t="-80000" r="50000" b="180000"/>
              </a:path>
              <a:tileRect/>
            </a:gradFill>
            <a:ln w="25400" cap="flat" cmpd="sng" algn="ctr">
              <a:gradFill flip="none" rotWithShape="1">
                <a:gsLst>
                  <a:gs pos="0">
                    <a:srgbClr val="8064A2">
                      <a:lumMod val="0"/>
                      <a:lumOff val="100000"/>
                    </a:srgbClr>
                  </a:gs>
                  <a:gs pos="35000">
                    <a:srgbClr val="8064A2">
                      <a:lumMod val="0"/>
                      <a:lumOff val="100000"/>
                    </a:srgbClr>
                  </a:gs>
                  <a:gs pos="100000">
                    <a:srgbClr val="8064A2">
                      <a:lumMod val="100000"/>
                    </a:srgbClr>
                  </a:gs>
                </a:gsLst>
                <a:path path="circle">
                  <a:fillToRect l="50000" t="-80000" r="50000" b="180000"/>
                </a:path>
                <a:tileRect/>
              </a:gradFill>
              <a:prstDash val="solid"/>
            </a:ln>
            <a:effectLst/>
          </p:spPr>
          <p:txBody>
            <a:bodyPr rtlCol="0" anchor="ctr"/>
            <a:lstStyle/>
            <a:p>
              <a:pPr algn="ctr">
                <a:defRPr/>
              </a:pPr>
              <a:endParaRPr lang="zh-TW" altLang="en-US" kern="0" smtClean="0">
                <a:solidFill>
                  <a:prstClr val="white"/>
                </a:solidFill>
              </a:endParaRPr>
            </a:p>
          </p:txBody>
        </p:sp>
        <p:sp>
          <p:nvSpPr>
            <p:cNvPr id="21" name="文字方塊 20"/>
            <p:cNvSpPr txBox="1"/>
            <p:nvPr/>
          </p:nvSpPr>
          <p:spPr>
            <a:xfrm>
              <a:off x="4389601" y="3186666"/>
              <a:ext cx="2952328" cy="400110"/>
            </a:xfrm>
            <a:prstGeom prst="rect">
              <a:avLst/>
            </a:prstGeom>
            <a:noFill/>
          </p:spPr>
          <p:txBody>
            <a:bodyPr wrap="square" rtlCol="0">
              <a:spAutoFit/>
            </a:bodyPr>
            <a:lstStyle/>
            <a:p>
              <a:pPr algn="ctr"/>
              <a:r>
                <a:rPr lang="zh-TW" altLang="en-US" sz="2000" b="1" dirty="0">
                  <a:solidFill>
                    <a:prstClr val="black"/>
                  </a:solidFill>
                  <a:latin typeface="Microsoft YaHei" panose="020B0503020204020204" pitchFamily="34" charset="-122"/>
                  <a:ea typeface="Microsoft YaHei" panose="020B0503020204020204" pitchFamily="34" charset="-122"/>
                </a:rPr>
                <a:t>產業生態系</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sp>
          <p:nvSpPr>
            <p:cNvPr id="23" name="橢圓 22"/>
            <p:cNvSpPr/>
            <p:nvPr/>
          </p:nvSpPr>
          <p:spPr>
            <a:xfrm>
              <a:off x="6660881" y="4240145"/>
              <a:ext cx="1753509" cy="1731000"/>
            </a:xfrm>
            <a:prstGeom prst="ellips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2700000" scaled="1"/>
            </a:gradFill>
            <a:ln w="0" cap="flat" cmpd="sng" algn="ct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2700000" scaled="1"/>
                <a:tileRect/>
              </a:gradFill>
              <a:prstDash val="solid"/>
            </a:ln>
            <a:effectLst/>
          </p:spPr>
          <p:txBody>
            <a:bodyPr rtlCol="0" anchor="ctr"/>
            <a:lstStyle/>
            <a:p>
              <a:pPr algn="ctr">
                <a:defRPr/>
              </a:pPr>
              <a:endParaRPr lang="zh-TW" altLang="en-US" kern="0" smtClean="0">
                <a:solidFill>
                  <a:prstClr val="white"/>
                </a:solidFill>
              </a:endParaRPr>
            </a:p>
          </p:txBody>
        </p:sp>
        <p:sp>
          <p:nvSpPr>
            <p:cNvPr id="24" name="文字方塊 23"/>
            <p:cNvSpPr txBox="1"/>
            <p:nvPr/>
          </p:nvSpPr>
          <p:spPr>
            <a:xfrm>
              <a:off x="6729418" y="4939775"/>
              <a:ext cx="1707832" cy="400110"/>
            </a:xfrm>
            <a:prstGeom prst="rect">
              <a:avLst/>
            </a:prstGeom>
            <a:noFill/>
          </p:spPr>
          <p:txBody>
            <a:bodyPr wrap="square" rtlCol="0">
              <a:spAutoFit/>
            </a:bodyPr>
            <a:lstStyle/>
            <a:p>
              <a:pPr algn="ctr"/>
              <a:r>
                <a:rPr lang="zh-TW" altLang="en-US" sz="2000" b="1" dirty="0" smtClean="0">
                  <a:solidFill>
                    <a:prstClr val="black"/>
                  </a:solidFill>
                  <a:latin typeface="Microsoft YaHei" panose="020B0503020204020204" pitchFamily="34" charset="-122"/>
                  <a:ea typeface="Microsoft YaHei" panose="020B0503020204020204" pitchFamily="34" charset="-122"/>
                </a:rPr>
                <a:t>政府支持措施</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grpSp>
      <p:sp>
        <p:nvSpPr>
          <p:cNvPr id="25" name="矩形 24"/>
          <p:cNvSpPr/>
          <p:nvPr/>
        </p:nvSpPr>
        <p:spPr>
          <a:xfrm>
            <a:off x="217571" y="1338653"/>
            <a:ext cx="4663350" cy="3139321"/>
          </a:xfrm>
          <a:prstGeom prst="rect">
            <a:avLst/>
          </a:prstGeom>
          <a:solidFill>
            <a:srgbClr val="D2D2FF"/>
          </a:solidFill>
          <a:ln w="44450">
            <a:solidFill>
              <a:schemeClr val="bg1"/>
            </a:solidFill>
          </a:ln>
        </p:spPr>
        <p:txBody>
          <a:bodyPr wrap="square">
            <a:spAutoFit/>
          </a:bodyPr>
          <a:lstStyle/>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補助</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資安業者投入新興資安領域研發</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鼓勵</a:t>
            </a:r>
            <a:r>
              <a:rPr lang="en-US" altLang="zh-TW"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例如，以租稅政策獎勵</a:t>
            </a:r>
            <a:r>
              <a:rPr lang="en-US" altLang="zh-TW"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大型科技業</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與國內新創合作投入資安研發 </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利用</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國防、法務與警政</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需求，解決方案</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重要場域</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進行實務攻防演練</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促使</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產學研合作</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可以更</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務實</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，產學研互動以達成學研成果商業化</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設立</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資安投資基金</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，以專業團隊投資扶植國內新創</a:t>
            </a: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業者</a:t>
            </a:r>
            <a:endParaRPr lang="en-US" altLang="zh-TW"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endParaRPr>
          </a:p>
          <a:p>
            <a:pPr marL="285750" indent="-285750">
              <a:buFont typeface="Wingdings" panose="05000000000000000000" pitchFamily="2" charset="2"/>
              <a:buChar char="p"/>
            </a:pP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加強</a:t>
            </a:r>
            <a:r>
              <a:rPr lang="en-US" altLang="zh-TW" dirty="0" err="1">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IoT</a:t>
            </a:r>
            <a:r>
              <a:rPr lang="en-US" altLang="zh-TW"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 </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裝置設備資安</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規範</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與</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認證</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建立</a:t>
            </a:r>
            <a:r>
              <a:rPr lang="zh-TW" altLang="en-US" b="1"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產業生態系統</a:t>
            </a:r>
            <a:r>
              <a:rPr lang="zh-TW" altLang="en-US" dirty="0">
                <a:solidFill>
                  <a:prstClr val="black"/>
                </a:solidFill>
                <a:latin typeface="Microsoft YaHei" panose="020B0503020204020204" pitchFamily="34" charset="-122"/>
                <a:ea typeface="Microsoft YaHei" panose="020B0503020204020204" pitchFamily="34" charset="-122"/>
                <a:cs typeface="Microsoft New Tai Lue" panose="020B0502040204020203" pitchFamily="34" charset="0"/>
              </a:rPr>
              <a:t>發展吸引大型企業投資</a:t>
            </a:r>
          </a:p>
        </p:txBody>
      </p:sp>
      <p:sp>
        <p:nvSpPr>
          <p:cNvPr id="26" name="矩形 25"/>
          <p:cNvSpPr/>
          <p:nvPr/>
        </p:nvSpPr>
        <p:spPr>
          <a:xfrm>
            <a:off x="143839" y="4639693"/>
            <a:ext cx="4754461" cy="2031325"/>
          </a:xfrm>
          <a:prstGeom prst="rect">
            <a:avLst/>
          </a:prstGeom>
          <a:solidFill>
            <a:schemeClr val="accent1">
              <a:lumMod val="20000"/>
              <a:lumOff val="80000"/>
            </a:schemeClr>
          </a:solidFill>
          <a:ln w="44450">
            <a:solidFill>
              <a:schemeClr val="bg1"/>
            </a:solidFill>
          </a:ln>
        </p:spPr>
        <p:txBody>
          <a:bodyPr wrap="square">
            <a:spAutoFit/>
          </a:bodyPr>
          <a:lstStyle/>
          <a:p>
            <a:pPr marL="285750" indent="-285750">
              <a:buFont typeface="Wingdings" panose="05000000000000000000" pitchFamily="2" charset="2"/>
              <a:buChar char="p"/>
            </a:pPr>
            <a:r>
              <a:rPr lang="zh-TW" altLang="en-US" dirty="0">
                <a:solidFill>
                  <a:prstClr val="black"/>
                </a:solidFill>
                <a:latin typeface="Microsoft YaHei" panose="020B0503020204020204" pitchFamily="34" charset="-122"/>
                <a:ea typeface="Microsoft YaHei" panose="020B0503020204020204" pitchFamily="34" charset="-122"/>
              </a:rPr>
              <a:t>鼓勵業者開發</a:t>
            </a:r>
            <a:r>
              <a:rPr lang="zh-TW" altLang="en-US" b="1" dirty="0">
                <a:solidFill>
                  <a:prstClr val="black"/>
                </a:solidFill>
                <a:latin typeface="Microsoft YaHei" panose="020B0503020204020204" pitchFamily="34" charset="-122"/>
                <a:ea typeface="Microsoft YaHei" panose="020B0503020204020204" pitchFamily="34" charset="-122"/>
              </a:rPr>
              <a:t>新興領域</a:t>
            </a:r>
            <a:r>
              <a:rPr lang="zh-TW" altLang="en-US" dirty="0">
                <a:solidFill>
                  <a:prstClr val="black"/>
                </a:solidFill>
                <a:latin typeface="Microsoft YaHei" panose="020B0503020204020204" pitchFamily="34" charset="-122"/>
                <a:ea typeface="Microsoft YaHei" panose="020B0503020204020204" pitchFamily="34" charset="-122"/>
              </a:rPr>
              <a:t>資安技術或</a:t>
            </a:r>
            <a:r>
              <a:rPr lang="zh-TW" altLang="en-US" b="1" dirty="0">
                <a:solidFill>
                  <a:prstClr val="black"/>
                </a:solidFill>
                <a:latin typeface="Microsoft YaHei" panose="020B0503020204020204" pitchFamily="34" charset="-122"/>
                <a:ea typeface="Microsoft YaHei" panose="020B0503020204020204" pitchFamily="34" charset="-122"/>
              </a:rPr>
              <a:t>雲端</a:t>
            </a:r>
            <a:r>
              <a:rPr lang="zh-TW" altLang="en-US" dirty="0">
                <a:solidFill>
                  <a:prstClr val="black"/>
                </a:solidFill>
                <a:latin typeface="Microsoft YaHei" panose="020B0503020204020204" pitchFamily="34" charset="-122"/>
                <a:ea typeface="Microsoft YaHei" panose="020B0503020204020204" pitchFamily="34" charset="-122"/>
              </a:rPr>
              <a:t>資安服務，投入</a:t>
            </a:r>
            <a:r>
              <a:rPr lang="zh-TW" altLang="en-US" b="1" dirty="0">
                <a:solidFill>
                  <a:prstClr val="black"/>
                </a:solidFill>
                <a:latin typeface="Microsoft YaHei" panose="020B0503020204020204" pitchFamily="34" charset="-122"/>
                <a:ea typeface="Microsoft YaHei" panose="020B0503020204020204" pitchFamily="34" charset="-122"/>
              </a:rPr>
              <a:t>核心技術</a:t>
            </a:r>
            <a:r>
              <a:rPr lang="zh-TW" altLang="en-US" b="1" dirty="0" smtClean="0">
                <a:solidFill>
                  <a:prstClr val="black"/>
                </a:solidFill>
                <a:latin typeface="Microsoft YaHei" panose="020B0503020204020204" pitchFamily="34" charset="-122"/>
                <a:ea typeface="Microsoft YaHei" panose="020B0503020204020204" pitchFamily="34" charset="-122"/>
              </a:rPr>
              <a:t>研發</a:t>
            </a:r>
            <a:endParaRPr lang="en-US" altLang="zh-TW" b="1" dirty="0" smtClean="0">
              <a:solidFill>
                <a:prstClr val="black"/>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rPr>
              <a:t>「</a:t>
            </a:r>
            <a:r>
              <a:rPr lang="zh-TW" altLang="en-US" dirty="0">
                <a:solidFill>
                  <a:prstClr val="black"/>
                </a:solidFill>
                <a:latin typeface="Microsoft YaHei" panose="020B0503020204020204" pitchFamily="34" charset="-122"/>
                <a:ea typeface="Microsoft YaHei" panose="020B0503020204020204" pitchFamily="34" charset="-122"/>
              </a:rPr>
              <a:t>資安卓越中心計畫」、「資安人才培育計畫」</a:t>
            </a:r>
            <a:r>
              <a:rPr lang="zh-TW" altLang="en-US" b="1" dirty="0">
                <a:solidFill>
                  <a:prstClr val="black"/>
                </a:solidFill>
                <a:latin typeface="Microsoft YaHei" panose="020B0503020204020204" pitchFamily="34" charset="-122"/>
                <a:ea typeface="Microsoft YaHei" panose="020B0503020204020204" pitchFamily="34" charset="-122"/>
              </a:rPr>
              <a:t>長期培育資安人才</a:t>
            </a:r>
            <a:r>
              <a:rPr lang="zh-TW" altLang="en-US" dirty="0">
                <a:solidFill>
                  <a:prstClr val="black"/>
                </a:solidFill>
                <a:latin typeface="Microsoft YaHei" panose="020B0503020204020204" pitchFamily="34" charset="-122"/>
                <a:ea typeface="Microsoft YaHei" panose="020B0503020204020204" pitchFamily="34" charset="-122"/>
              </a:rPr>
              <a:t>發展</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rPr>
              <a:t>結合</a:t>
            </a:r>
            <a:r>
              <a:rPr lang="zh-TW" altLang="en-US" dirty="0">
                <a:solidFill>
                  <a:prstClr val="black"/>
                </a:solidFill>
                <a:latin typeface="Microsoft YaHei" panose="020B0503020204020204" pitchFamily="34" charset="-122"/>
                <a:ea typeface="Microsoft YaHei" panose="020B0503020204020204" pitchFamily="34" charset="-122"/>
              </a:rPr>
              <a:t>資安業者提供</a:t>
            </a:r>
            <a:r>
              <a:rPr lang="zh-TW" altLang="en-US" b="1" dirty="0">
                <a:solidFill>
                  <a:prstClr val="black"/>
                </a:solidFill>
                <a:latin typeface="Microsoft YaHei" panose="020B0503020204020204" pitchFamily="34" charset="-122"/>
                <a:ea typeface="Microsoft YaHei" panose="020B0503020204020204" pitchFamily="34" charset="-122"/>
              </a:rPr>
              <a:t>產業實務</a:t>
            </a:r>
            <a:r>
              <a:rPr lang="zh-TW" altLang="en-US" dirty="0">
                <a:solidFill>
                  <a:prstClr val="black"/>
                </a:solidFill>
                <a:latin typeface="Microsoft YaHei" panose="020B0503020204020204" pitchFamily="34" charset="-122"/>
                <a:ea typeface="Microsoft YaHei" panose="020B0503020204020204" pitchFamily="34" charset="-122"/>
              </a:rPr>
              <a:t>需求</a:t>
            </a:r>
            <a:r>
              <a:rPr lang="zh-TW" altLang="en-US" b="1" dirty="0">
                <a:solidFill>
                  <a:prstClr val="black"/>
                </a:solidFill>
                <a:latin typeface="Microsoft YaHei" panose="020B0503020204020204" pitchFamily="34" charset="-122"/>
                <a:ea typeface="Microsoft YaHei" panose="020B0503020204020204" pitchFamily="34" charset="-122"/>
              </a:rPr>
              <a:t>在職訓練</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rPr>
              <a:t>可</a:t>
            </a:r>
            <a:r>
              <a:rPr lang="zh-TW" altLang="en-US" dirty="0">
                <a:solidFill>
                  <a:prstClr val="black"/>
                </a:solidFill>
                <a:latin typeface="Microsoft YaHei" panose="020B0503020204020204" pitchFamily="34" charset="-122"/>
                <a:ea typeface="Microsoft YaHei" panose="020B0503020204020204" pitchFamily="34" charset="-122"/>
              </a:rPr>
              <a:t>請資安企業的資深人員到大學講授資安</a:t>
            </a:r>
            <a:r>
              <a:rPr lang="zh-TW" altLang="en-US" b="1" dirty="0">
                <a:solidFill>
                  <a:prstClr val="black"/>
                </a:solidFill>
                <a:latin typeface="Microsoft YaHei" panose="020B0503020204020204" pitchFamily="34" charset="-122"/>
                <a:ea typeface="Microsoft YaHei" panose="020B0503020204020204" pitchFamily="34" charset="-122"/>
              </a:rPr>
              <a:t>相關實務課程</a:t>
            </a:r>
            <a:r>
              <a:rPr lang="zh-TW" altLang="en-US" dirty="0">
                <a:solidFill>
                  <a:prstClr val="black"/>
                </a:solidFill>
                <a:latin typeface="Microsoft YaHei" panose="020B0503020204020204" pitchFamily="34" charset="-122"/>
                <a:ea typeface="Microsoft YaHei" panose="020B0503020204020204" pitchFamily="34" charset="-122"/>
              </a:rPr>
              <a:t>，扣合產業</a:t>
            </a:r>
            <a:r>
              <a:rPr lang="zh-TW" altLang="en-US" dirty="0" smtClean="0">
                <a:solidFill>
                  <a:prstClr val="black"/>
                </a:solidFill>
                <a:latin typeface="Microsoft YaHei" panose="020B0503020204020204" pitchFamily="34" charset="-122"/>
                <a:ea typeface="Microsoft YaHei" panose="020B0503020204020204" pitchFamily="34" charset="-122"/>
              </a:rPr>
              <a:t>需求</a:t>
            </a:r>
            <a:endParaRPr lang="en-US" altLang="zh-TW" dirty="0" smtClean="0">
              <a:solidFill>
                <a:prstClr val="black"/>
              </a:solidFill>
              <a:latin typeface="Microsoft YaHei" panose="020B0503020204020204" pitchFamily="34" charset="-122"/>
              <a:ea typeface="Microsoft YaHei" panose="020B0503020204020204" pitchFamily="34" charset="-122"/>
            </a:endParaRPr>
          </a:p>
        </p:txBody>
      </p:sp>
      <p:sp>
        <p:nvSpPr>
          <p:cNvPr id="27" name="矩形 26"/>
          <p:cNvSpPr/>
          <p:nvPr/>
        </p:nvSpPr>
        <p:spPr>
          <a:xfrm>
            <a:off x="8552873" y="1431826"/>
            <a:ext cx="3140299" cy="2031325"/>
          </a:xfrm>
          <a:prstGeom prst="rect">
            <a:avLst/>
          </a:prstGeom>
          <a:solidFill>
            <a:schemeClr val="accent6">
              <a:lumMod val="20000"/>
              <a:lumOff val="80000"/>
            </a:schemeClr>
          </a:solidFill>
          <a:ln w="44450">
            <a:solidFill>
              <a:schemeClr val="bg1"/>
            </a:solidFill>
          </a:ln>
        </p:spPr>
        <p:txBody>
          <a:bodyPr wrap="square">
            <a:spAutoFit/>
          </a:bodyPr>
          <a:lstStyle/>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rPr>
              <a:t>可</a:t>
            </a:r>
            <a:r>
              <a:rPr lang="zh-TW" altLang="en-US" dirty="0">
                <a:solidFill>
                  <a:prstClr val="black"/>
                </a:solidFill>
                <a:latin typeface="Microsoft YaHei" panose="020B0503020204020204" pitchFamily="34" charset="-122"/>
                <a:ea typeface="Microsoft YaHei" panose="020B0503020204020204" pitchFamily="34" charset="-122"/>
              </a:rPr>
              <a:t>參照風電的</a:t>
            </a:r>
            <a:r>
              <a:rPr lang="zh-TW" altLang="en-US" b="1" dirty="0">
                <a:solidFill>
                  <a:prstClr val="black"/>
                </a:solidFill>
                <a:latin typeface="Microsoft YaHei" panose="020B0503020204020204" pitchFamily="34" charset="-122"/>
                <a:ea typeface="Microsoft YaHei" panose="020B0503020204020204" pitchFamily="34" charset="-122"/>
              </a:rPr>
              <a:t>國際採購</a:t>
            </a:r>
            <a:r>
              <a:rPr lang="zh-TW" altLang="en-US" dirty="0">
                <a:solidFill>
                  <a:prstClr val="black"/>
                </a:solidFill>
                <a:latin typeface="Microsoft YaHei" panose="020B0503020204020204" pitchFamily="34" charset="-122"/>
                <a:ea typeface="Microsoft YaHei" panose="020B0503020204020204" pitchFamily="34" charset="-122"/>
              </a:rPr>
              <a:t>搭配國際資安企業與一定比例之</a:t>
            </a:r>
            <a:r>
              <a:rPr lang="zh-TW" altLang="en-US" b="1" dirty="0">
                <a:solidFill>
                  <a:prstClr val="black"/>
                </a:solidFill>
                <a:latin typeface="Microsoft YaHei" panose="020B0503020204020204" pitchFamily="34" charset="-122"/>
                <a:ea typeface="Microsoft YaHei" panose="020B0503020204020204" pitchFamily="34" charset="-122"/>
              </a:rPr>
              <a:t>本國資安企業合作</a:t>
            </a:r>
          </a:p>
          <a:p>
            <a:pPr marL="285750" indent="-285750">
              <a:buFont typeface="Wingdings" panose="05000000000000000000" pitchFamily="2" charset="2"/>
              <a:buChar char="p"/>
            </a:pPr>
            <a:r>
              <a:rPr lang="zh-TW" altLang="en-US" dirty="0" smtClean="0">
                <a:solidFill>
                  <a:prstClr val="black"/>
                </a:solidFill>
                <a:latin typeface="Microsoft YaHei" panose="020B0503020204020204" pitchFamily="34" charset="-122"/>
                <a:ea typeface="Microsoft YaHei" panose="020B0503020204020204" pitchFamily="34" charset="-122"/>
              </a:rPr>
              <a:t>鼓勵</a:t>
            </a:r>
            <a:r>
              <a:rPr lang="zh-TW" altLang="en-US" dirty="0">
                <a:solidFill>
                  <a:prstClr val="black"/>
                </a:solidFill>
                <a:latin typeface="Microsoft YaHei" panose="020B0503020204020204" pitchFamily="34" charset="-122"/>
                <a:ea typeface="Microsoft YaHei" panose="020B0503020204020204" pitchFamily="34" charset="-122"/>
              </a:rPr>
              <a:t>國際大型資安業者在台設立</a:t>
            </a:r>
            <a:r>
              <a:rPr lang="zh-TW" altLang="en-US" b="1" dirty="0">
                <a:solidFill>
                  <a:prstClr val="black"/>
                </a:solidFill>
                <a:latin typeface="Microsoft YaHei" panose="020B0503020204020204" pitchFamily="34" charset="-122"/>
                <a:ea typeface="Microsoft YaHei" panose="020B0503020204020204" pitchFamily="34" charset="-122"/>
              </a:rPr>
              <a:t>研發中心</a:t>
            </a:r>
          </a:p>
          <a:p>
            <a:pPr marL="285750" indent="-285750">
              <a:buFont typeface="Wingdings" panose="05000000000000000000" pitchFamily="2" charset="2"/>
              <a:buChar char="p"/>
            </a:pPr>
            <a:r>
              <a:rPr lang="zh-TW" altLang="en-US" b="1" dirty="0" smtClean="0">
                <a:solidFill>
                  <a:prstClr val="black"/>
                </a:solidFill>
                <a:latin typeface="Microsoft YaHei" panose="020B0503020204020204" pitchFamily="34" charset="-122"/>
                <a:ea typeface="Microsoft YaHei" panose="020B0503020204020204" pitchFamily="34" charset="-122"/>
              </a:rPr>
              <a:t>地方政府</a:t>
            </a:r>
            <a:r>
              <a:rPr lang="zh-TW" altLang="en-US" dirty="0">
                <a:solidFill>
                  <a:prstClr val="black"/>
                </a:solidFill>
                <a:latin typeface="Microsoft YaHei" panose="020B0503020204020204" pitchFamily="34" charset="-122"/>
                <a:ea typeface="Microsoft YaHei" panose="020B0503020204020204" pitchFamily="34" charset="-122"/>
              </a:rPr>
              <a:t>參與及</a:t>
            </a:r>
            <a:r>
              <a:rPr lang="zh-TW" altLang="en-US" b="1" dirty="0">
                <a:solidFill>
                  <a:prstClr val="black"/>
                </a:solidFill>
                <a:latin typeface="Microsoft YaHei" panose="020B0503020204020204" pitchFamily="34" charset="-122"/>
                <a:ea typeface="Microsoft YaHei" panose="020B0503020204020204" pitchFamily="34" charset="-122"/>
              </a:rPr>
              <a:t>鏈結區域</a:t>
            </a:r>
            <a:r>
              <a:rPr lang="zh-TW" altLang="en-US" dirty="0">
                <a:solidFill>
                  <a:prstClr val="black"/>
                </a:solidFill>
                <a:latin typeface="Microsoft YaHei" panose="020B0503020204020204" pitchFamily="34" charset="-122"/>
                <a:ea typeface="Microsoft YaHei" panose="020B0503020204020204" pitchFamily="34" charset="-122"/>
              </a:rPr>
              <a:t>與</a:t>
            </a:r>
            <a:r>
              <a:rPr lang="zh-TW" altLang="en-US" b="1" dirty="0">
                <a:solidFill>
                  <a:prstClr val="black"/>
                </a:solidFill>
                <a:latin typeface="Microsoft YaHei" panose="020B0503020204020204" pitchFamily="34" charset="-122"/>
                <a:ea typeface="Microsoft YaHei" panose="020B0503020204020204" pitchFamily="34" charset="-122"/>
              </a:rPr>
              <a:t>全球</a:t>
            </a:r>
            <a:r>
              <a:rPr lang="zh-TW" altLang="en-US" dirty="0">
                <a:solidFill>
                  <a:prstClr val="black"/>
                </a:solidFill>
                <a:latin typeface="Microsoft YaHei" panose="020B0503020204020204" pitchFamily="34" charset="-122"/>
                <a:ea typeface="Microsoft YaHei" panose="020B0503020204020204" pitchFamily="34" charset="-122"/>
              </a:rPr>
              <a:t>創新生態系統</a:t>
            </a:r>
          </a:p>
        </p:txBody>
      </p:sp>
      <p:sp>
        <p:nvSpPr>
          <p:cNvPr id="30" name="矩形 29"/>
          <p:cNvSpPr/>
          <p:nvPr/>
        </p:nvSpPr>
        <p:spPr>
          <a:xfrm>
            <a:off x="8552873" y="3707452"/>
            <a:ext cx="3140299" cy="2862322"/>
          </a:xfrm>
          <a:prstGeom prst="rect">
            <a:avLst/>
          </a:prstGeom>
          <a:solidFill>
            <a:schemeClr val="accent2">
              <a:lumMod val="40000"/>
              <a:lumOff val="60000"/>
            </a:schemeClr>
          </a:solidFill>
          <a:ln w="44450">
            <a:solidFill>
              <a:schemeClr val="bg1"/>
            </a:solidFill>
          </a:ln>
        </p:spPr>
        <p:txBody>
          <a:bodyPr wrap="square">
            <a:spAutoFit/>
          </a:bodyPr>
          <a:lstStyle/>
          <a:p>
            <a:pPr marL="285750" indent="-285750">
              <a:buFont typeface="Wingdings" panose="05000000000000000000" pitchFamily="2" charset="2"/>
              <a:buChar char="p"/>
            </a:pPr>
            <a:r>
              <a:rPr lang="zh-TW" altLang="en-US" dirty="0">
                <a:solidFill>
                  <a:prstClr val="black"/>
                </a:solidFill>
                <a:latin typeface="Microsoft YaHei" panose="020B0503020204020204" pitchFamily="34" charset="-122"/>
                <a:ea typeface="Microsoft YaHei" panose="020B0503020204020204" pitchFamily="34" charset="-122"/>
              </a:rPr>
              <a:t>政府機構應</a:t>
            </a:r>
            <a:r>
              <a:rPr lang="zh-TW" altLang="en-US" b="1" dirty="0">
                <a:solidFill>
                  <a:prstClr val="black"/>
                </a:solidFill>
                <a:latin typeface="Microsoft YaHei" panose="020B0503020204020204" pitchFamily="34" charset="-122"/>
                <a:ea typeface="Microsoft YaHei" panose="020B0503020204020204" pitchFamily="34" charset="-122"/>
              </a:rPr>
              <a:t>足額編制正式</a:t>
            </a:r>
            <a:r>
              <a:rPr lang="zh-TW" altLang="en-US" dirty="0">
                <a:solidFill>
                  <a:prstClr val="black"/>
                </a:solidFill>
                <a:latin typeface="Microsoft YaHei" panose="020B0503020204020204" pitchFamily="34" charset="-122"/>
                <a:ea typeface="Microsoft YaHei" panose="020B0503020204020204" pitchFamily="34" charset="-122"/>
              </a:rPr>
              <a:t>的</a:t>
            </a:r>
            <a:r>
              <a:rPr lang="zh-TW" altLang="en-US" b="1" dirty="0">
                <a:solidFill>
                  <a:prstClr val="black"/>
                </a:solidFill>
                <a:latin typeface="Microsoft YaHei" panose="020B0503020204020204" pitchFamily="34" charset="-122"/>
                <a:ea typeface="Microsoft YaHei" panose="020B0503020204020204" pitchFamily="34" charset="-122"/>
              </a:rPr>
              <a:t>資安專職</a:t>
            </a:r>
            <a:r>
              <a:rPr lang="zh-TW" altLang="en-US" dirty="0">
                <a:solidFill>
                  <a:prstClr val="black"/>
                </a:solidFill>
                <a:latin typeface="Microsoft YaHei" panose="020B0503020204020204" pitchFamily="34" charset="-122"/>
                <a:ea typeface="Microsoft YaHei" panose="020B0503020204020204" pitchFamily="34" charset="-122"/>
              </a:rPr>
              <a:t>人員</a:t>
            </a:r>
          </a:p>
          <a:p>
            <a:pPr marL="285750" indent="-285750">
              <a:buFont typeface="Wingdings" panose="05000000000000000000" pitchFamily="2" charset="2"/>
              <a:buChar char="p"/>
            </a:pPr>
            <a:r>
              <a:rPr lang="zh-TW" altLang="en-US" dirty="0">
                <a:solidFill>
                  <a:prstClr val="black"/>
                </a:solidFill>
                <a:latin typeface="Microsoft YaHei" panose="020B0503020204020204" pitchFamily="34" charset="-122"/>
                <a:ea typeface="Microsoft YaHei" panose="020B0503020204020204" pitchFamily="34" charset="-122"/>
              </a:rPr>
              <a:t>政府應</a:t>
            </a:r>
            <a:r>
              <a:rPr lang="zh-TW" altLang="en-US" b="1" dirty="0">
                <a:solidFill>
                  <a:prstClr val="black"/>
                </a:solidFill>
                <a:latin typeface="Microsoft YaHei" panose="020B0503020204020204" pitchFamily="34" charset="-122"/>
                <a:ea typeface="Microsoft YaHei" panose="020B0503020204020204" pitchFamily="34" charset="-122"/>
              </a:rPr>
              <a:t>重新定義法人機構的角色與定位</a:t>
            </a:r>
            <a:r>
              <a:rPr lang="en-US" altLang="zh-TW" dirty="0">
                <a:solidFill>
                  <a:prstClr val="black"/>
                </a:solidFill>
                <a:latin typeface="Microsoft YaHei" panose="020B0503020204020204" pitchFamily="34" charset="-122"/>
                <a:ea typeface="Microsoft YaHei" panose="020B0503020204020204" pitchFamily="34" charset="-122"/>
              </a:rPr>
              <a:t>(</a:t>
            </a:r>
            <a:r>
              <a:rPr lang="zh-TW" altLang="en-US" dirty="0">
                <a:solidFill>
                  <a:prstClr val="black"/>
                </a:solidFill>
                <a:latin typeface="Microsoft YaHei" panose="020B0503020204020204" pitchFamily="34" charset="-122"/>
                <a:ea typeface="Microsoft YaHei" panose="020B0503020204020204" pitchFamily="34" charset="-122"/>
              </a:rPr>
              <a:t>政府法人與民間資服業者過度重疊</a:t>
            </a:r>
            <a:r>
              <a:rPr lang="en-US" altLang="zh-TW" dirty="0">
                <a:solidFill>
                  <a:prstClr val="black"/>
                </a:solidFill>
                <a:latin typeface="Microsoft YaHei" panose="020B0503020204020204" pitchFamily="34" charset="-122"/>
                <a:ea typeface="Microsoft YaHei" panose="020B0503020204020204" pitchFamily="34" charset="-122"/>
              </a:rPr>
              <a:t>)</a:t>
            </a:r>
          </a:p>
          <a:p>
            <a:pPr marL="285750" indent="-285750">
              <a:buFont typeface="Wingdings" panose="05000000000000000000" pitchFamily="2" charset="2"/>
              <a:buChar char="p"/>
            </a:pPr>
            <a:r>
              <a:rPr lang="zh-TW" altLang="en-US" dirty="0">
                <a:solidFill>
                  <a:prstClr val="black"/>
                </a:solidFill>
                <a:latin typeface="Microsoft YaHei" panose="020B0503020204020204" pitchFamily="34" charset="-122"/>
                <a:ea typeface="Microsoft YaHei" panose="020B0503020204020204" pitchFamily="34" charset="-122"/>
              </a:rPr>
              <a:t>政府擴大辦理企業的資安信賴</a:t>
            </a:r>
            <a:r>
              <a:rPr lang="zh-TW" altLang="en-US" b="1" dirty="0">
                <a:solidFill>
                  <a:prstClr val="black"/>
                </a:solidFill>
                <a:latin typeface="Microsoft YaHei" panose="020B0503020204020204" pitchFamily="34" charset="-122"/>
                <a:ea typeface="Microsoft YaHei" panose="020B0503020204020204" pitchFamily="34" charset="-122"/>
              </a:rPr>
              <a:t>認證</a:t>
            </a:r>
            <a:r>
              <a:rPr lang="zh-TW" altLang="en-US" dirty="0">
                <a:solidFill>
                  <a:prstClr val="black"/>
                </a:solidFill>
                <a:latin typeface="Microsoft YaHei" panose="020B0503020204020204" pitchFamily="34" charset="-122"/>
                <a:ea typeface="Microsoft YaHei" panose="020B0503020204020204" pitchFamily="34" charset="-122"/>
              </a:rPr>
              <a:t>或</a:t>
            </a:r>
            <a:r>
              <a:rPr lang="zh-TW" altLang="en-US" b="1" dirty="0" smtClean="0">
                <a:solidFill>
                  <a:prstClr val="black"/>
                </a:solidFill>
                <a:latin typeface="Microsoft YaHei" panose="020B0503020204020204" pitchFamily="34" charset="-122"/>
                <a:ea typeface="Microsoft YaHei" panose="020B0503020204020204" pitchFamily="34" charset="-122"/>
              </a:rPr>
              <a:t>獎勵</a:t>
            </a:r>
            <a:endParaRPr lang="en-US" altLang="zh-TW" b="1" dirty="0" smtClean="0">
              <a:solidFill>
                <a:prstClr val="black"/>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dirty="0">
                <a:solidFill>
                  <a:prstClr val="black"/>
                </a:solidFill>
                <a:latin typeface="Microsoft YaHei" panose="020B0503020204020204" pitchFamily="34" charset="-122"/>
                <a:ea typeface="Microsoft YaHei" panose="020B0503020204020204" pitchFamily="34" charset="-122"/>
              </a:rPr>
              <a:t>透過資安</a:t>
            </a:r>
            <a:r>
              <a:rPr lang="zh-TW" altLang="en-US" b="1" dirty="0">
                <a:solidFill>
                  <a:prstClr val="black"/>
                </a:solidFill>
                <a:latin typeface="Microsoft YaHei" panose="020B0503020204020204" pitchFamily="34" charset="-122"/>
                <a:ea typeface="Microsoft YaHei" panose="020B0503020204020204" pitchFamily="34" charset="-122"/>
              </a:rPr>
              <a:t>解決方案或計畫</a:t>
            </a:r>
            <a:r>
              <a:rPr lang="zh-TW" altLang="en-US" dirty="0">
                <a:solidFill>
                  <a:prstClr val="black"/>
                </a:solidFill>
                <a:latin typeface="Microsoft YaHei" panose="020B0503020204020204" pitchFamily="34" charset="-122"/>
                <a:ea typeface="Microsoft YaHei" panose="020B0503020204020204" pitchFamily="34" charset="-122"/>
              </a:rPr>
              <a:t>促使</a:t>
            </a:r>
            <a:r>
              <a:rPr lang="zh-TW" altLang="en-US" b="1" dirty="0">
                <a:solidFill>
                  <a:prstClr val="black"/>
                </a:solidFill>
                <a:latin typeface="Microsoft YaHei" panose="020B0503020204020204" pitchFamily="34" charset="-122"/>
                <a:ea typeface="Microsoft YaHei" panose="020B0503020204020204" pitchFamily="34" charset="-122"/>
              </a:rPr>
              <a:t>大型</a:t>
            </a:r>
            <a:r>
              <a:rPr lang="zh-TW" altLang="en-US" dirty="0">
                <a:solidFill>
                  <a:prstClr val="black"/>
                </a:solidFill>
                <a:latin typeface="Microsoft YaHei" panose="020B0503020204020204" pitchFamily="34" charset="-122"/>
                <a:ea typeface="Microsoft YaHei" panose="020B0503020204020204" pitchFamily="34" charset="-122"/>
              </a:rPr>
              <a:t>企業與</a:t>
            </a:r>
            <a:r>
              <a:rPr lang="zh-TW" altLang="en-US" b="1" dirty="0">
                <a:solidFill>
                  <a:prstClr val="black"/>
                </a:solidFill>
                <a:latin typeface="Microsoft YaHei" panose="020B0503020204020204" pitchFamily="34" charset="-122"/>
                <a:ea typeface="Microsoft YaHei" panose="020B0503020204020204" pitchFamily="34" charset="-122"/>
              </a:rPr>
              <a:t>小型企業合作</a:t>
            </a:r>
          </a:p>
        </p:txBody>
      </p:sp>
      <p:sp>
        <p:nvSpPr>
          <p:cNvPr id="22"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35</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0804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3211" y="354799"/>
            <a:ext cx="10515600" cy="1325563"/>
          </a:xfrm>
        </p:spPr>
        <p:txBody>
          <a:bodyPr/>
          <a:lstStyle/>
          <a:p>
            <a:r>
              <a:rPr lang="zh-TW" altLang="en-US" dirty="0"/>
              <a:t>臺</a:t>
            </a:r>
            <a:r>
              <a:rPr lang="zh-TW" altLang="en-US" dirty="0" smtClean="0"/>
              <a:t>灣資</a:t>
            </a:r>
            <a:r>
              <a:rPr lang="zh-TW" altLang="en-US" dirty="0"/>
              <a:t>安產業</a:t>
            </a:r>
            <a:r>
              <a:rPr lang="zh-TW" altLang="en-US" dirty="0" smtClean="0"/>
              <a:t>發展瓶頸</a:t>
            </a:r>
            <a:endParaRPr lang="zh-TW" altLang="en-US" dirty="0"/>
          </a:p>
        </p:txBody>
      </p:sp>
      <p:sp>
        <p:nvSpPr>
          <p:cNvPr id="8" name="內容版面配置區 7"/>
          <p:cNvSpPr>
            <a:spLocks noGrp="1"/>
          </p:cNvSpPr>
          <p:nvPr>
            <p:ph idx="1"/>
          </p:nvPr>
        </p:nvSpPr>
        <p:spPr/>
        <p:txBody>
          <a:bodyPr/>
          <a:lstStyle/>
          <a:p>
            <a:endParaRPr lang="zh-TW" altLang="en-US" dirty="0"/>
          </a:p>
        </p:txBody>
      </p:sp>
      <p:grpSp>
        <p:nvGrpSpPr>
          <p:cNvPr id="29" name="群組 28"/>
          <p:cNvGrpSpPr/>
          <p:nvPr/>
        </p:nvGrpSpPr>
        <p:grpSpPr>
          <a:xfrm>
            <a:off x="4389601" y="2514783"/>
            <a:ext cx="4571321" cy="3456362"/>
            <a:chOff x="4389601" y="2514783"/>
            <a:chExt cx="4571321" cy="3456362"/>
          </a:xfrm>
        </p:grpSpPr>
        <p:sp>
          <p:nvSpPr>
            <p:cNvPr id="16" name="橢圓 15"/>
            <p:cNvSpPr/>
            <p:nvPr/>
          </p:nvSpPr>
          <p:spPr>
            <a:xfrm>
              <a:off x="4921161" y="4239214"/>
              <a:ext cx="1762580" cy="1731000"/>
            </a:xfrm>
            <a:prstGeom prst="ellipse">
              <a:avLst/>
            </a:prstGeom>
            <a:gradFill flip="none" rotWithShape="1">
              <a:gsLst>
                <a:gs pos="0">
                  <a:srgbClr val="4F81BD">
                    <a:lumMod val="5000"/>
                    <a:lumOff val="95000"/>
                    <a:alpha val="40000"/>
                  </a:srgbClr>
                </a:gs>
                <a:gs pos="74000">
                  <a:srgbClr val="4F81BD">
                    <a:lumMod val="45000"/>
                    <a:lumOff val="55000"/>
                  </a:srgbClr>
                </a:gs>
                <a:gs pos="83000">
                  <a:srgbClr val="4F81BD">
                    <a:lumMod val="45000"/>
                    <a:lumOff val="55000"/>
                  </a:srgbClr>
                </a:gs>
                <a:gs pos="100000">
                  <a:srgbClr val="4F81BD">
                    <a:lumMod val="30000"/>
                    <a:lumOff val="70000"/>
                  </a:srgbClr>
                </a:gs>
              </a:gsLst>
              <a:lin ang="5400000" scaled="1"/>
              <a:tileRect/>
            </a:gradFill>
            <a:ln w="25400" cap="flat" cmpd="sng" algn="ctr">
              <a:solidFill>
                <a:srgbClr val="FCFCF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endParaRPr>
            </a:p>
          </p:txBody>
        </p:sp>
        <p:sp>
          <p:nvSpPr>
            <p:cNvPr id="17" name="橢圓 16"/>
            <p:cNvSpPr/>
            <p:nvPr/>
          </p:nvSpPr>
          <p:spPr>
            <a:xfrm>
              <a:off x="6716015" y="2514783"/>
              <a:ext cx="1753509" cy="1721863"/>
            </a:xfrm>
            <a:prstGeom prst="ellipse">
              <a:avLst/>
            </a:prstGeom>
            <a:gradFill flip="none" rotWithShape="1">
              <a:gsLst>
                <a:gs pos="0">
                  <a:srgbClr val="9BBB59">
                    <a:lumMod val="5000"/>
                    <a:lumOff val="95000"/>
                    <a:alpha val="40000"/>
                  </a:srgbClr>
                </a:gs>
                <a:gs pos="74000">
                  <a:srgbClr val="9BBB59">
                    <a:lumMod val="45000"/>
                    <a:lumOff val="55000"/>
                  </a:srgbClr>
                </a:gs>
                <a:gs pos="83000">
                  <a:srgbClr val="9BBB59">
                    <a:lumMod val="45000"/>
                    <a:lumOff val="55000"/>
                  </a:srgbClr>
                </a:gs>
                <a:gs pos="100000">
                  <a:srgbClr val="9BBB59">
                    <a:lumMod val="30000"/>
                    <a:lumOff val="70000"/>
                  </a:srgbClr>
                </a:gs>
              </a:gsLst>
              <a:lin ang="5400000" scaled="1"/>
              <a:tileRect/>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endParaRPr>
            </a:p>
          </p:txBody>
        </p:sp>
        <p:sp>
          <p:nvSpPr>
            <p:cNvPr id="18" name="文字方塊 17"/>
            <p:cNvSpPr txBox="1"/>
            <p:nvPr/>
          </p:nvSpPr>
          <p:spPr>
            <a:xfrm>
              <a:off x="6224618" y="3199248"/>
              <a:ext cx="2736304" cy="400110"/>
            </a:xfrm>
            <a:prstGeom prst="rect">
              <a:avLst/>
            </a:prstGeom>
            <a:noFill/>
          </p:spPr>
          <p:txBody>
            <a:bodyPr wrap="square" rtlCol="0">
              <a:spAutoFit/>
            </a:bodyPr>
            <a:lstStyle/>
            <a:p>
              <a:pPr algn="ctr"/>
              <a:r>
                <a:rPr lang="zh-TW" altLang="en-US" sz="2000" b="1" dirty="0">
                  <a:solidFill>
                    <a:prstClr val="black"/>
                  </a:solidFill>
                  <a:latin typeface="Microsoft YaHei" panose="020B0503020204020204" pitchFamily="34" charset="-122"/>
                  <a:ea typeface="Microsoft YaHei" panose="020B0503020204020204" pitchFamily="34" charset="-122"/>
                </a:rPr>
                <a:t>連結國際市場</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sp>
          <p:nvSpPr>
            <p:cNvPr id="19" name="文字方塊 18"/>
            <p:cNvSpPr txBox="1"/>
            <p:nvPr/>
          </p:nvSpPr>
          <p:spPr>
            <a:xfrm>
              <a:off x="4966838" y="4750771"/>
              <a:ext cx="1682340" cy="707886"/>
            </a:xfrm>
            <a:prstGeom prst="rect">
              <a:avLst/>
            </a:prstGeom>
            <a:noFill/>
          </p:spPr>
          <p:txBody>
            <a:bodyPr wrap="square" rtlCol="0">
              <a:spAutoFit/>
            </a:bodyPr>
            <a:lstStyle/>
            <a:p>
              <a:pPr algn="ctr"/>
              <a:r>
                <a:rPr lang="zh-TW" altLang="en-US" sz="2000" b="1" dirty="0">
                  <a:solidFill>
                    <a:prstClr val="black"/>
                  </a:solidFill>
                  <a:latin typeface="Microsoft YaHei" panose="020B0503020204020204" pitchFamily="34" charset="-122"/>
                  <a:ea typeface="Microsoft YaHei" panose="020B0503020204020204" pitchFamily="34" charset="-122"/>
                </a:rPr>
                <a:t>關鍵技術與專業人才</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sp>
          <p:nvSpPr>
            <p:cNvPr id="20" name="橢圓 19"/>
            <p:cNvSpPr/>
            <p:nvPr/>
          </p:nvSpPr>
          <p:spPr>
            <a:xfrm>
              <a:off x="4964270" y="2514784"/>
              <a:ext cx="1753509" cy="1721862"/>
            </a:xfrm>
            <a:prstGeom prst="ellipse">
              <a:avLst/>
            </a:prstGeom>
            <a:gradFill flip="none" rotWithShape="1">
              <a:gsLst>
                <a:gs pos="0">
                  <a:srgbClr val="8064A2">
                    <a:lumMod val="0"/>
                    <a:lumOff val="100000"/>
                  </a:srgbClr>
                </a:gs>
                <a:gs pos="35000">
                  <a:srgbClr val="8064A2">
                    <a:lumMod val="0"/>
                    <a:lumOff val="100000"/>
                  </a:srgbClr>
                </a:gs>
                <a:gs pos="100000">
                  <a:srgbClr val="8064A2">
                    <a:lumMod val="100000"/>
                  </a:srgbClr>
                </a:gs>
              </a:gsLst>
              <a:path path="circle">
                <a:fillToRect l="50000" t="-80000" r="50000" b="180000"/>
              </a:path>
              <a:tileRect/>
            </a:gradFill>
            <a:ln w="25400" cap="flat" cmpd="sng" algn="ctr">
              <a:gradFill flip="none" rotWithShape="1">
                <a:gsLst>
                  <a:gs pos="0">
                    <a:srgbClr val="8064A2">
                      <a:lumMod val="0"/>
                      <a:lumOff val="100000"/>
                    </a:srgbClr>
                  </a:gs>
                  <a:gs pos="35000">
                    <a:srgbClr val="8064A2">
                      <a:lumMod val="0"/>
                      <a:lumOff val="100000"/>
                    </a:srgbClr>
                  </a:gs>
                  <a:gs pos="100000">
                    <a:srgbClr val="8064A2">
                      <a:lumMod val="100000"/>
                    </a:srgbClr>
                  </a:gs>
                </a:gsLst>
                <a:path path="circle">
                  <a:fillToRect l="50000" t="-80000" r="50000" b="180000"/>
                </a:path>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endParaRPr>
            </a:p>
          </p:txBody>
        </p:sp>
        <p:sp>
          <p:nvSpPr>
            <p:cNvPr id="21" name="文字方塊 20"/>
            <p:cNvSpPr txBox="1"/>
            <p:nvPr/>
          </p:nvSpPr>
          <p:spPr>
            <a:xfrm>
              <a:off x="4389601" y="3186666"/>
              <a:ext cx="2952328" cy="400110"/>
            </a:xfrm>
            <a:prstGeom prst="rect">
              <a:avLst/>
            </a:prstGeom>
            <a:noFill/>
          </p:spPr>
          <p:txBody>
            <a:bodyPr wrap="square" rtlCol="0">
              <a:spAutoFit/>
            </a:bodyPr>
            <a:lstStyle/>
            <a:p>
              <a:pPr algn="ctr"/>
              <a:r>
                <a:rPr lang="zh-TW" altLang="en-US" sz="2000" b="1" dirty="0">
                  <a:solidFill>
                    <a:prstClr val="black"/>
                  </a:solidFill>
                  <a:latin typeface="Microsoft YaHei" panose="020B0503020204020204" pitchFamily="34" charset="-122"/>
                  <a:ea typeface="Microsoft YaHei" panose="020B0503020204020204" pitchFamily="34" charset="-122"/>
                </a:rPr>
                <a:t>產業生態系</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sp>
          <p:nvSpPr>
            <p:cNvPr id="23" name="橢圓 22"/>
            <p:cNvSpPr/>
            <p:nvPr/>
          </p:nvSpPr>
          <p:spPr>
            <a:xfrm>
              <a:off x="6660881" y="4240145"/>
              <a:ext cx="1753509" cy="1731000"/>
            </a:xfrm>
            <a:prstGeom prst="ellipse">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2700000" scaled="1"/>
            </a:gradFill>
            <a:ln w="0" cap="flat" cmpd="sng" algn="ct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smtClean="0">
                <a:ln>
                  <a:noFill/>
                </a:ln>
                <a:solidFill>
                  <a:prstClr val="white"/>
                </a:solidFill>
                <a:effectLst/>
                <a:uLnTx/>
                <a:uFillTx/>
              </a:endParaRPr>
            </a:p>
          </p:txBody>
        </p:sp>
        <p:sp>
          <p:nvSpPr>
            <p:cNvPr id="24" name="文字方塊 23"/>
            <p:cNvSpPr txBox="1"/>
            <p:nvPr/>
          </p:nvSpPr>
          <p:spPr>
            <a:xfrm>
              <a:off x="6729418" y="4939775"/>
              <a:ext cx="1707832" cy="400110"/>
            </a:xfrm>
            <a:prstGeom prst="rect">
              <a:avLst/>
            </a:prstGeom>
            <a:noFill/>
          </p:spPr>
          <p:txBody>
            <a:bodyPr wrap="square" rtlCol="0">
              <a:spAutoFit/>
            </a:bodyPr>
            <a:lstStyle/>
            <a:p>
              <a:pPr algn="ctr"/>
              <a:r>
                <a:rPr lang="zh-TW" altLang="en-US" sz="2000" b="1" dirty="0" smtClean="0">
                  <a:solidFill>
                    <a:prstClr val="black"/>
                  </a:solidFill>
                  <a:latin typeface="Microsoft YaHei" panose="020B0503020204020204" pitchFamily="34" charset="-122"/>
                  <a:ea typeface="Microsoft YaHei" panose="020B0503020204020204" pitchFamily="34" charset="-122"/>
                </a:rPr>
                <a:t>政府支持措施</a:t>
              </a:r>
              <a:endParaRPr lang="en-US" altLang="zh-TW" sz="2000" b="1" dirty="0" smtClean="0">
                <a:solidFill>
                  <a:prstClr val="black"/>
                </a:solidFill>
                <a:latin typeface="Microsoft YaHei" panose="020B0503020204020204" pitchFamily="34" charset="-122"/>
                <a:ea typeface="Microsoft YaHei" panose="020B0503020204020204" pitchFamily="34" charset="-122"/>
              </a:endParaRPr>
            </a:p>
          </p:txBody>
        </p:sp>
      </p:grpSp>
      <p:sp>
        <p:nvSpPr>
          <p:cNvPr id="25" name="矩形 24"/>
          <p:cNvSpPr/>
          <p:nvPr/>
        </p:nvSpPr>
        <p:spPr>
          <a:xfrm>
            <a:off x="354747" y="1556289"/>
            <a:ext cx="4532376" cy="2970044"/>
          </a:xfrm>
          <a:prstGeom prst="rect">
            <a:avLst/>
          </a:prstGeom>
          <a:solidFill>
            <a:srgbClr val="FCFCFC"/>
          </a:solidFill>
          <a:ln w="44450">
            <a:solidFill>
              <a:srgbClr val="7030A0"/>
            </a:solidFill>
          </a:ln>
        </p:spPr>
        <p:txBody>
          <a:bodyPr wrap="square">
            <a:spAutoFit/>
          </a:bodyPr>
          <a:lstStyle/>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cs typeface="Microsoft New Tai Lue" panose="020B0502040204020203" pitchFamily="34" charset="0"/>
              </a:rPr>
              <a:t>國內</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資安</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產品比例極低</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，應由資安檢測轉向資安產品研發</a:t>
            </a:r>
          </a:p>
          <a:p>
            <a:pPr marL="285750" indent="-285750">
              <a:buFont typeface="Wingdings" panose="05000000000000000000" pitchFamily="2" charset="2"/>
              <a:buChar char="p"/>
            </a:pPr>
            <a:r>
              <a:rPr lang="zh-TW" altLang="en-US" sz="1700" b="1" dirty="0" smtClean="0">
                <a:latin typeface="微軟正黑體" panose="020B0604030504040204" pitchFamily="34" charset="-120"/>
                <a:ea typeface="微軟正黑體" panose="020B0604030504040204" pitchFamily="34" charset="-120"/>
                <a:cs typeface="Microsoft New Tai Lue" panose="020B0502040204020203" pitchFamily="34" charset="0"/>
              </a:rPr>
              <a:t>缺乏</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資安產業</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標準、測試規範</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與完整的資安</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檢測認驗證</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制度，產品有資安風險，國際行銷受阻</a:t>
            </a:r>
          </a:p>
          <a:p>
            <a:pPr marL="285750" indent="-285750">
              <a:buFont typeface="Wingdings" panose="05000000000000000000" pitchFamily="2" charset="2"/>
              <a:buChar char="p"/>
            </a:pPr>
            <a:r>
              <a:rPr lang="zh-TW" altLang="en-US" sz="1700" b="1" dirty="0" smtClean="0">
                <a:latin typeface="微軟正黑體" panose="020B0604030504040204" pitchFamily="34" charset="-120"/>
                <a:ea typeface="微軟正黑體" panose="020B0604030504040204" pitchFamily="34" charset="-120"/>
                <a:cs typeface="Microsoft New Tai Lue" panose="020B0502040204020203" pitchFamily="34" charset="0"/>
              </a:rPr>
              <a:t>欠缺</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大型實戰</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攻防場域</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演練，優勢產業 </a:t>
            </a:r>
            <a:r>
              <a:rPr lang="en-US" altLang="zh-TW" sz="1700" dirty="0">
                <a:latin typeface="微軟正黑體" panose="020B0604030504040204" pitchFamily="34" charset="-120"/>
                <a:ea typeface="微軟正黑體" panose="020B0604030504040204" pitchFamily="34" charset="-120"/>
                <a:cs typeface="Microsoft New Tai Lue" panose="020B0502040204020203" pitchFamily="34" charset="0"/>
              </a:rPr>
              <a:t>(</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如</a:t>
            </a:r>
            <a:r>
              <a:rPr lang="en-US" altLang="zh-TW" sz="1700" dirty="0">
                <a:latin typeface="微軟正黑體" panose="020B0604030504040204" pitchFamily="34" charset="-120"/>
                <a:ea typeface="微軟正黑體" panose="020B0604030504040204" pitchFamily="34" charset="-120"/>
                <a:cs typeface="Microsoft New Tai Lue" panose="020B0502040204020203" pitchFamily="34" charset="0"/>
              </a:rPr>
              <a:t>:</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智慧機械、</a:t>
            </a:r>
            <a:r>
              <a:rPr lang="en-US" altLang="zh-TW" sz="1700" dirty="0">
                <a:latin typeface="微軟正黑體" panose="020B0604030504040204" pitchFamily="34" charset="-120"/>
                <a:ea typeface="微軟正黑體" panose="020B0604030504040204" pitchFamily="34" charset="-120"/>
                <a:cs typeface="Microsoft New Tai Lue" panose="020B0502040204020203" pitchFamily="34" charset="0"/>
              </a:rPr>
              <a:t>ICT</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產業</a:t>
            </a:r>
            <a:r>
              <a:rPr lang="en-US" altLang="zh-TW" sz="1700" dirty="0">
                <a:latin typeface="微軟正黑體" panose="020B0604030504040204" pitchFamily="34" charset="-120"/>
                <a:ea typeface="微軟正黑體" panose="020B0604030504040204" pitchFamily="34" charset="-120"/>
                <a:cs typeface="Microsoft New Tai Lue" panose="020B0502040204020203" pitchFamily="34" charset="0"/>
              </a:rPr>
              <a:t>)</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資安</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成熟度低</a:t>
            </a:r>
          </a:p>
          <a:p>
            <a:pPr marL="285750" indent="-285750">
              <a:buFont typeface="Wingdings" panose="05000000000000000000" pitchFamily="2" charset="2"/>
              <a:buChar char="p"/>
            </a:pPr>
            <a:r>
              <a:rPr lang="en-US" altLang="zh-TW" sz="1700" dirty="0" smtClean="0">
                <a:latin typeface="微軟正黑體" panose="020B0604030504040204" pitchFamily="34" charset="-120"/>
                <a:ea typeface="微軟正黑體" panose="020B0604030504040204" pitchFamily="34" charset="-120"/>
                <a:cs typeface="Microsoft New Tai Lue" panose="020B0502040204020203" pitchFamily="34" charset="0"/>
              </a:rPr>
              <a:t>5G</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資料的龐大與</a:t>
            </a:r>
            <a:r>
              <a:rPr lang="en-US" altLang="zh-TW" sz="1700" dirty="0">
                <a:latin typeface="微軟正黑體" panose="020B0604030504040204" pitchFamily="34" charset="-120"/>
                <a:ea typeface="微軟正黑體" panose="020B0604030504040204" pitchFamily="34" charset="-120"/>
                <a:cs typeface="Microsoft New Tai Lue" panose="020B0502040204020203" pitchFamily="34" charset="0"/>
              </a:rPr>
              <a:t>IOT</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的運作，若</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沒有資安</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做後盾會產生非常</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嚴重問題</a:t>
            </a:r>
          </a:p>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cs typeface="Microsoft New Tai Lue" panose="020B0502040204020203" pitchFamily="34" charset="0"/>
              </a:rPr>
              <a:t>創投</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環境對臺灣資安新創</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關注少</a:t>
            </a:r>
            <a:r>
              <a:rPr lang="zh-TW" altLang="en-US" sz="1700" dirty="0">
                <a:latin typeface="微軟正黑體" panose="020B0604030504040204" pitchFamily="34" charset="-120"/>
                <a:ea typeface="微軟正黑體" panose="020B0604030504040204" pitchFamily="34" charset="-120"/>
                <a:cs typeface="Microsoft New Tai Lue" panose="020B0502040204020203" pitchFamily="34" charset="0"/>
              </a:rPr>
              <a:t>且投資</a:t>
            </a:r>
            <a:r>
              <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rPr>
              <a:t>資金</a:t>
            </a:r>
            <a:r>
              <a:rPr lang="zh-TW" altLang="en-US" sz="1700" b="1" dirty="0" smtClean="0">
                <a:latin typeface="微軟正黑體" panose="020B0604030504040204" pitchFamily="34" charset="-120"/>
                <a:ea typeface="微軟正黑體" panose="020B0604030504040204" pitchFamily="34" charset="-120"/>
                <a:cs typeface="Microsoft New Tai Lue" panose="020B0502040204020203" pitchFamily="34" charset="0"/>
              </a:rPr>
              <a:t>取得不易</a:t>
            </a:r>
            <a:endParaRPr lang="zh-TW" altLang="en-US" sz="1700" b="1" dirty="0">
              <a:latin typeface="微軟正黑體" panose="020B0604030504040204" pitchFamily="34" charset="-120"/>
              <a:ea typeface="微軟正黑體" panose="020B0604030504040204" pitchFamily="34" charset="-120"/>
              <a:cs typeface="Microsoft New Tai Lue" panose="020B0502040204020203" pitchFamily="34" charset="0"/>
            </a:endParaRPr>
          </a:p>
        </p:txBody>
      </p:sp>
      <p:sp>
        <p:nvSpPr>
          <p:cNvPr id="26" name="矩形 25"/>
          <p:cNvSpPr/>
          <p:nvPr/>
        </p:nvSpPr>
        <p:spPr>
          <a:xfrm>
            <a:off x="403701" y="4840567"/>
            <a:ext cx="4382659" cy="1400383"/>
          </a:xfrm>
          <a:prstGeom prst="rect">
            <a:avLst/>
          </a:prstGeom>
          <a:solidFill>
            <a:srgbClr val="FCFCFC"/>
          </a:solidFill>
          <a:ln w="44450">
            <a:solidFill>
              <a:schemeClr val="accent1">
                <a:lumMod val="40000"/>
                <a:lumOff val="60000"/>
              </a:schemeClr>
            </a:solidFill>
          </a:ln>
        </p:spPr>
        <p:txBody>
          <a:bodyPr wrap="square">
            <a:spAutoFit/>
          </a:bodyPr>
          <a:lstStyle/>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rPr>
              <a:t>臺灣</a:t>
            </a:r>
            <a:r>
              <a:rPr lang="zh-TW" altLang="en-US" sz="1700" dirty="0">
                <a:latin typeface="微軟正黑體" panose="020B0604030504040204" pitchFamily="34" charset="-120"/>
                <a:ea typeface="微軟正黑體" panose="020B0604030504040204" pitchFamily="34" charset="-120"/>
              </a:rPr>
              <a:t>的資安</a:t>
            </a:r>
            <a:r>
              <a:rPr lang="zh-TW" altLang="en-US" sz="1700" b="1" dirty="0">
                <a:latin typeface="微軟正黑體" panose="020B0604030504040204" pitchFamily="34" charset="-120"/>
                <a:ea typeface="微軟正黑體" panose="020B0604030504040204" pitchFamily="34" charset="-120"/>
              </a:rPr>
              <a:t>產業規模小</a:t>
            </a:r>
            <a:r>
              <a:rPr lang="en-US" altLang="zh-TW" sz="1700"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業者大部分是為國際業者打工</a:t>
            </a:r>
            <a:r>
              <a:rPr lang="en-US" altLang="zh-TW" sz="1700"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、資安企業規模小</a:t>
            </a:r>
            <a:r>
              <a:rPr lang="zh-TW" altLang="en-US" sz="1700" b="1" dirty="0">
                <a:latin typeface="微軟正黑體" panose="020B0604030504040204" pitchFamily="34" charset="-120"/>
                <a:ea typeface="微軟正黑體" panose="020B0604030504040204" pitchFamily="34" charset="-120"/>
              </a:rPr>
              <a:t>資金不足</a:t>
            </a:r>
            <a:r>
              <a:rPr lang="zh-TW" altLang="en-US" sz="1700" dirty="0">
                <a:latin typeface="微軟正黑體" panose="020B0604030504040204" pitchFamily="34" charset="-120"/>
                <a:ea typeface="微軟正黑體" panose="020B0604030504040204" pitchFamily="34" charset="-120"/>
              </a:rPr>
              <a:t>，</a:t>
            </a:r>
            <a:r>
              <a:rPr lang="zh-TW" altLang="en-US" sz="1700" b="1" dirty="0">
                <a:latin typeface="微軟正黑體" panose="020B0604030504040204" pitchFamily="34" charset="-120"/>
                <a:ea typeface="微軟正黑體" panose="020B0604030504040204" pitchFamily="34" charset="-120"/>
              </a:rPr>
              <a:t>難以投入</a:t>
            </a:r>
            <a:r>
              <a:rPr lang="zh-TW" altLang="en-US" sz="1700" dirty="0">
                <a:latin typeface="微軟正黑體" panose="020B0604030504040204" pitchFamily="34" charset="-120"/>
                <a:ea typeface="微軟正黑體" panose="020B0604030504040204" pitchFamily="34" charset="-120"/>
              </a:rPr>
              <a:t>資安核心技術研發</a:t>
            </a:r>
          </a:p>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rPr>
              <a:t>資</a:t>
            </a:r>
            <a:r>
              <a:rPr lang="zh-TW" altLang="en-US" sz="1700" dirty="0">
                <a:latin typeface="微軟正黑體" panose="020B0604030504040204" pitchFamily="34" charset="-120"/>
                <a:ea typeface="微軟正黑體" panose="020B0604030504040204" pitchFamily="34" charset="-120"/>
              </a:rPr>
              <a:t>安專業</a:t>
            </a:r>
            <a:r>
              <a:rPr lang="zh-TW" altLang="en-US" sz="1700" b="1" dirty="0">
                <a:latin typeface="微軟正黑體" panose="020B0604030504040204" pitchFamily="34" charset="-120"/>
                <a:ea typeface="微軟正黑體" panose="020B0604030504040204" pitchFamily="34" charset="-120"/>
              </a:rPr>
              <a:t>人才缺口</a:t>
            </a:r>
            <a:r>
              <a:rPr lang="zh-TW" altLang="en-US" sz="1700" dirty="0">
                <a:latin typeface="微軟正黑體" panose="020B0604030504040204" pitchFamily="34" charset="-120"/>
                <a:ea typeface="微軟正黑體" panose="020B0604030504040204" pitchFamily="34" charset="-120"/>
              </a:rPr>
              <a:t>嚴重</a:t>
            </a:r>
            <a:r>
              <a:rPr lang="en-US" altLang="zh-TW" sz="1700"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人才薪資偏低</a:t>
            </a:r>
            <a:r>
              <a:rPr lang="en-US" altLang="zh-TW" sz="1700" dirty="0">
                <a:latin typeface="微軟正黑體" panose="020B0604030504040204" pitchFamily="34" charset="-120"/>
                <a:ea typeface="微軟正黑體" panose="020B0604030504040204" pitchFamily="34" charset="-120"/>
              </a:rPr>
              <a:t>)</a:t>
            </a:r>
            <a:r>
              <a:rPr lang="zh-TW" altLang="en-US" sz="1700" dirty="0">
                <a:latin typeface="微軟正黑體" panose="020B0604030504040204" pitchFamily="34" charset="-120"/>
                <a:ea typeface="微軟正黑體" panose="020B0604030504040204" pitchFamily="34" charset="-120"/>
              </a:rPr>
              <a:t>且</a:t>
            </a:r>
            <a:r>
              <a:rPr lang="zh-TW" altLang="en-US" sz="1700" b="1" dirty="0">
                <a:latin typeface="微軟正黑體" panose="020B0604030504040204" pitchFamily="34" charset="-120"/>
                <a:ea typeface="微軟正黑體" panose="020B0604030504040204" pitchFamily="34" charset="-120"/>
              </a:rPr>
              <a:t>欠缺實戰經驗</a:t>
            </a:r>
          </a:p>
        </p:txBody>
      </p:sp>
      <p:sp>
        <p:nvSpPr>
          <p:cNvPr id="27" name="矩形 26"/>
          <p:cNvSpPr/>
          <p:nvPr/>
        </p:nvSpPr>
        <p:spPr>
          <a:xfrm>
            <a:off x="8583497" y="1674125"/>
            <a:ext cx="3140299" cy="1661993"/>
          </a:xfrm>
          <a:prstGeom prst="rect">
            <a:avLst/>
          </a:prstGeom>
          <a:solidFill>
            <a:srgbClr val="FCFCFC"/>
          </a:solidFill>
          <a:ln w="44450">
            <a:solidFill>
              <a:schemeClr val="accent6">
                <a:lumMod val="40000"/>
                <a:lumOff val="60000"/>
              </a:schemeClr>
            </a:solidFill>
          </a:ln>
        </p:spPr>
        <p:txBody>
          <a:bodyPr wrap="square">
            <a:spAutoFit/>
          </a:bodyPr>
          <a:lstStyle/>
          <a:p>
            <a:pPr marL="285750" indent="-285750">
              <a:buFont typeface="Wingdings" panose="05000000000000000000" pitchFamily="2" charset="2"/>
              <a:buChar char="p"/>
            </a:pPr>
            <a:r>
              <a:rPr lang="zh-TW" altLang="en-US" sz="1700" b="1" dirty="0">
                <a:latin typeface="微軟正黑體" panose="020B0604030504040204" pitchFamily="34" charset="-120"/>
                <a:ea typeface="微軟正黑體" panose="020B0604030504040204" pitchFamily="34" charset="-120"/>
              </a:rPr>
              <a:t>缺少</a:t>
            </a:r>
            <a:r>
              <a:rPr lang="zh-TW" altLang="en-US" sz="1700" dirty="0">
                <a:latin typeface="微軟正黑體" panose="020B0604030504040204" pitchFamily="34" charset="-120"/>
                <a:ea typeface="微軟正黑體" panose="020B0604030504040204" pitchFamily="34" charset="-120"/>
              </a:rPr>
              <a:t>資安</a:t>
            </a:r>
            <a:r>
              <a:rPr lang="zh-TW" altLang="en-US" sz="1700" b="1" dirty="0">
                <a:latin typeface="微軟正黑體" panose="020B0604030504040204" pitchFamily="34" charset="-120"/>
                <a:ea typeface="微軟正黑體" panose="020B0604030504040204" pitchFamily="34" charset="-120"/>
              </a:rPr>
              <a:t>國際拓銷管道</a:t>
            </a:r>
            <a:r>
              <a:rPr lang="zh-TW" altLang="en-US" sz="1700" dirty="0">
                <a:latin typeface="微軟正黑體" panose="020B0604030504040204" pitchFamily="34" charset="-120"/>
                <a:ea typeface="微軟正黑體" panose="020B0604030504040204" pitchFamily="34" charset="-120"/>
              </a:rPr>
              <a:t>，</a:t>
            </a:r>
            <a:r>
              <a:rPr lang="zh-TW" altLang="en-US" sz="1700" b="1" dirty="0">
                <a:latin typeface="微軟正黑體" panose="020B0604030504040204" pitchFamily="34" charset="-120"/>
                <a:ea typeface="微軟正黑體" panose="020B0604030504040204" pitchFamily="34" charset="-120"/>
              </a:rPr>
              <a:t>無法快速</a:t>
            </a:r>
            <a:r>
              <a:rPr lang="zh-TW" altLang="en-US" sz="1700" dirty="0">
                <a:latin typeface="微軟正黑體" panose="020B0604030504040204" pitchFamily="34" charset="-120"/>
                <a:ea typeface="微軟正黑體" panose="020B0604030504040204" pitchFamily="34" charset="-120"/>
              </a:rPr>
              <a:t>連結潛在海外市場及買家</a:t>
            </a:r>
          </a:p>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rPr>
              <a:t>臺灣</a:t>
            </a:r>
            <a:r>
              <a:rPr lang="zh-TW" altLang="en-US" sz="1700" dirty="0">
                <a:latin typeface="微軟正黑體" panose="020B0604030504040204" pitchFamily="34" charset="-120"/>
                <a:ea typeface="微軟正黑體" panose="020B0604030504040204" pitchFamily="34" charset="-120"/>
              </a:rPr>
              <a:t>資安產業多由中小企業組成，</a:t>
            </a:r>
            <a:r>
              <a:rPr lang="zh-TW" altLang="en-US" sz="1700" b="1" dirty="0">
                <a:latin typeface="微軟正黑體" panose="020B0604030504040204" pitchFamily="34" charset="-120"/>
                <a:ea typeface="微軟正黑體" panose="020B0604030504040204" pitchFamily="34" charset="-120"/>
              </a:rPr>
              <a:t>缺乏國際行銷</a:t>
            </a:r>
            <a:r>
              <a:rPr lang="zh-TW" altLang="en-US" sz="1700" dirty="0">
                <a:latin typeface="微軟正黑體" panose="020B0604030504040204" pitchFamily="34" charset="-120"/>
                <a:ea typeface="微軟正黑體" panose="020B0604030504040204" pitchFamily="34" charset="-120"/>
              </a:rPr>
              <a:t>資源及</a:t>
            </a:r>
            <a:r>
              <a:rPr lang="zh-TW" altLang="en-US" sz="1700" dirty="0" smtClean="0">
                <a:latin typeface="微軟正黑體" panose="020B0604030504040204" pitchFamily="34" charset="-120"/>
                <a:ea typeface="微軟正黑體" panose="020B0604030504040204" pitchFamily="34" charset="-120"/>
              </a:rPr>
              <a:t>能力</a:t>
            </a:r>
            <a:endParaRPr lang="zh-TW" altLang="en-US" sz="1700" dirty="0">
              <a:latin typeface="微軟正黑體" panose="020B0604030504040204" pitchFamily="34" charset="-120"/>
              <a:ea typeface="微軟正黑體" panose="020B0604030504040204" pitchFamily="34" charset="-120"/>
            </a:endParaRPr>
          </a:p>
        </p:txBody>
      </p:sp>
      <p:sp>
        <p:nvSpPr>
          <p:cNvPr id="30" name="矩形 29"/>
          <p:cNvSpPr/>
          <p:nvPr/>
        </p:nvSpPr>
        <p:spPr>
          <a:xfrm>
            <a:off x="8563808" y="3770224"/>
            <a:ext cx="3314922" cy="2708434"/>
          </a:xfrm>
          <a:prstGeom prst="rect">
            <a:avLst/>
          </a:prstGeom>
          <a:solidFill>
            <a:srgbClr val="FCFCFC"/>
          </a:solidFill>
          <a:ln w="44450">
            <a:solidFill>
              <a:srgbClr val="F8CBAD"/>
            </a:solidFill>
          </a:ln>
        </p:spPr>
        <p:txBody>
          <a:bodyPr wrap="square">
            <a:spAutoFit/>
          </a:bodyPr>
          <a:lstStyle/>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rPr>
              <a:t>臺灣</a:t>
            </a:r>
            <a:r>
              <a:rPr lang="zh-TW" altLang="en-US" sz="1700" dirty="0">
                <a:latin typeface="微軟正黑體" panose="020B0604030504040204" pitchFamily="34" charset="-120"/>
                <a:ea typeface="微軟正黑體" panose="020B0604030504040204" pitchFamily="34" charset="-120"/>
              </a:rPr>
              <a:t>很多政府單位機構與企業，常</a:t>
            </a:r>
            <a:r>
              <a:rPr lang="zh-TW" altLang="en-US" sz="1700" dirty="0" smtClean="0">
                <a:latin typeface="微軟正黑體" panose="020B0604030504040204" pitchFamily="34" charset="-120"/>
                <a:ea typeface="微軟正黑體" panose="020B0604030504040204" pitchFamily="34" charset="-120"/>
              </a:rPr>
              <a:t>以</a:t>
            </a:r>
            <a:r>
              <a:rPr lang="zh-TW" altLang="en-US" sz="1700" b="1" dirty="0" smtClean="0">
                <a:latin typeface="微軟正黑體" panose="020B0604030504040204" pitchFamily="34" charset="-120"/>
                <a:ea typeface="微軟正黑體" panose="020B0604030504040204" pitchFamily="34" charset="-120"/>
              </a:rPr>
              <a:t>非編制正式</a:t>
            </a:r>
            <a:r>
              <a:rPr lang="zh-TW" altLang="en-US" sz="1700" dirty="0" smtClean="0">
                <a:latin typeface="微軟正黑體" panose="020B0604030504040204" pitchFamily="34" charset="-120"/>
                <a:ea typeface="微軟正黑體" panose="020B0604030504040204" pitchFamily="34" charset="-120"/>
              </a:rPr>
              <a:t>的</a:t>
            </a:r>
            <a:r>
              <a:rPr lang="zh-TW" altLang="en-US" sz="1700" dirty="0">
                <a:latin typeface="微軟正黑體" panose="020B0604030504040204" pitchFamily="34" charset="-120"/>
                <a:ea typeface="微軟正黑體" panose="020B0604030504040204" pitchFamily="34" charset="-120"/>
              </a:rPr>
              <a:t>資安專職人員處理資安業務</a:t>
            </a:r>
          </a:p>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rPr>
              <a:t>政府</a:t>
            </a:r>
            <a:r>
              <a:rPr lang="zh-TW" altLang="en-US" sz="1700" dirty="0">
                <a:latin typeface="微軟正黑體" panose="020B0604030504040204" pitchFamily="34" charset="-120"/>
                <a:ea typeface="微軟正黑體" panose="020B0604030504040204" pitchFamily="34" charset="-120"/>
              </a:rPr>
              <a:t>投入大量資源於</a:t>
            </a:r>
            <a:r>
              <a:rPr lang="zh-TW" altLang="en-US" sz="1700" b="1" dirty="0">
                <a:latin typeface="微軟正黑體" panose="020B0604030504040204" pitchFamily="34" charset="-120"/>
                <a:ea typeface="微軟正黑體" panose="020B0604030504040204" pitchFamily="34" charset="-120"/>
              </a:rPr>
              <a:t>法人機構</a:t>
            </a:r>
            <a:r>
              <a:rPr lang="zh-TW" altLang="en-US" sz="1700" dirty="0">
                <a:latin typeface="微軟正黑體" panose="020B0604030504040204" pitchFamily="34" charset="-120"/>
                <a:ea typeface="微軟正黑體" panose="020B0604030504040204" pitchFamily="34" charset="-120"/>
              </a:rPr>
              <a:t>，但其角色常</a:t>
            </a:r>
            <a:r>
              <a:rPr lang="zh-TW" altLang="en-US" sz="1700" b="1" dirty="0">
                <a:latin typeface="微軟正黑體" panose="020B0604030504040204" pitchFamily="34" charset="-120"/>
                <a:ea typeface="微軟正黑體" panose="020B0604030504040204" pitchFamily="34" charset="-120"/>
              </a:rPr>
              <a:t>與民間資安業</a:t>
            </a:r>
            <a:r>
              <a:rPr lang="zh-TW" altLang="en-US" sz="1700" dirty="0">
                <a:latin typeface="微軟正黑體" panose="020B0604030504040204" pitchFamily="34" charset="-120"/>
                <a:ea typeface="微軟正黑體" panose="020B0604030504040204" pitchFamily="34" charset="-120"/>
              </a:rPr>
              <a:t>者過度</a:t>
            </a:r>
            <a:r>
              <a:rPr lang="zh-TW" altLang="en-US" sz="1700" b="1" dirty="0">
                <a:latin typeface="微軟正黑體" panose="020B0604030504040204" pitchFamily="34" charset="-120"/>
                <a:ea typeface="微軟正黑體" panose="020B0604030504040204" pitchFamily="34" charset="-120"/>
              </a:rPr>
              <a:t>重疊</a:t>
            </a:r>
            <a:r>
              <a:rPr lang="zh-TW" altLang="en-US" sz="1700" dirty="0">
                <a:latin typeface="微軟正黑體" panose="020B0604030504040204" pitchFamily="34" charset="-120"/>
                <a:ea typeface="微軟正黑體" panose="020B0604030504040204" pitchFamily="34" charset="-120"/>
              </a:rPr>
              <a:t>，導致彼此的資源不能互補卻</a:t>
            </a:r>
            <a:r>
              <a:rPr lang="zh-TW" altLang="en-US" sz="1700" b="1" dirty="0">
                <a:latin typeface="微軟正黑體" panose="020B0604030504040204" pitchFamily="34" charset="-120"/>
                <a:ea typeface="微軟正黑體" panose="020B0604030504040204" pitchFamily="34" charset="-120"/>
              </a:rPr>
              <a:t>搶食既有市場</a:t>
            </a:r>
            <a:r>
              <a:rPr lang="zh-TW" altLang="en-US" sz="1700" dirty="0">
                <a:latin typeface="微軟正黑體" panose="020B0604030504040204" pitchFamily="34" charset="-120"/>
                <a:ea typeface="微軟正黑體" panose="020B0604030504040204" pitchFamily="34" charset="-120"/>
              </a:rPr>
              <a:t>份額</a:t>
            </a:r>
          </a:p>
          <a:p>
            <a:pPr marL="285750" indent="-285750">
              <a:buFont typeface="Wingdings" panose="05000000000000000000" pitchFamily="2" charset="2"/>
              <a:buChar char="p"/>
            </a:pPr>
            <a:r>
              <a:rPr lang="zh-TW" altLang="en-US" sz="1700" dirty="0" smtClean="0">
                <a:latin typeface="微軟正黑體" panose="020B0604030504040204" pitchFamily="34" charset="-120"/>
                <a:ea typeface="微軟正黑體" panose="020B0604030504040204" pitchFamily="34" charset="-120"/>
              </a:rPr>
              <a:t>臺灣</a:t>
            </a:r>
            <a:r>
              <a:rPr lang="zh-TW" altLang="en-US" sz="1700" dirty="0">
                <a:latin typeface="微軟正黑體" panose="020B0604030504040204" pitchFamily="34" charset="-120"/>
                <a:ea typeface="微軟正黑體" panose="020B0604030504040204" pitchFamily="34" charset="-120"/>
              </a:rPr>
              <a:t>大型企業</a:t>
            </a:r>
            <a:r>
              <a:rPr lang="zh-TW" altLang="en-US" sz="1700" b="1" dirty="0">
                <a:latin typeface="微軟正黑體" panose="020B0604030504040204" pitchFamily="34" charset="-120"/>
                <a:ea typeface="微軟正黑體" panose="020B0604030504040204" pitchFamily="34" charset="-120"/>
              </a:rPr>
              <a:t>並未投入</a:t>
            </a:r>
            <a:r>
              <a:rPr lang="zh-TW" altLang="en-US" sz="1700" dirty="0">
                <a:latin typeface="微軟正黑體" panose="020B0604030504040204" pitchFamily="34" charset="-120"/>
                <a:ea typeface="微軟正黑體" panose="020B0604030504040204" pitchFamily="34" charset="-120"/>
              </a:rPr>
              <a:t>基本資源於資安，政府政策也</a:t>
            </a:r>
            <a:r>
              <a:rPr lang="zh-TW" altLang="en-US" sz="1700" b="1" dirty="0" smtClean="0">
                <a:latin typeface="微軟正黑體" panose="020B0604030504040204" pitchFamily="34" charset="-120"/>
                <a:ea typeface="微軟正黑體" panose="020B0604030504040204" pitchFamily="34" charset="-120"/>
              </a:rPr>
              <a:t>並</a:t>
            </a:r>
            <a:r>
              <a:rPr lang="zh-TW" altLang="en-US" sz="1700" b="1" dirty="0">
                <a:latin typeface="微軟正黑體" panose="020B0604030504040204" pitchFamily="34" charset="-120"/>
                <a:ea typeface="微軟正黑體" panose="020B0604030504040204" pitchFamily="34" charset="-120"/>
              </a:rPr>
              <a:t>未</a:t>
            </a:r>
            <a:r>
              <a:rPr lang="zh-TW" altLang="en-US" sz="1700" b="1" dirty="0" smtClean="0">
                <a:latin typeface="微軟正黑體" panose="020B0604030504040204" pitchFamily="34" charset="-120"/>
                <a:ea typeface="微軟正黑體" panose="020B0604030504040204" pitchFamily="34" charset="-120"/>
              </a:rPr>
              <a:t>大力支持</a:t>
            </a:r>
            <a:r>
              <a:rPr lang="zh-TW" altLang="en-US" sz="1700" dirty="0">
                <a:latin typeface="微軟正黑體" panose="020B0604030504040204" pitchFamily="34" charset="-120"/>
                <a:ea typeface="微軟正黑體" panose="020B0604030504040204" pitchFamily="34" charset="-120"/>
              </a:rPr>
              <a:t>產業界合作</a:t>
            </a:r>
          </a:p>
        </p:txBody>
      </p:sp>
      <p:sp>
        <p:nvSpPr>
          <p:cNvPr id="28" name="文字方塊 27"/>
          <p:cNvSpPr txBox="1"/>
          <p:nvPr/>
        </p:nvSpPr>
        <p:spPr>
          <a:xfrm>
            <a:off x="352425" y="6559827"/>
            <a:ext cx="4137660" cy="307777"/>
          </a:xfrm>
          <a:prstGeom prst="rect">
            <a:avLst/>
          </a:prstGeom>
          <a:noFill/>
        </p:spPr>
        <p:txBody>
          <a:bodyPr wrap="square" rtlCol="0">
            <a:spAutoFit/>
          </a:bodyPr>
          <a:lstStyle/>
          <a:p>
            <a:r>
              <a:rPr lang="zh-TW" altLang="en-US" sz="1400" dirty="0" smtClean="0"/>
              <a:t>來源</a:t>
            </a:r>
            <a:r>
              <a:rPr lang="en-US" altLang="zh-TW" sz="1400" dirty="0" smtClean="0"/>
              <a:t>:</a:t>
            </a:r>
            <a:r>
              <a:rPr lang="zh-TW" altLang="en-US" sz="1400" dirty="0" smtClean="0"/>
              <a:t> 參考工研院</a:t>
            </a:r>
            <a:r>
              <a:rPr lang="en-US" altLang="zh-TW" sz="1400" dirty="0" smtClean="0"/>
              <a:t>IEK</a:t>
            </a:r>
            <a:r>
              <a:rPr lang="zh-TW" altLang="en-US" sz="1400" dirty="0" smtClean="0"/>
              <a:t>、新聞與自行分析整理</a:t>
            </a:r>
            <a:endParaRPr lang="zh-TW" altLang="en-US" sz="1400" dirty="0"/>
          </a:p>
        </p:txBody>
      </p:sp>
    </p:spTree>
    <p:extLst>
      <p:ext uri="{BB962C8B-B14F-4D97-AF65-F5344CB8AC3E}">
        <p14:creationId xmlns:p14="http://schemas.microsoft.com/office/powerpoint/2010/main" val="241138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48575" y="521455"/>
            <a:ext cx="11721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0070C0"/>
                </a:solidFill>
                <a:effectLst/>
                <a:uLnTx/>
                <a:uFillTx/>
                <a:latin typeface="Microsoft YaHei" panose="020B0503020204020204" pitchFamily="34" charset="-122"/>
                <a:ea typeface="Microsoft YaHei" panose="020B0503020204020204" pitchFamily="34" charset="-122"/>
                <a:cs typeface="+mn-cs"/>
              </a:rPr>
              <a:t>公共研究機構的功能：初步盤整五大功能及其活動</a:t>
            </a:r>
            <a:endParaRPr kumimoji="0" lang="zh-TW" altLang="en-US" sz="3600" b="1" i="0" u="none" strike="noStrike" kern="1200" cap="none" spc="0" normalizeH="0" baseline="0" noProof="0" dirty="0">
              <a:ln>
                <a:noFill/>
              </a:ln>
              <a:solidFill>
                <a:srgbClr val="00B0F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表格 5"/>
          <p:cNvGraphicFramePr>
            <a:graphicFrameLocks noGrp="1"/>
          </p:cNvGraphicFramePr>
          <p:nvPr/>
        </p:nvGraphicFramePr>
        <p:xfrm>
          <a:off x="248575" y="1721877"/>
          <a:ext cx="11707669" cy="4876800"/>
        </p:xfrm>
        <a:graphic>
          <a:graphicData uri="http://schemas.openxmlformats.org/drawingml/2006/table">
            <a:tbl>
              <a:tblPr firstRow="1" bandRow="1">
                <a:tableStyleId>{5C22544A-7EE6-4342-B048-85BDC9FD1C3A}</a:tableStyleId>
              </a:tblPr>
              <a:tblGrid>
                <a:gridCol w="4191241">
                  <a:extLst>
                    <a:ext uri="{9D8B030D-6E8A-4147-A177-3AD203B41FA5}">
                      <a16:colId xmlns:a16="http://schemas.microsoft.com/office/drawing/2014/main" xmlns="" val="20000"/>
                    </a:ext>
                  </a:extLst>
                </a:gridCol>
                <a:gridCol w="7516428">
                  <a:extLst>
                    <a:ext uri="{9D8B030D-6E8A-4147-A177-3AD203B41FA5}">
                      <a16:colId xmlns:a16="http://schemas.microsoft.com/office/drawing/2014/main" xmlns="" val="20001"/>
                    </a:ext>
                  </a:extLst>
                </a:gridCol>
              </a:tblGrid>
              <a:tr h="242014">
                <a:tc>
                  <a:txBody>
                    <a:bodyPr/>
                    <a:lstStyle/>
                    <a:p>
                      <a:pPr algn="ctr"/>
                      <a:r>
                        <a:rPr lang="zh-TW" altLang="en-US" sz="1600" dirty="0">
                          <a:latin typeface="Microsoft YaHei" panose="020B0503020204020204" pitchFamily="34" charset="-122"/>
                          <a:ea typeface="Microsoft YaHei" panose="020B0503020204020204" pitchFamily="34" charset="-122"/>
                        </a:rPr>
                        <a:t>功能</a:t>
                      </a:r>
                    </a:p>
                  </a:txBody>
                  <a:tcPr anchor="ctr"/>
                </a:tc>
                <a:tc>
                  <a:txBody>
                    <a:bodyPr/>
                    <a:lstStyle/>
                    <a:p>
                      <a:pPr algn="ctr"/>
                      <a:r>
                        <a:rPr lang="zh-TW" altLang="en-US" dirty="0">
                          <a:latin typeface="Microsoft YaHei" panose="020B0503020204020204" pitchFamily="34" charset="-122"/>
                          <a:ea typeface="Microsoft YaHei" panose="020B0503020204020204" pitchFamily="34" charset="-122"/>
                        </a:rPr>
                        <a:t>活動</a:t>
                      </a:r>
                      <a:r>
                        <a:rPr lang="en-US"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示例</a:t>
                      </a:r>
                      <a:r>
                        <a:rPr lang="en-US" altLang="zh-TW" dirty="0">
                          <a:latin typeface="Microsoft YaHei" panose="020B0503020204020204" pitchFamily="34" charset="-122"/>
                          <a:ea typeface="Microsoft YaHei" panose="020B0503020204020204" pitchFamily="34" charset="-122"/>
                        </a:rPr>
                        <a:t>)</a:t>
                      </a:r>
                      <a:endParaRPr lang="zh-TW" altLang="en-US" dirty="0">
                        <a:latin typeface="Microsoft YaHei" panose="020B0503020204020204" pitchFamily="34" charset="-122"/>
                        <a:ea typeface="Microsoft YaHei" panose="020B0503020204020204" pitchFamily="34" charset="-122"/>
                      </a:endParaRPr>
                    </a:p>
                  </a:txBody>
                  <a:tcPr anchor="ctr"/>
                </a:tc>
                <a:extLst>
                  <a:ext uri="{0D108BD9-81ED-4DB2-BD59-A6C34878D82A}">
                    <a16:rowId xmlns:a16="http://schemas.microsoft.com/office/drawing/2014/main" xmlns="" val="10000"/>
                  </a:ext>
                </a:extLst>
              </a:tr>
              <a:tr h="484029">
                <a:tc>
                  <a:txBody>
                    <a:bodyPr/>
                    <a:lstStyle/>
                    <a:p>
                      <a:pPr algn="ctr"/>
                      <a:r>
                        <a:rPr lang="zh-TW" altLang="en-US" sz="2400" b="1" kern="1200" dirty="0">
                          <a:solidFill>
                            <a:schemeClr val="dk1"/>
                          </a:solidFill>
                          <a:latin typeface="Microsoft YaHei" panose="020B0503020204020204" pitchFamily="34" charset="-122"/>
                          <a:ea typeface="Microsoft YaHei" panose="020B0503020204020204" pitchFamily="34" charset="-122"/>
                          <a:cs typeface="+mn-cs"/>
                        </a:rPr>
                        <a:t>執行研究任務</a:t>
                      </a:r>
                    </a:p>
                  </a:txBody>
                  <a:tcPr anchor="ctr"/>
                </a:tc>
                <a:tc>
                  <a:txBody>
                    <a:bodyPr/>
                    <a:lstStyle/>
                    <a:p>
                      <a:pPr marL="285750" indent="-285750">
                        <a:buFont typeface="Wingdings" panose="05000000000000000000" pitchFamily="2" charset="2"/>
                        <a:buChar char="l"/>
                      </a:pPr>
                      <a:r>
                        <a:rPr lang="zh-TW" altLang="en-US" sz="1400" dirty="0">
                          <a:latin typeface="Microsoft YaHei" panose="020B0503020204020204" pitchFamily="34" charset="-122"/>
                          <a:ea typeface="Microsoft YaHei" panose="020B0503020204020204" pitchFamily="34" charset="-122"/>
                        </a:rPr>
                        <a:t>基本研究、基礎研究</a:t>
                      </a:r>
                    </a:p>
                    <a:p>
                      <a:pPr marL="285750" indent="-285750">
                        <a:buFont typeface="Wingdings" panose="05000000000000000000" pitchFamily="2" charset="2"/>
                        <a:buChar char="l"/>
                      </a:pPr>
                      <a:r>
                        <a:rPr lang="zh-TW" altLang="en-US" sz="1400" dirty="0">
                          <a:latin typeface="Microsoft YaHei" panose="020B0503020204020204" pitchFamily="34" charset="-122"/>
                          <a:ea typeface="Microsoft YaHei" panose="020B0503020204020204" pitchFamily="34" charset="-122"/>
                        </a:rPr>
                        <a:t>應用與問題導向研究，如臨床研究、放射治療等</a:t>
                      </a:r>
                    </a:p>
                    <a:p>
                      <a:pPr marL="285750" indent="-285750">
                        <a:buFont typeface="Wingdings" panose="05000000000000000000" pitchFamily="2" charset="2"/>
                        <a:buChar char="l"/>
                      </a:pPr>
                      <a:r>
                        <a:rPr lang="zh-TW" altLang="en-US" sz="1400" dirty="0">
                          <a:latin typeface="Microsoft YaHei" panose="020B0503020204020204" pitchFamily="34" charset="-122"/>
                          <a:ea typeface="Microsoft YaHei" panose="020B0503020204020204" pitchFamily="34" charset="-122"/>
                        </a:rPr>
                        <a:t>戰略研究，具國家安全、公共利益的重要領域，如國防、安全、核能、公衛等</a:t>
                      </a:r>
                    </a:p>
                  </a:txBody>
                  <a:tcPr anchor="ctr"/>
                </a:tc>
                <a:extLst>
                  <a:ext uri="{0D108BD9-81ED-4DB2-BD59-A6C34878D82A}">
                    <a16:rowId xmlns:a16="http://schemas.microsoft.com/office/drawing/2014/main" xmlns="" val="10001"/>
                  </a:ext>
                </a:extLst>
              </a:tr>
              <a:tr h="625204">
                <a:tc>
                  <a:txBody>
                    <a:bodyPr/>
                    <a:lstStyle/>
                    <a:p>
                      <a:pPr algn="ctr"/>
                      <a:r>
                        <a:rPr lang="zh-TW" altLang="en-US" sz="2400" b="1" kern="1200" dirty="0">
                          <a:solidFill>
                            <a:schemeClr val="dk1"/>
                          </a:solidFill>
                          <a:latin typeface="Microsoft YaHei" panose="020B0503020204020204" pitchFamily="34" charset="-122"/>
                          <a:ea typeface="Microsoft YaHei" panose="020B0503020204020204" pitchFamily="34" charset="-122"/>
                          <a:cs typeface="+mn-cs"/>
                        </a:rPr>
                        <a:t>支援政策發展與推動</a:t>
                      </a:r>
                    </a:p>
                  </a:txBody>
                  <a:tcPr anchor="ctr"/>
                </a:tc>
                <a:tc>
                  <a:txBody>
                    <a:bodyPr/>
                    <a:lstStyle/>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提供、分析政府部門活動之資料與資訊，如統計數據、政策推廣等</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進行政策研究，如科技創新、公共衛生、環境、永續發展等</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協助政策規劃與決策，如提供政策建議、方案評估等</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協助執行政府具科學基礎的特定功能或服務，如獎補助、災防、污染監測、地質勘測等</a:t>
                      </a:r>
                    </a:p>
                  </a:txBody>
                  <a:tcPr anchor="ctr"/>
                </a:tc>
                <a:extLst>
                  <a:ext uri="{0D108BD9-81ED-4DB2-BD59-A6C34878D82A}">
                    <a16:rowId xmlns:a16="http://schemas.microsoft.com/office/drawing/2014/main" xmlns="" val="10002"/>
                  </a:ext>
                </a:extLst>
              </a:tr>
              <a:tr h="1048729">
                <a:tc>
                  <a:txBody>
                    <a:bodyPr/>
                    <a:lstStyle/>
                    <a:p>
                      <a:pPr algn="ctr"/>
                      <a:r>
                        <a:rPr lang="zh-TW" altLang="en-US" sz="2400" b="1" kern="1200" dirty="0">
                          <a:solidFill>
                            <a:schemeClr val="dk1"/>
                          </a:solidFill>
                          <a:latin typeface="Microsoft YaHei" panose="020B0503020204020204" pitchFamily="34" charset="-122"/>
                          <a:ea typeface="Microsoft YaHei" panose="020B0503020204020204" pitchFamily="34" charset="-122"/>
                          <a:cs typeface="+mn-cs"/>
                        </a:rPr>
                        <a:t>支持產業創新發展</a:t>
                      </a:r>
                    </a:p>
                  </a:txBody>
                  <a:tcPr anchor="ctr"/>
                </a:tc>
                <a:tc>
                  <a:txBody>
                    <a:bodyPr/>
                    <a:lstStyle/>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長期進行產業技術前瞻研究</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接受產業界委託研究或與產業界合作研究</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推動現有技術擴散與採用</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提供技術或市場情報服務</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技術規範與標準服務，如評估、標準、認證等</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產業人才培育</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支援或投入新創事業發展</a:t>
                      </a:r>
                      <a:endParaRPr lang="en-US" altLang="zh-TW" sz="1400" kern="1200" dirty="0">
                        <a:solidFill>
                          <a:schemeClr val="dk1"/>
                        </a:solidFill>
                        <a:latin typeface="Microsoft YaHei" panose="020B0503020204020204" pitchFamily="34" charset="-122"/>
                        <a:ea typeface="Microsoft YaHei" panose="020B0503020204020204" pitchFamily="34" charset="-122"/>
                        <a:cs typeface="+mn-cs"/>
                      </a:endParaRPr>
                    </a:p>
                  </a:txBody>
                  <a:tcPr anchor="ctr"/>
                </a:tc>
                <a:extLst>
                  <a:ext uri="{0D108BD9-81ED-4DB2-BD59-A6C34878D82A}">
                    <a16:rowId xmlns:a16="http://schemas.microsoft.com/office/drawing/2014/main" xmlns="" val="10003"/>
                  </a:ext>
                </a:extLst>
              </a:tr>
              <a:tr h="342854">
                <a:tc>
                  <a:txBody>
                    <a:bodyPr/>
                    <a:lstStyle/>
                    <a:p>
                      <a:pPr algn="ctr"/>
                      <a:r>
                        <a:rPr lang="zh-TW" altLang="en-US" sz="2400" b="1" kern="1200" dirty="0">
                          <a:solidFill>
                            <a:schemeClr val="dk1"/>
                          </a:solidFill>
                          <a:latin typeface="Microsoft YaHei" panose="020B0503020204020204" pitchFamily="34" charset="-122"/>
                          <a:ea typeface="Microsoft YaHei" panose="020B0503020204020204" pitchFamily="34" charset="-122"/>
                          <a:cs typeface="+mn-cs"/>
                        </a:rPr>
                        <a:t>建置、營運與維護基礎設施</a:t>
                      </a:r>
                    </a:p>
                  </a:txBody>
                  <a:tcPr anchor="ctr"/>
                </a:tc>
                <a:tc>
                  <a:txBody>
                    <a:bodyPr/>
                    <a:lstStyle/>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研究基礎設施，如科學儀器、設備、大型裝置或設施等</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技術基礎設施，如試製產線、測試設施、示範場域、生活實驗室等</a:t>
                      </a:r>
                    </a:p>
                  </a:txBody>
                  <a:tcPr anchor="ctr"/>
                </a:tc>
                <a:extLst>
                  <a:ext uri="{0D108BD9-81ED-4DB2-BD59-A6C34878D82A}">
                    <a16:rowId xmlns:a16="http://schemas.microsoft.com/office/drawing/2014/main" xmlns="" val="10004"/>
                  </a:ext>
                </a:extLst>
              </a:tr>
              <a:tr h="484029">
                <a:tc>
                  <a:txBody>
                    <a:bodyPr/>
                    <a:lstStyle/>
                    <a:p>
                      <a:pPr algn="ctr"/>
                      <a:r>
                        <a:rPr lang="zh-TW" altLang="en-US" sz="2400" b="1" kern="1200" dirty="0">
                          <a:solidFill>
                            <a:schemeClr val="dk1"/>
                          </a:solidFill>
                          <a:latin typeface="Microsoft YaHei" panose="020B0503020204020204" pitchFamily="34" charset="-122"/>
                          <a:ea typeface="Microsoft YaHei" panose="020B0503020204020204" pitchFamily="34" charset="-122"/>
                          <a:cs typeface="+mn-cs"/>
                        </a:rPr>
                        <a:t>國際化發展</a:t>
                      </a:r>
                    </a:p>
                  </a:txBody>
                  <a:tcPr anchor="ctr"/>
                </a:tc>
                <a:tc>
                  <a:txBody>
                    <a:bodyPr/>
                    <a:lstStyle/>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國際合作研究或委託研究</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國際人才交流與培育</a:t>
                      </a:r>
                    </a:p>
                    <a:p>
                      <a:pPr marL="285750" indent="-285750">
                        <a:buFont typeface="Wingdings" panose="05000000000000000000" pitchFamily="2" charset="2"/>
                        <a:buChar char="l"/>
                      </a:pPr>
                      <a:r>
                        <a:rPr lang="zh-TW" altLang="en-US" sz="1400" kern="1200" dirty="0">
                          <a:solidFill>
                            <a:schemeClr val="dk1"/>
                          </a:solidFill>
                          <a:latin typeface="Microsoft YaHei" panose="020B0503020204020204" pitchFamily="34" charset="-122"/>
                          <a:ea typeface="Microsoft YaHei" panose="020B0503020204020204" pitchFamily="34" charset="-122"/>
                          <a:cs typeface="+mn-cs"/>
                        </a:rPr>
                        <a:t>參與國際科研活動，如跨國研究專案、重要科研基礎設施等</a:t>
                      </a:r>
                    </a:p>
                  </a:txBody>
                  <a:tcPr anchor="ctr"/>
                </a:tc>
                <a:extLst>
                  <a:ext uri="{0D108BD9-81ED-4DB2-BD59-A6C34878D82A}">
                    <a16:rowId xmlns:a16="http://schemas.microsoft.com/office/drawing/2014/main" xmlns="" val="10005"/>
                  </a:ext>
                </a:extLst>
              </a:tr>
            </a:tbl>
          </a:graphicData>
        </a:graphic>
      </p:graphicFrame>
      <p:sp>
        <p:nvSpPr>
          <p:cNvPr id="7" name="文字方塊 6"/>
          <p:cNvSpPr txBox="1"/>
          <p:nvPr/>
        </p:nvSpPr>
        <p:spPr>
          <a:xfrm>
            <a:off x="0" y="6581001"/>
            <a:ext cx="11979625" cy="276999"/>
          </a:xfrm>
          <a:prstGeom prst="rect">
            <a:avLst/>
          </a:prstGeom>
          <a:noFill/>
        </p:spPr>
        <p:txBody>
          <a:bodyPr wrap="square" rtlCol="0">
            <a:spAutoFit/>
          </a:bodyPr>
          <a:lstStyle/>
          <a:p>
            <a:pPr lvl="0">
              <a:defRPr/>
            </a:pPr>
            <a:r>
              <a:rPr kumimoji="0" lang="zh-TW"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參考資料：</a:t>
            </a:r>
            <a:r>
              <a:rPr kumimoji="0" lang="en-US" altLang="zh-TW"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Berger, M., and Hofer, R. (2008);</a:t>
            </a:r>
            <a:r>
              <a:rPr kumimoji="0" lang="en-US" altLang="zh-TW" sz="1200" b="0" i="0" u="none" strike="noStrike" kern="1200" cap="none" spc="0" normalizeH="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lang="en-US" altLang="zh-TW" sz="1200" dirty="0">
                <a:solidFill>
                  <a:prstClr val="black"/>
                </a:solidFill>
                <a:latin typeface="Microsoft YaHei" panose="020B0503020204020204" pitchFamily="34" charset="-122"/>
                <a:ea typeface="Microsoft YaHei" panose="020B0503020204020204" pitchFamily="34" charset="-122"/>
              </a:rPr>
              <a:t>BIS. (2015); EC(2020). </a:t>
            </a:r>
            <a:r>
              <a:rPr kumimoji="0" lang="zh-TW" altLang="en-US" sz="12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本研究整理</a:t>
            </a:r>
          </a:p>
        </p:txBody>
      </p:sp>
      <p:sp>
        <p:nvSpPr>
          <p:cNvPr id="2" name="文字方塊 1"/>
          <p:cNvSpPr txBox="1"/>
          <p:nvPr/>
        </p:nvSpPr>
        <p:spPr>
          <a:xfrm>
            <a:off x="80616" y="1260212"/>
            <a:ext cx="12057089" cy="46166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n"/>
              <a:tabLst/>
              <a:defRPr/>
            </a:pPr>
            <a:r>
              <a:rPr kumimoji="0" lang="zh-TW" altLang="en-US" sz="2400" b="0"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搭配文獻與國內外案例研析，本研究將系統化盤整</a:t>
            </a:r>
            <a:r>
              <a:rPr kumimoji="0" lang="en-US" altLang="zh-TW" sz="2400" b="0"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PROs</a:t>
            </a:r>
            <a:r>
              <a:rPr kumimoji="0" lang="zh-TW" altLang="en-US" sz="2400" b="0"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功能與活動並分析其發展演進</a:t>
            </a:r>
          </a:p>
        </p:txBody>
      </p:sp>
      <p:sp>
        <p:nvSpPr>
          <p:cNvPr id="8"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4</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8137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12869" y="574102"/>
            <a:ext cx="11859795" cy="646331"/>
          </a:xfrm>
          <a:prstGeom prst="rect">
            <a:avLst/>
          </a:prstGeom>
          <a:noFill/>
        </p:spPr>
        <p:txBody>
          <a:bodyPr wrap="square" rtlCol="0">
            <a:spAutoFit/>
          </a:bodyPr>
          <a:lstStyle/>
          <a:p>
            <a:r>
              <a:rPr lang="zh-TW" altLang="en-US" sz="3600" b="1" dirty="0">
                <a:solidFill>
                  <a:srgbClr val="0070C0"/>
                </a:solidFill>
                <a:latin typeface="Microsoft YaHei" panose="020B0503020204020204" pitchFamily="34" charset="-122"/>
                <a:ea typeface="Microsoft YaHei" panose="020B0503020204020204" pitchFamily="34" charset="-122"/>
              </a:rPr>
              <a:t>國際標竿：研析與本院相近之國際</a:t>
            </a:r>
            <a:r>
              <a:rPr lang="en-US" altLang="zh-TW" sz="3600" b="1" dirty="0">
                <a:solidFill>
                  <a:srgbClr val="0070C0"/>
                </a:solidFill>
                <a:latin typeface="Microsoft YaHei" panose="020B0503020204020204" pitchFamily="34" charset="-122"/>
                <a:ea typeface="Microsoft YaHei" panose="020B0503020204020204" pitchFamily="34" charset="-122"/>
              </a:rPr>
              <a:t>PROs</a:t>
            </a:r>
            <a:r>
              <a:rPr lang="zh-TW" altLang="en-US" sz="3600" b="1" dirty="0">
                <a:solidFill>
                  <a:srgbClr val="0070C0"/>
                </a:solidFill>
                <a:latin typeface="Microsoft YaHei" panose="020B0503020204020204" pitchFamily="34" charset="-122"/>
                <a:ea typeface="Microsoft YaHei" panose="020B0503020204020204" pitchFamily="34" charset="-122"/>
              </a:rPr>
              <a:t>的功能及其做法</a:t>
            </a:r>
          </a:p>
        </p:txBody>
      </p:sp>
      <p:sp>
        <p:nvSpPr>
          <p:cNvPr id="95" name="文字方塊 94"/>
          <p:cNvSpPr txBox="1"/>
          <p:nvPr/>
        </p:nvSpPr>
        <p:spPr>
          <a:xfrm>
            <a:off x="202181" y="1302212"/>
            <a:ext cx="11949266" cy="830997"/>
          </a:xfrm>
          <a:prstGeom prst="rect">
            <a:avLst/>
          </a:prstGeom>
          <a:noFill/>
        </p:spPr>
        <p:txBody>
          <a:bodyPr wrap="square" rtlCol="0">
            <a:spAutoFit/>
          </a:bodyPr>
          <a:lstStyle/>
          <a:p>
            <a:pPr marL="342900" indent="-342900">
              <a:spcBef>
                <a:spcPts val="600"/>
              </a:spcBef>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持續研析與本院相近之國際重要</a:t>
            </a:r>
            <a:r>
              <a:rPr lang="en-US" altLang="zh-TW" sz="2400" dirty="0">
                <a:solidFill>
                  <a:srgbClr val="002060"/>
                </a:solidFill>
                <a:latin typeface="Microsoft YaHei" panose="020B0503020204020204" pitchFamily="34" charset="-122"/>
                <a:ea typeface="Microsoft YaHei" panose="020B0503020204020204" pitchFamily="34" charset="-122"/>
              </a:rPr>
              <a:t>PROs</a:t>
            </a:r>
            <a:r>
              <a:rPr lang="zh-TW" altLang="en-US" sz="2400" dirty="0">
                <a:solidFill>
                  <a:srgbClr val="002060"/>
                </a:solidFill>
                <a:latin typeface="Microsoft YaHei" panose="020B0503020204020204" pitchFamily="34" charset="-122"/>
                <a:ea typeface="Microsoft YaHei" panose="020B0503020204020204" pitchFamily="34" charset="-122"/>
              </a:rPr>
              <a:t>，可觀察到其橋接與能量擴散，透過科研基礎設施與實驗示範，於科學園區、城市等區域營造創新技術與生活融合的共創場域</a:t>
            </a:r>
          </a:p>
        </p:txBody>
      </p:sp>
      <p:sp>
        <p:nvSpPr>
          <p:cNvPr id="74" name="矩形 73"/>
          <p:cNvSpPr/>
          <p:nvPr/>
        </p:nvSpPr>
        <p:spPr>
          <a:xfrm>
            <a:off x="1993633" y="4576158"/>
            <a:ext cx="4021420" cy="2077492"/>
          </a:xfrm>
          <a:prstGeom prst="rect">
            <a:avLst/>
          </a:prstGeom>
          <a:solidFill>
            <a:schemeClr val="accent3">
              <a:lumMod val="20000"/>
              <a:lumOff val="80000"/>
            </a:schemeClr>
          </a:solidFill>
        </p:spPr>
        <p:txBody>
          <a:bodyPr wrap="square">
            <a:spAutoFit/>
          </a:bodyPr>
          <a:lstStyle/>
          <a:p>
            <a:pPr marL="177800" indent="-17780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重要功能</a:t>
            </a:r>
            <a:r>
              <a:rPr lang="en-US" altLang="zh-TW" sz="2000" b="1" dirty="0">
                <a:solidFill>
                  <a:srgbClr val="9BBB59">
                    <a:lumMod val="75000"/>
                  </a:srgbClr>
                </a:solidFill>
                <a:latin typeface="Microsoft YaHei" panose="020B0503020204020204" pitchFamily="34" charset="-122"/>
                <a:ea typeface="Microsoft YaHei" panose="020B0503020204020204" pitchFamily="34" charset="-122"/>
              </a:rPr>
              <a:t>-</a:t>
            </a: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國家戰略推手</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dirty="0">
                <a:solidFill>
                  <a:srgbClr val="9BBB59">
                    <a:lumMod val="75000"/>
                  </a:srgbClr>
                </a:solidFill>
                <a:latin typeface="Microsoft YaHei" panose="020B0503020204020204" pitchFamily="34" charset="-122"/>
                <a:ea typeface="Microsoft YaHei" panose="020B0503020204020204" pitchFamily="34" charset="-122"/>
              </a:rPr>
              <a:t>整併國有研究機構成立瑞典研究院，打破「大學</a:t>
            </a:r>
            <a:r>
              <a:rPr lang="en-US" altLang="zh-TW" dirty="0">
                <a:solidFill>
                  <a:srgbClr val="9BBB59">
                    <a:lumMod val="75000"/>
                  </a:srgbClr>
                </a:solidFill>
                <a:latin typeface="Microsoft YaHei" panose="020B0503020204020204" pitchFamily="34" charset="-122"/>
                <a:ea typeface="Microsoft YaHei" panose="020B0503020204020204" pitchFamily="34" charset="-122"/>
              </a:rPr>
              <a:t>-</a:t>
            </a:r>
            <a:r>
              <a:rPr lang="zh-TW" altLang="en-US" dirty="0">
                <a:solidFill>
                  <a:srgbClr val="9BBB59">
                    <a:lumMod val="75000"/>
                  </a:srgbClr>
                </a:solidFill>
                <a:latin typeface="Microsoft YaHei" panose="020B0503020204020204" pitchFamily="34" charset="-122"/>
                <a:ea typeface="Microsoft YaHei" panose="020B0503020204020204" pitchFamily="34" charset="-122"/>
              </a:rPr>
              <a:t>企業」二元研發體系，促進產學發展</a:t>
            </a:r>
            <a:endParaRPr lang="en-US" altLang="zh-TW" dirty="0">
              <a:solidFill>
                <a:srgbClr val="9BBB59">
                  <a:lumMod val="75000"/>
                </a:srgbClr>
              </a:solidFill>
              <a:latin typeface="Microsoft YaHei" panose="020B0503020204020204" pitchFamily="34" charset="-122"/>
              <a:ea typeface="Microsoft YaHei" panose="020B0503020204020204" pitchFamily="34" charset="-122"/>
            </a:endParaRPr>
          </a:p>
          <a:p>
            <a:pPr marL="271463" indent="-271463">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借鑑做法</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sz="2000" dirty="0">
                <a:solidFill>
                  <a:srgbClr val="9BBB59">
                    <a:lumMod val="75000"/>
                  </a:srgbClr>
                </a:solidFill>
                <a:latin typeface="Microsoft YaHei" panose="020B0503020204020204" pitchFamily="34" charset="-122"/>
                <a:ea typeface="Microsoft YaHei" panose="020B0503020204020204" pitchFamily="34" charset="-122"/>
              </a:rPr>
              <a:t>整合國家戰略協助科技城創新發展</a:t>
            </a:r>
            <a:endParaRPr lang="en-US" altLang="zh-TW" sz="2000" dirty="0">
              <a:solidFill>
                <a:srgbClr val="9BBB59">
                  <a:lumMod val="75000"/>
                </a:srgbClr>
              </a:solidFill>
              <a:latin typeface="Microsoft YaHei" panose="020B0503020204020204" pitchFamily="34" charset="-122"/>
              <a:ea typeface="Microsoft YaHei" panose="020B0503020204020204" pitchFamily="34" charset="-122"/>
            </a:endParaRPr>
          </a:p>
        </p:txBody>
      </p:sp>
      <p:sp>
        <p:nvSpPr>
          <p:cNvPr id="9" name="文字方塊 8"/>
          <p:cNvSpPr txBox="1"/>
          <p:nvPr/>
        </p:nvSpPr>
        <p:spPr>
          <a:xfrm>
            <a:off x="1993633" y="2318081"/>
            <a:ext cx="4021421" cy="2077492"/>
          </a:xfrm>
          <a:prstGeom prst="rect">
            <a:avLst/>
          </a:prstGeom>
          <a:solidFill>
            <a:schemeClr val="accent3">
              <a:lumMod val="20000"/>
              <a:lumOff val="80000"/>
            </a:schemeClr>
          </a:solidFill>
        </p:spPr>
        <p:txBody>
          <a:bodyPr wrap="square" rtlCol="0">
            <a:spAutoFit/>
          </a:bodyPr>
          <a:lstStyle/>
          <a:p>
            <a:pPr marL="177800" indent="-17780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重要功能</a:t>
            </a:r>
            <a:r>
              <a:rPr lang="en-US" altLang="zh-TW" sz="2000" b="1" dirty="0">
                <a:solidFill>
                  <a:srgbClr val="9BBB59">
                    <a:lumMod val="75000"/>
                  </a:srgbClr>
                </a:solidFill>
                <a:latin typeface="Microsoft YaHei" panose="020B0503020204020204" pitchFamily="34" charset="-122"/>
                <a:ea typeface="Microsoft YaHei" panose="020B0503020204020204" pitchFamily="34" charset="-122"/>
              </a:rPr>
              <a:t>-</a:t>
            </a: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技術擴散與合作平台</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dirty="0">
                <a:solidFill>
                  <a:srgbClr val="9BBB59">
                    <a:lumMod val="75000"/>
                  </a:srgbClr>
                </a:solidFill>
                <a:latin typeface="Microsoft YaHei" panose="020B0503020204020204" pitchFamily="34" charset="-122"/>
                <a:ea typeface="Microsoft YaHei" panose="020B0503020204020204" pitchFamily="34" charset="-122"/>
              </a:rPr>
              <a:t>國家實驗室專注國家戰略任務，致力於開放實驗室，成立平台驅動更多元的產業與社會合作</a:t>
            </a:r>
            <a:endParaRPr lang="en-US" altLang="zh-TW" dirty="0">
              <a:solidFill>
                <a:srgbClr val="9BBB59">
                  <a:lumMod val="75000"/>
                </a:srgbClr>
              </a:solidFill>
              <a:latin typeface="Microsoft YaHei" panose="020B0503020204020204" pitchFamily="34" charset="-122"/>
              <a:ea typeface="Microsoft YaHei" panose="020B0503020204020204" pitchFamily="34" charset="-122"/>
            </a:endParaRPr>
          </a:p>
          <a:p>
            <a:pPr marL="285750" indent="-28575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借鑑做法</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sz="2000" dirty="0">
                <a:solidFill>
                  <a:srgbClr val="9BBB59">
                    <a:lumMod val="75000"/>
                  </a:srgbClr>
                </a:solidFill>
                <a:latin typeface="Microsoft YaHei" panose="020B0503020204020204" pitchFamily="34" charset="-122"/>
                <a:ea typeface="Microsoft YaHei" panose="020B0503020204020204" pitchFamily="34" charset="-122"/>
              </a:rPr>
              <a:t>開放實驗室、更緊密的區域合作</a:t>
            </a:r>
            <a:endParaRPr lang="en-US" altLang="zh-TW" sz="2000" dirty="0">
              <a:solidFill>
                <a:srgbClr val="9BBB59">
                  <a:lumMod val="75000"/>
                </a:srgbClr>
              </a:solidFill>
              <a:latin typeface="Microsoft YaHei" panose="020B0503020204020204" pitchFamily="34" charset="-122"/>
              <a:ea typeface="Microsoft YaHei" panose="020B0503020204020204" pitchFamily="34" charset="-122"/>
            </a:endParaRPr>
          </a:p>
        </p:txBody>
      </p:sp>
      <p:sp>
        <p:nvSpPr>
          <p:cNvPr id="96" name="矩形 95"/>
          <p:cNvSpPr/>
          <p:nvPr/>
        </p:nvSpPr>
        <p:spPr>
          <a:xfrm>
            <a:off x="7923888" y="2299033"/>
            <a:ext cx="4148776" cy="2077492"/>
          </a:xfrm>
          <a:prstGeom prst="rect">
            <a:avLst/>
          </a:prstGeom>
          <a:solidFill>
            <a:schemeClr val="accent3">
              <a:lumMod val="20000"/>
              <a:lumOff val="80000"/>
            </a:schemeClr>
          </a:solidFill>
        </p:spPr>
        <p:txBody>
          <a:bodyPr wrap="square">
            <a:spAutoFit/>
          </a:bodyPr>
          <a:lstStyle/>
          <a:p>
            <a:pPr marL="177800" indent="-17780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重要功能</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dirty="0">
                <a:solidFill>
                  <a:srgbClr val="9BBB59">
                    <a:lumMod val="75000"/>
                  </a:srgbClr>
                </a:solidFill>
                <a:latin typeface="Microsoft YaHei" panose="020B0503020204020204" pitchFamily="34" charset="-122"/>
                <a:ea typeface="Microsoft YaHei" panose="020B0503020204020204" pitchFamily="34" charset="-122"/>
              </a:rPr>
              <a:t>日本</a:t>
            </a:r>
            <a:r>
              <a:rPr lang="en-US" altLang="zh-TW" dirty="0">
                <a:solidFill>
                  <a:srgbClr val="9BBB59">
                    <a:lumMod val="75000"/>
                  </a:srgbClr>
                </a:solidFill>
                <a:latin typeface="Microsoft YaHei" panose="020B0503020204020204" pitchFamily="34" charset="-122"/>
                <a:ea typeface="Microsoft YaHei" panose="020B0503020204020204" pitchFamily="34" charset="-122"/>
              </a:rPr>
              <a:t>2014</a:t>
            </a:r>
            <a:r>
              <a:rPr lang="zh-TW" altLang="en-US" dirty="0">
                <a:solidFill>
                  <a:srgbClr val="9BBB59">
                    <a:lumMod val="75000"/>
                  </a:srgbClr>
                </a:solidFill>
                <a:latin typeface="Microsoft YaHei" panose="020B0503020204020204" pitchFamily="34" charset="-122"/>
                <a:ea typeface="Microsoft YaHei" panose="020B0503020204020204" pitchFamily="34" charset="-122"/>
              </a:rPr>
              <a:t>年賦予國立研究開發法人研發的戰略地位。理研近年加強產業合作，投入解決社會課題之研發</a:t>
            </a:r>
            <a:endParaRPr lang="en-US" altLang="zh-TW" dirty="0">
              <a:solidFill>
                <a:srgbClr val="9BBB59">
                  <a:lumMod val="75000"/>
                </a:srgbClr>
              </a:solidFill>
              <a:latin typeface="Microsoft YaHei" panose="020B0503020204020204" pitchFamily="34" charset="-122"/>
              <a:ea typeface="Microsoft YaHei" panose="020B0503020204020204" pitchFamily="34" charset="-122"/>
            </a:endParaRPr>
          </a:p>
          <a:p>
            <a:pPr marL="285750" indent="-28575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借鑑做法</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sz="2000" dirty="0">
                <a:solidFill>
                  <a:srgbClr val="9BBB59">
                    <a:lumMod val="75000"/>
                  </a:srgbClr>
                </a:solidFill>
                <a:latin typeface="Microsoft YaHei" panose="020B0503020204020204" pitchFamily="34" charset="-122"/>
                <a:ea typeface="Microsoft YaHei" panose="020B0503020204020204" pitchFamily="34" charset="-122"/>
              </a:rPr>
              <a:t>於神戶醫療產業都市建置超級電腦</a:t>
            </a:r>
            <a:endParaRPr lang="en-US" altLang="zh-TW" sz="2000" dirty="0">
              <a:solidFill>
                <a:srgbClr val="9BBB59">
                  <a:lumMod val="75000"/>
                </a:srgbClr>
              </a:solidFill>
              <a:latin typeface="Microsoft YaHei" panose="020B0503020204020204" pitchFamily="34" charset="-122"/>
              <a:ea typeface="Microsoft YaHei" panose="020B0503020204020204" pitchFamily="34" charset="-122"/>
            </a:endParaRPr>
          </a:p>
        </p:txBody>
      </p:sp>
      <p:pic>
        <p:nvPicPr>
          <p:cNvPr id="19" name="圖片 18"/>
          <p:cNvPicPr>
            <a:picLocks noChangeAspect="1"/>
          </p:cNvPicPr>
          <p:nvPr/>
        </p:nvPicPr>
        <p:blipFill rotWithShape="1">
          <a:blip r:embed="rId3"/>
          <a:srcRect l="2249" r="4702"/>
          <a:stretch/>
        </p:blipFill>
        <p:spPr>
          <a:xfrm>
            <a:off x="128572" y="3334728"/>
            <a:ext cx="1829328" cy="805152"/>
          </a:xfrm>
          <a:prstGeom prst="rect">
            <a:avLst/>
          </a:prstGeom>
        </p:spPr>
      </p:pic>
      <p:cxnSp>
        <p:nvCxnSpPr>
          <p:cNvPr id="22" name="直線接點 21"/>
          <p:cNvCxnSpPr/>
          <p:nvPr/>
        </p:nvCxnSpPr>
        <p:spPr>
          <a:xfrm flipH="1" flipV="1">
            <a:off x="6125189" y="2246460"/>
            <a:ext cx="9536" cy="4423071"/>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flipV="1">
            <a:off x="255276" y="4443435"/>
            <a:ext cx="11552602" cy="82897"/>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70752" y="2396779"/>
            <a:ext cx="1467068" cy="707886"/>
          </a:xfrm>
          <a:prstGeom prst="rect">
            <a:avLst/>
          </a:prstGeom>
        </p:spPr>
        <p:txBody>
          <a:bodyPr wrap="none">
            <a:spAutoFit/>
          </a:bodyPr>
          <a:lstStyle/>
          <a:p>
            <a:pPr algn="ctr"/>
            <a:r>
              <a:rPr lang="zh-TW" altLang="en-US" sz="2000" b="1" dirty="0">
                <a:solidFill>
                  <a:srgbClr val="0070C0"/>
                </a:solidFill>
                <a:latin typeface="Microsoft YaHei" panose="020B0503020204020204" pitchFamily="34" charset="-122"/>
                <a:ea typeface="Microsoft YaHei" panose="020B0503020204020204" pitchFamily="34" charset="-122"/>
              </a:rPr>
              <a:t>美國</a:t>
            </a:r>
            <a:endParaRPr lang="en-US" altLang="zh-TW" sz="2000" b="1" dirty="0">
              <a:solidFill>
                <a:srgbClr val="0070C0"/>
              </a:solidFill>
              <a:latin typeface="Microsoft YaHei" panose="020B0503020204020204" pitchFamily="34" charset="-122"/>
              <a:ea typeface="Microsoft YaHei" panose="020B0503020204020204" pitchFamily="34" charset="-122"/>
            </a:endParaRPr>
          </a:p>
          <a:p>
            <a:pPr algn="ctr"/>
            <a:r>
              <a:rPr lang="zh-TW" altLang="en-US" sz="2000" b="1" dirty="0">
                <a:solidFill>
                  <a:srgbClr val="0070C0"/>
                </a:solidFill>
                <a:latin typeface="Microsoft YaHei" panose="020B0503020204020204" pitchFamily="34" charset="-122"/>
                <a:ea typeface="Microsoft YaHei" panose="020B0503020204020204" pitchFamily="34" charset="-122"/>
              </a:rPr>
              <a:t>國家實驗室</a:t>
            </a:r>
            <a:endParaRPr lang="en-US" altLang="zh-TW" sz="2000" b="1" dirty="0">
              <a:solidFill>
                <a:srgbClr val="0070C0"/>
              </a:solidFill>
              <a:latin typeface="Microsoft YaHei" panose="020B0503020204020204" pitchFamily="34" charset="-122"/>
              <a:ea typeface="Microsoft YaHei" panose="020B0503020204020204" pitchFamily="34" charset="-122"/>
            </a:endParaRPr>
          </a:p>
        </p:txBody>
      </p:sp>
      <p:sp>
        <p:nvSpPr>
          <p:cNvPr id="45" name="矩形 44"/>
          <p:cNvSpPr/>
          <p:nvPr/>
        </p:nvSpPr>
        <p:spPr>
          <a:xfrm>
            <a:off x="255276" y="4985556"/>
            <a:ext cx="1467068" cy="400110"/>
          </a:xfrm>
          <a:prstGeom prst="rect">
            <a:avLst/>
          </a:prstGeom>
        </p:spPr>
        <p:txBody>
          <a:bodyPr wrap="none">
            <a:spAutoFit/>
          </a:bodyPr>
          <a:lstStyle/>
          <a:p>
            <a:pPr algn="ctr"/>
            <a:r>
              <a:rPr lang="zh-TW" altLang="en-US" sz="2000" b="1" dirty="0">
                <a:solidFill>
                  <a:srgbClr val="0070C0"/>
                </a:solidFill>
                <a:latin typeface="Microsoft YaHei" panose="020B0503020204020204" pitchFamily="34" charset="-122"/>
                <a:ea typeface="Microsoft YaHei" panose="020B0503020204020204" pitchFamily="34" charset="-122"/>
              </a:rPr>
              <a:t>瑞典研究院</a:t>
            </a:r>
            <a:endParaRPr lang="en-US" altLang="zh-TW" sz="2000" b="1" dirty="0">
              <a:solidFill>
                <a:srgbClr val="0070C0"/>
              </a:solidFill>
              <a:latin typeface="Microsoft YaHei" panose="020B0503020204020204" pitchFamily="34" charset="-122"/>
              <a:ea typeface="Microsoft YaHei" panose="020B0503020204020204" pitchFamily="34" charset="-122"/>
            </a:endParaRPr>
          </a:p>
        </p:txBody>
      </p:sp>
      <p:pic>
        <p:nvPicPr>
          <p:cNvPr id="46" name="圖片 45"/>
          <p:cNvPicPr>
            <a:picLocks noChangeAspect="1"/>
          </p:cNvPicPr>
          <p:nvPr/>
        </p:nvPicPr>
        <p:blipFill rotWithShape="1">
          <a:blip r:embed="rId4"/>
          <a:srcRect l="1955" r="2078"/>
          <a:stretch/>
        </p:blipFill>
        <p:spPr>
          <a:xfrm>
            <a:off x="183507" y="5775673"/>
            <a:ext cx="1587786" cy="689316"/>
          </a:xfrm>
          <a:prstGeom prst="rect">
            <a:avLst/>
          </a:prstGeom>
        </p:spPr>
      </p:pic>
      <p:sp>
        <p:nvSpPr>
          <p:cNvPr id="47" name="矩形 46"/>
          <p:cNvSpPr/>
          <p:nvPr/>
        </p:nvSpPr>
        <p:spPr>
          <a:xfrm>
            <a:off x="6264636" y="2377412"/>
            <a:ext cx="1723550" cy="707886"/>
          </a:xfrm>
          <a:prstGeom prst="rect">
            <a:avLst/>
          </a:prstGeom>
        </p:spPr>
        <p:txBody>
          <a:bodyPr wrap="none">
            <a:spAutoFit/>
          </a:bodyPr>
          <a:lstStyle/>
          <a:p>
            <a:pPr algn="ctr"/>
            <a:r>
              <a:rPr lang="zh-TW" altLang="en-US" sz="2000" b="1" dirty="0">
                <a:solidFill>
                  <a:srgbClr val="0070C0"/>
                </a:solidFill>
                <a:latin typeface="Microsoft YaHei" panose="020B0503020204020204" pitchFamily="34" charset="-122"/>
                <a:ea typeface="Microsoft YaHei" panose="020B0503020204020204" pitchFamily="34" charset="-122"/>
              </a:rPr>
              <a:t>日本</a:t>
            </a:r>
            <a:endParaRPr lang="en-US" altLang="zh-TW" sz="2000" b="1" dirty="0">
              <a:solidFill>
                <a:srgbClr val="0070C0"/>
              </a:solidFill>
              <a:latin typeface="Microsoft YaHei" panose="020B0503020204020204" pitchFamily="34" charset="-122"/>
              <a:ea typeface="Microsoft YaHei" panose="020B0503020204020204" pitchFamily="34" charset="-122"/>
            </a:endParaRPr>
          </a:p>
          <a:p>
            <a:pPr algn="ctr"/>
            <a:r>
              <a:rPr lang="zh-TW" altLang="en-US" sz="2000" b="1" dirty="0">
                <a:solidFill>
                  <a:srgbClr val="0070C0"/>
                </a:solidFill>
                <a:latin typeface="Microsoft YaHei" panose="020B0503020204020204" pitchFamily="34" charset="-122"/>
                <a:ea typeface="Microsoft YaHei" panose="020B0503020204020204" pitchFamily="34" charset="-122"/>
              </a:rPr>
              <a:t>理化學研究所</a:t>
            </a:r>
            <a:endParaRPr lang="en-US" altLang="zh-TW" sz="2000" b="1" dirty="0">
              <a:solidFill>
                <a:srgbClr val="0070C0"/>
              </a:solidFill>
              <a:latin typeface="Microsoft YaHei" panose="020B0503020204020204" pitchFamily="34" charset="-122"/>
              <a:ea typeface="Microsoft YaHei" panose="020B0503020204020204" pitchFamily="34" charset="-122"/>
            </a:endParaRPr>
          </a:p>
        </p:txBody>
      </p:sp>
      <p:pic>
        <p:nvPicPr>
          <p:cNvPr id="48" name="圖片 47"/>
          <p:cNvPicPr>
            <a:picLocks noChangeAspect="1"/>
          </p:cNvPicPr>
          <p:nvPr/>
        </p:nvPicPr>
        <p:blipFill>
          <a:blip r:embed="rId5"/>
          <a:stretch>
            <a:fillRect/>
          </a:stretch>
        </p:blipFill>
        <p:spPr>
          <a:xfrm>
            <a:off x="6336103" y="3041354"/>
            <a:ext cx="1331034" cy="1315861"/>
          </a:xfrm>
          <a:prstGeom prst="rect">
            <a:avLst/>
          </a:prstGeom>
        </p:spPr>
      </p:pic>
      <p:pic>
        <p:nvPicPr>
          <p:cNvPr id="52" name="圖片 51"/>
          <p:cNvPicPr>
            <a:picLocks noChangeAspect="1"/>
          </p:cNvPicPr>
          <p:nvPr/>
        </p:nvPicPr>
        <p:blipFill rotWithShape="1">
          <a:blip r:embed="rId6"/>
          <a:srcRect t="34985" b="33364"/>
          <a:stretch/>
        </p:blipFill>
        <p:spPr>
          <a:xfrm>
            <a:off x="6243682" y="5851987"/>
            <a:ext cx="1638117" cy="678433"/>
          </a:xfrm>
          <a:prstGeom prst="rect">
            <a:avLst/>
          </a:prstGeom>
        </p:spPr>
      </p:pic>
      <p:sp>
        <p:nvSpPr>
          <p:cNvPr id="21" name="矩形 20"/>
          <p:cNvSpPr/>
          <p:nvPr/>
        </p:nvSpPr>
        <p:spPr>
          <a:xfrm>
            <a:off x="6176814" y="4680853"/>
            <a:ext cx="1747074" cy="1015663"/>
          </a:xfrm>
          <a:prstGeom prst="rect">
            <a:avLst/>
          </a:prstGeom>
        </p:spPr>
        <p:txBody>
          <a:bodyPr wrap="square">
            <a:spAutoFit/>
          </a:bodyPr>
          <a:lstStyle/>
          <a:p>
            <a:pPr algn="ctr"/>
            <a:r>
              <a:rPr lang="zh-TW" altLang="en-US" sz="2000" b="1" dirty="0">
                <a:solidFill>
                  <a:srgbClr val="0070C0"/>
                </a:solidFill>
                <a:latin typeface="Microsoft YaHei" panose="020B0503020204020204" pitchFamily="34" charset="-122"/>
                <a:ea typeface="Microsoft YaHei" panose="020B0503020204020204" pitchFamily="34" charset="-122"/>
              </a:rPr>
              <a:t>德國</a:t>
            </a:r>
            <a:endParaRPr lang="en-US" altLang="zh-TW" sz="2000" b="1" dirty="0">
              <a:solidFill>
                <a:srgbClr val="0070C0"/>
              </a:solidFill>
              <a:latin typeface="Microsoft YaHei" panose="020B0503020204020204" pitchFamily="34" charset="-122"/>
              <a:ea typeface="Microsoft YaHei" panose="020B0503020204020204" pitchFamily="34" charset="-122"/>
            </a:endParaRPr>
          </a:p>
          <a:p>
            <a:pPr algn="ctr"/>
            <a:r>
              <a:rPr lang="zh-TW" altLang="en-US" sz="2000" b="1" dirty="0">
                <a:solidFill>
                  <a:srgbClr val="0070C0"/>
                </a:solidFill>
                <a:latin typeface="Microsoft YaHei" panose="020B0503020204020204" pitchFamily="34" charset="-122"/>
                <a:ea typeface="Microsoft YaHei" panose="020B0503020204020204" pitchFamily="34" charset="-122"/>
              </a:rPr>
              <a:t>佛勞恩霍夫</a:t>
            </a:r>
            <a:endParaRPr lang="en-US" altLang="zh-TW" sz="2000" b="1" dirty="0">
              <a:solidFill>
                <a:srgbClr val="0070C0"/>
              </a:solidFill>
              <a:latin typeface="Microsoft YaHei" panose="020B0503020204020204" pitchFamily="34" charset="-122"/>
              <a:ea typeface="Microsoft YaHei" panose="020B0503020204020204" pitchFamily="34" charset="-122"/>
            </a:endParaRPr>
          </a:p>
          <a:p>
            <a:pPr algn="ctr"/>
            <a:r>
              <a:rPr lang="zh-TW" altLang="en-US" sz="2000" b="1" dirty="0">
                <a:solidFill>
                  <a:srgbClr val="0070C0"/>
                </a:solidFill>
                <a:latin typeface="Microsoft YaHei" panose="020B0503020204020204" pitchFamily="34" charset="-122"/>
                <a:ea typeface="Microsoft YaHei" panose="020B0503020204020204" pitchFamily="34" charset="-122"/>
              </a:rPr>
              <a:t>研究院</a:t>
            </a:r>
            <a:endParaRPr lang="en-US" altLang="zh-TW" sz="2000" b="1" dirty="0">
              <a:solidFill>
                <a:srgbClr val="0070C0"/>
              </a:solidFill>
              <a:latin typeface="Microsoft YaHei" panose="020B0503020204020204" pitchFamily="34" charset="-122"/>
              <a:ea typeface="Microsoft YaHei" panose="020B0503020204020204" pitchFamily="34" charset="-122"/>
            </a:endParaRPr>
          </a:p>
        </p:txBody>
      </p:sp>
      <p:sp>
        <p:nvSpPr>
          <p:cNvPr id="54" name="矩形 53"/>
          <p:cNvSpPr/>
          <p:nvPr/>
        </p:nvSpPr>
        <p:spPr>
          <a:xfrm>
            <a:off x="7923889" y="4519270"/>
            <a:ext cx="4148776" cy="2077492"/>
          </a:xfrm>
          <a:prstGeom prst="rect">
            <a:avLst/>
          </a:prstGeom>
          <a:solidFill>
            <a:schemeClr val="accent3">
              <a:lumMod val="20000"/>
              <a:lumOff val="80000"/>
            </a:schemeClr>
          </a:solidFill>
        </p:spPr>
        <p:txBody>
          <a:bodyPr wrap="square">
            <a:spAutoFit/>
          </a:bodyPr>
          <a:lstStyle/>
          <a:p>
            <a:pPr marL="177800" indent="-17780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重要功能</a:t>
            </a:r>
            <a:r>
              <a:rPr lang="en-US" altLang="zh-TW" sz="2000" b="1" dirty="0">
                <a:solidFill>
                  <a:srgbClr val="9BBB59">
                    <a:lumMod val="75000"/>
                  </a:srgbClr>
                </a:solidFill>
                <a:latin typeface="Microsoft YaHei" panose="020B0503020204020204" pitchFamily="34" charset="-122"/>
                <a:ea typeface="Microsoft YaHei" panose="020B0503020204020204" pitchFamily="34" charset="-122"/>
              </a:rPr>
              <a:t>-</a:t>
            </a: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技術擴散與</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en-US" altLang="zh-TW" dirty="0" err="1">
                <a:solidFill>
                  <a:srgbClr val="9BBB59">
                    <a:lumMod val="75000"/>
                  </a:srgbClr>
                </a:solidFill>
                <a:latin typeface="Microsoft YaHei" panose="020B0503020204020204" pitchFamily="34" charset="-122"/>
                <a:ea typeface="Microsoft YaHei" panose="020B0503020204020204" pitchFamily="34" charset="-122"/>
              </a:rPr>
              <a:t>FhG</a:t>
            </a:r>
            <a:r>
              <a:rPr lang="zh-TW" altLang="en-US" dirty="0">
                <a:solidFill>
                  <a:srgbClr val="9BBB59">
                    <a:lumMod val="75000"/>
                  </a:srgbClr>
                </a:solidFill>
                <a:latin typeface="Microsoft YaHei" panose="020B0503020204020204" pitchFamily="34" charset="-122"/>
                <a:ea typeface="Microsoft YaHei" panose="020B0503020204020204" pitchFamily="34" charset="-122"/>
              </a:rPr>
              <a:t>是德國科技戰略的重要推手，也是歐洲最大應用科學研究機構，主要協助創新技術實驗測試的產學橋接</a:t>
            </a:r>
            <a:endParaRPr lang="en-US" altLang="zh-TW" dirty="0">
              <a:solidFill>
                <a:srgbClr val="9BBB59">
                  <a:lumMod val="75000"/>
                </a:srgbClr>
              </a:solidFill>
              <a:latin typeface="Microsoft YaHei" panose="020B0503020204020204" pitchFamily="34" charset="-122"/>
              <a:ea typeface="Microsoft YaHei" panose="020B0503020204020204" pitchFamily="34" charset="-122"/>
            </a:endParaRPr>
          </a:p>
          <a:p>
            <a:pPr marL="342900" indent="-342900">
              <a:spcBef>
                <a:spcPts val="600"/>
              </a:spcBef>
              <a:buClr>
                <a:srgbClr val="9BBB59">
                  <a:lumMod val="50000"/>
                </a:srgbClr>
              </a:buClr>
              <a:buFont typeface="Wingdings" panose="05000000000000000000" pitchFamily="2" charset="2"/>
              <a:buChar char="p"/>
            </a:pPr>
            <a:r>
              <a:rPr lang="zh-TW" altLang="en-US" sz="2000" b="1" dirty="0">
                <a:solidFill>
                  <a:srgbClr val="9BBB59">
                    <a:lumMod val="75000"/>
                  </a:srgbClr>
                </a:solidFill>
                <a:latin typeface="Microsoft YaHei" panose="020B0503020204020204" pitchFamily="34" charset="-122"/>
                <a:ea typeface="Microsoft YaHei" panose="020B0503020204020204" pitchFamily="34" charset="-122"/>
              </a:rPr>
              <a:t>借鑑做法</a:t>
            </a:r>
            <a:endParaRPr lang="en-US" altLang="zh-TW" sz="2000" b="1" dirty="0">
              <a:solidFill>
                <a:srgbClr val="9BBB59">
                  <a:lumMod val="75000"/>
                </a:srgbClr>
              </a:solidFill>
              <a:latin typeface="Microsoft YaHei" panose="020B0503020204020204" pitchFamily="34" charset="-122"/>
              <a:ea typeface="Microsoft YaHei" panose="020B0503020204020204" pitchFamily="34" charset="-122"/>
            </a:endParaRPr>
          </a:p>
          <a:p>
            <a:pPr>
              <a:spcBef>
                <a:spcPts val="600"/>
              </a:spcBef>
              <a:buClr>
                <a:srgbClr val="9BBB59">
                  <a:lumMod val="50000"/>
                </a:srgbClr>
              </a:buClr>
            </a:pPr>
            <a:r>
              <a:rPr lang="zh-TW" altLang="en-US" sz="2000" dirty="0">
                <a:solidFill>
                  <a:srgbClr val="9BBB59">
                    <a:lumMod val="75000"/>
                  </a:srgbClr>
                </a:solidFill>
                <a:latin typeface="Microsoft YaHei" panose="020B0503020204020204" pitchFamily="34" charset="-122"/>
                <a:ea typeface="Microsoft YaHei" panose="020B0503020204020204" pitchFamily="34" charset="-122"/>
              </a:rPr>
              <a:t>設置整合型實驗測試場域</a:t>
            </a:r>
            <a:endParaRPr lang="en-US" altLang="zh-TW" sz="2000" dirty="0">
              <a:solidFill>
                <a:srgbClr val="9BBB59">
                  <a:lumMod val="75000"/>
                </a:srgbClr>
              </a:solidFill>
              <a:latin typeface="Microsoft YaHei" panose="020B0503020204020204" pitchFamily="34" charset="-122"/>
              <a:ea typeface="Microsoft YaHei" panose="020B0503020204020204" pitchFamily="34" charset="-122"/>
            </a:endParaRPr>
          </a:p>
        </p:txBody>
      </p:sp>
      <p:sp>
        <p:nvSpPr>
          <p:cNvPr id="20"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5</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48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Google Shape;821;p64"/>
          <p:cNvCxnSpPr/>
          <p:nvPr/>
        </p:nvCxnSpPr>
        <p:spPr>
          <a:xfrm rot="10800000">
            <a:off x="8487782" y="4012915"/>
            <a:ext cx="1953623" cy="0"/>
          </a:xfrm>
          <a:prstGeom prst="straightConnector1">
            <a:avLst/>
          </a:prstGeom>
          <a:noFill/>
          <a:ln w="19050" cap="flat" cmpd="sng">
            <a:noFill/>
            <a:prstDash val="solid"/>
            <a:round/>
            <a:headEnd type="none" w="sm" len="sm"/>
            <a:tailEnd type="diamond" w="sm" len="sm"/>
          </a:ln>
        </p:spPr>
      </p:cxnSp>
      <p:sp>
        <p:nvSpPr>
          <p:cNvPr id="3" name="文字方塊 2"/>
          <p:cNvSpPr txBox="1"/>
          <p:nvPr/>
        </p:nvSpPr>
        <p:spPr>
          <a:xfrm>
            <a:off x="208723" y="558938"/>
            <a:ext cx="12103777" cy="646331"/>
          </a:xfrm>
          <a:prstGeom prst="rect">
            <a:avLst/>
          </a:prstGeom>
          <a:noFill/>
        </p:spPr>
        <p:txBody>
          <a:bodyPr wrap="square" rtlCol="0">
            <a:spAutoFit/>
          </a:bodyPr>
          <a:lstStyle/>
          <a:p>
            <a:r>
              <a:rPr lang="zh-TW" altLang="en-US" sz="3600" b="1" dirty="0">
                <a:solidFill>
                  <a:srgbClr val="0070C0"/>
                </a:solidFill>
                <a:latin typeface="Microsoft YaHei" panose="020B0503020204020204" pitchFamily="34" charset="-122"/>
                <a:ea typeface="Microsoft YaHei" panose="020B0503020204020204" pitchFamily="34" charset="-122"/>
              </a:rPr>
              <a:t>綜合分析：</a:t>
            </a:r>
            <a:r>
              <a:rPr lang="en-US" altLang="zh-TW" sz="3600" b="1" dirty="0">
                <a:solidFill>
                  <a:srgbClr val="0070C0"/>
                </a:solidFill>
                <a:latin typeface="Microsoft YaHei" panose="020B0503020204020204" pitchFamily="34" charset="-122"/>
                <a:ea typeface="Microsoft YaHei" panose="020B0503020204020204" pitchFamily="34" charset="-122"/>
              </a:rPr>
              <a:t>PROs</a:t>
            </a:r>
            <a:r>
              <a:rPr lang="zh-TW" altLang="en-US" sz="3600" b="1" dirty="0">
                <a:solidFill>
                  <a:srgbClr val="0070C0"/>
                </a:solidFill>
                <a:latin typeface="Microsoft YaHei" panose="020B0503020204020204" pitchFamily="34" charset="-122"/>
                <a:ea typeface="Microsoft YaHei" panose="020B0503020204020204" pitchFamily="34" charset="-122"/>
              </a:rPr>
              <a:t>做為創新驅動者與國家</a:t>
            </a:r>
            <a:r>
              <a:rPr lang="en-US" altLang="zh-TW" sz="3600" b="1" dirty="0">
                <a:solidFill>
                  <a:srgbClr val="0070C0"/>
                </a:solidFill>
                <a:latin typeface="Microsoft YaHei" panose="020B0503020204020204" pitchFamily="34" charset="-122"/>
                <a:ea typeface="Microsoft YaHei" panose="020B0503020204020204" pitchFamily="34" charset="-122"/>
              </a:rPr>
              <a:t>/</a:t>
            </a:r>
            <a:r>
              <a:rPr lang="zh-TW" altLang="en-US" sz="3600" b="1" dirty="0">
                <a:solidFill>
                  <a:srgbClr val="0070C0"/>
                </a:solidFill>
                <a:latin typeface="Microsoft YaHei" panose="020B0503020204020204" pitchFamily="34" charset="-122"/>
                <a:ea typeface="Microsoft YaHei" panose="020B0503020204020204" pitchFamily="34" charset="-122"/>
              </a:rPr>
              <a:t>區域發展之連動</a:t>
            </a:r>
          </a:p>
        </p:txBody>
      </p:sp>
      <p:grpSp>
        <p:nvGrpSpPr>
          <p:cNvPr id="35" name="群組 34"/>
          <p:cNvGrpSpPr/>
          <p:nvPr/>
        </p:nvGrpSpPr>
        <p:grpSpPr>
          <a:xfrm>
            <a:off x="173533" y="2903062"/>
            <a:ext cx="5757356" cy="3714183"/>
            <a:chOff x="1000450" y="2609419"/>
            <a:chExt cx="5600328" cy="3714183"/>
          </a:xfrm>
        </p:grpSpPr>
        <p:sp>
          <p:nvSpPr>
            <p:cNvPr id="55" name="矩形 54"/>
            <p:cNvSpPr/>
            <p:nvPr/>
          </p:nvSpPr>
          <p:spPr>
            <a:xfrm>
              <a:off x="1000450" y="2609419"/>
              <a:ext cx="5600328" cy="37141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02" name="Google Shape;815;p64"/>
            <p:cNvSpPr/>
            <p:nvPr/>
          </p:nvSpPr>
          <p:spPr>
            <a:xfrm>
              <a:off x="1343472" y="2987421"/>
              <a:ext cx="662818" cy="3073127"/>
            </a:xfrm>
            <a:custGeom>
              <a:avLst/>
              <a:gdLst/>
              <a:ahLst/>
              <a:cxnLst/>
              <a:rect l="l" t="t" r="r" b="b"/>
              <a:pathLst>
                <a:path w="1178559" h="6814820" extrusionOk="0">
                  <a:moveTo>
                    <a:pt x="589000" y="0"/>
                  </a:moveTo>
                  <a:lnTo>
                    <a:pt x="0" y="408266"/>
                  </a:lnTo>
                  <a:lnTo>
                    <a:pt x="0" y="6814413"/>
                  </a:lnTo>
                  <a:lnTo>
                    <a:pt x="1178001" y="6814413"/>
                  </a:lnTo>
                  <a:lnTo>
                    <a:pt x="1178001" y="408266"/>
                  </a:lnTo>
                  <a:lnTo>
                    <a:pt x="589000" y="0"/>
                  </a:lnTo>
                  <a:close/>
                </a:path>
              </a:pathLst>
            </a:custGeom>
            <a:solidFill>
              <a:schemeClr val="accent1">
                <a:lumMod val="50000"/>
              </a:schemeClr>
            </a:solidFill>
            <a:ln>
              <a:noFill/>
            </a:ln>
          </p:spPr>
          <p:txBody>
            <a:bodyPr spcFirstLastPara="1" wrap="square" lIns="0" tIns="0" rIns="0" bIns="0" anchor="t" anchorCtr="0">
              <a:noAutofit/>
            </a:bodyPr>
            <a:lstStyle/>
            <a:p>
              <a:endParaRPr sz="900">
                <a:solidFill>
                  <a:prstClr val="black"/>
                </a:solidFill>
              </a:endParaRPr>
            </a:p>
          </p:txBody>
        </p:sp>
        <p:sp>
          <p:nvSpPr>
            <p:cNvPr id="103" name="Google Shape;816;p64"/>
            <p:cNvSpPr/>
            <p:nvPr/>
          </p:nvSpPr>
          <p:spPr>
            <a:xfrm>
              <a:off x="1688766" y="3721951"/>
              <a:ext cx="662818" cy="2338597"/>
            </a:xfrm>
            <a:custGeom>
              <a:avLst/>
              <a:gdLst/>
              <a:ahLst/>
              <a:cxnLst/>
              <a:rect l="l" t="t" r="r" b="b"/>
              <a:pathLst>
                <a:path w="1178559" h="5280025" extrusionOk="0">
                  <a:moveTo>
                    <a:pt x="589000" y="0"/>
                  </a:moveTo>
                  <a:lnTo>
                    <a:pt x="0" y="408266"/>
                  </a:lnTo>
                  <a:lnTo>
                    <a:pt x="0" y="5279859"/>
                  </a:lnTo>
                  <a:lnTo>
                    <a:pt x="1178001" y="5279859"/>
                  </a:lnTo>
                  <a:lnTo>
                    <a:pt x="1178001" y="408266"/>
                  </a:lnTo>
                  <a:lnTo>
                    <a:pt x="589000" y="0"/>
                  </a:lnTo>
                  <a:close/>
                </a:path>
              </a:pathLst>
            </a:custGeom>
            <a:solidFill>
              <a:schemeClr val="accent1">
                <a:lumMod val="75000"/>
              </a:schemeClr>
            </a:solidFill>
            <a:ln>
              <a:noFill/>
            </a:ln>
          </p:spPr>
          <p:txBody>
            <a:bodyPr spcFirstLastPara="1" wrap="square" lIns="0" tIns="0" rIns="0" bIns="0" anchor="t" anchorCtr="0">
              <a:noAutofit/>
            </a:bodyPr>
            <a:lstStyle/>
            <a:p>
              <a:endParaRPr sz="900">
                <a:solidFill>
                  <a:prstClr val="black"/>
                </a:solidFill>
              </a:endParaRPr>
            </a:p>
          </p:txBody>
        </p:sp>
        <p:sp>
          <p:nvSpPr>
            <p:cNvPr id="110" name="文字方塊 109"/>
            <p:cNvSpPr txBox="1"/>
            <p:nvPr/>
          </p:nvSpPr>
          <p:spPr>
            <a:xfrm>
              <a:off x="3394575" y="4574715"/>
              <a:ext cx="3165463"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推動</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實驗測試</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科研基礎設施</a:t>
              </a:r>
              <a:r>
                <a:rPr lang="en-US" altLang="zh-TW" dirty="0">
                  <a:solidFill>
                    <a:prstClr val="black"/>
                  </a:solidFill>
                  <a:latin typeface="Microsoft YaHei" panose="020B0503020204020204" pitchFamily="34" charset="-122"/>
                  <a:ea typeface="Microsoft YaHei" panose="020B0503020204020204" pitchFamily="34" charset="-122"/>
                </a:rPr>
                <a:t>+</a:t>
              </a:r>
              <a:r>
                <a:rPr lang="zh-TW" altLang="en-US" dirty="0">
                  <a:solidFill>
                    <a:prstClr val="black"/>
                  </a:solidFill>
                  <a:latin typeface="Microsoft YaHei" panose="020B0503020204020204" pitchFamily="34" charset="-122"/>
                  <a:ea typeface="Microsoft YaHei" panose="020B0503020204020204" pitchFamily="34" charset="-122"/>
                </a:rPr>
                <a:t>實驗示範場域</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111" name="文字方塊 110"/>
            <p:cNvSpPr txBox="1"/>
            <p:nvPr/>
          </p:nvSpPr>
          <p:spPr>
            <a:xfrm>
              <a:off x="3394575" y="3789683"/>
              <a:ext cx="3155252"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營造</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區域創新</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以區域為科研與產業發展樞紐</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112" name="文字方塊 111"/>
            <p:cNvSpPr txBox="1"/>
            <p:nvPr/>
          </p:nvSpPr>
          <p:spPr>
            <a:xfrm>
              <a:off x="3411959" y="2958013"/>
              <a:ext cx="2687322"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支持</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國家發展</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對焦國家科技發展戰略</a:t>
              </a:r>
              <a:endParaRPr lang="en-US" altLang="zh-TW" dirty="0">
                <a:solidFill>
                  <a:prstClr val="black"/>
                </a:solidFill>
                <a:latin typeface="Microsoft YaHei" panose="020B0503020204020204" pitchFamily="34" charset="-122"/>
                <a:ea typeface="Microsoft YaHei" panose="020B0503020204020204" pitchFamily="34" charset="-122"/>
              </a:endParaRPr>
            </a:p>
          </p:txBody>
        </p:sp>
        <p:cxnSp>
          <p:nvCxnSpPr>
            <p:cNvPr id="114" name="Google Shape;818;p64"/>
            <p:cNvCxnSpPr/>
            <p:nvPr/>
          </p:nvCxnSpPr>
          <p:spPr>
            <a:xfrm>
              <a:off x="2208524" y="5583629"/>
              <a:ext cx="1049158" cy="0"/>
            </a:xfrm>
            <a:prstGeom prst="straightConnector1">
              <a:avLst/>
            </a:prstGeom>
            <a:noFill/>
            <a:ln w="19050" cap="flat" cmpd="sng">
              <a:solidFill>
                <a:schemeClr val="accent1">
                  <a:lumMod val="40000"/>
                  <a:lumOff val="60000"/>
                </a:schemeClr>
              </a:solidFill>
              <a:prstDash val="solid"/>
              <a:round/>
              <a:headEnd type="none" w="sm" len="sm"/>
              <a:tailEnd type="diamond" w="sm" len="sm"/>
            </a:ln>
          </p:spPr>
        </p:cxnSp>
        <p:cxnSp>
          <p:nvCxnSpPr>
            <p:cNvPr id="116" name="Google Shape;821;p64"/>
            <p:cNvCxnSpPr>
              <a:cxnSpLocks/>
            </p:cNvCxnSpPr>
            <p:nvPr/>
          </p:nvCxnSpPr>
          <p:spPr>
            <a:xfrm flipV="1">
              <a:off x="2351683" y="3996134"/>
              <a:ext cx="916238" cy="3319"/>
            </a:xfrm>
            <a:prstGeom prst="straightConnector1">
              <a:avLst/>
            </a:prstGeom>
            <a:noFill/>
            <a:ln w="19050" cap="flat" cmpd="sng">
              <a:solidFill>
                <a:schemeClr val="accent1">
                  <a:lumMod val="75000"/>
                </a:schemeClr>
              </a:solidFill>
              <a:prstDash val="solid"/>
              <a:round/>
              <a:headEnd type="none" w="sm" len="sm"/>
              <a:tailEnd type="diamond" w="sm" len="sm"/>
            </a:ln>
          </p:spPr>
        </p:cxnSp>
        <p:cxnSp>
          <p:nvCxnSpPr>
            <p:cNvPr id="117" name="Google Shape;822;p64"/>
            <p:cNvCxnSpPr/>
            <p:nvPr/>
          </p:nvCxnSpPr>
          <p:spPr>
            <a:xfrm flipV="1">
              <a:off x="2006290" y="3227258"/>
              <a:ext cx="1298414" cy="5927"/>
            </a:xfrm>
            <a:prstGeom prst="straightConnector1">
              <a:avLst/>
            </a:prstGeom>
            <a:noFill/>
            <a:ln w="19050" cap="flat" cmpd="sng">
              <a:solidFill>
                <a:schemeClr val="tx2">
                  <a:lumMod val="75000"/>
                </a:schemeClr>
              </a:solidFill>
              <a:prstDash val="solid"/>
              <a:round/>
              <a:headEnd type="none" w="sm" len="sm"/>
              <a:tailEnd type="diamond" w="sm" len="sm"/>
            </a:ln>
          </p:spPr>
        </p:cxnSp>
        <p:sp>
          <p:nvSpPr>
            <p:cNvPr id="104" name="Google Shape;817;p64"/>
            <p:cNvSpPr/>
            <p:nvPr/>
          </p:nvSpPr>
          <p:spPr>
            <a:xfrm>
              <a:off x="2008560" y="4457821"/>
              <a:ext cx="662818" cy="1602727"/>
            </a:xfrm>
            <a:custGeom>
              <a:avLst/>
              <a:gdLst/>
              <a:ahLst/>
              <a:cxnLst/>
              <a:rect l="l" t="t" r="r" b="b"/>
              <a:pathLst>
                <a:path w="1178559" h="3884929" extrusionOk="0">
                  <a:moveTo>
                    <a:pt x="589000" y="0"/>
                  </a:moveTo>
                  <a:lnTo>
                    <a:pt x="0" y="408266"/>
                  </a:lnTo>
                  <a:lnTo>
                    <a:pt x="0" y="3884307"/>
                  </a:lnTo>
                  <a:lnTo>
                    <a:pt x="1178001" y="3884307"/>
                  </a:lnTo>
                  <a:lnTo>
                    <a:pt x="1178001" y="408266"/>
                  </a:lnTo>
                  <a:lnTo>
                    <a:pt x="589000" y="0"/>
                  </a:lnTo>
                  <a:close/>
                </a:path>
              </a:pathLst>
            </a:custGeom>
            <a:solidFill>
              <a:schemeClr val="accent1">
                <a:lumMod val="60000"/>
                <a:lumOff val="40000"/>
              </a:schemeClr>
            </a:solidFill>
            <a:ln>
              <a:noFill/>
            </a:ln>
          </p:spPr>
          <p:txBody>
            <a:bodyPr spcFirstLastPara="1" wrap="square" lIns="0" tIns="0" rIns="0" bIns="0" anchor="t" anchorCtr="0">
              <a:noAutofit/>
            </a:bodyPr>
            <a:lstStyle/>
            <a:p>
              <a:endParaRPr sz="900">
                <a:solidFill>
                  <a:prstClr val="black"/>
                </a:solidFill>
              </a:endParaRPr>
            </a:p>
          </p:txBody>
        </p:sp>
        <p:sp>
          <p:nvSpPr>
            <p:cNvPr id="106" name="Google Shape;819;p64"/>
            <p:cNvSpPr/>
            <p:nvPr/>
          </p:nvSpPr>
          <p:spPr>
            <a:xfrm>
              <a:off x="2368600" y="5128246"/>
              <a:ext cx="662818" cy="932302"/>
            </a:xfrm>
            <a:custGeom>
              <a:avLst/>
              <a:gdLst/>
              <a:ahLst/>
              <a:cxnLst/>
              <a:rect l="l" t="t" r="r" b="b"/>
              <a:pathLst>
                <a:path w="1178559" h="2613025" extrusionOk="0">
                  <a:moveTo>
                    <a:pt x="589000" y="0"/>
                  </a:moveTo>
                  <a:lnTo>
                    <a:pt x="0" y="408254"/>
                  </a:lnTo>
                  <a:lnTo>
                    <a:pt x="0" y="2612885"/>
                  </a:lnTo>
                  <a:lnTo>
                    <a:pt x="1178001" y="2612885"/>
                  </a:lnTo>
                  <a:lnTo>
                    <a:pt x="1178001" y="408254"/>
                  </a:lnTo>
                  <a:lnTo>
                    <a:pt x="589000" y="0"/>
                  </a:lnTo>
                  <a:close/>
                </a:path>
              </a:pathLst>
            </a:custGeom>
            <a:solidFill>
              <a:schemeClr val="accent1">
                <a:lumMod val="40000"/>
                <a:lumOff val="60000"/>
              </a:schemeClr>
            </a:solidFill>
            <a:ln>
              <a:noFill/>
            </a:ln>
          </p:spPr>
          <p:txBody>
            <a:bodyPr spcFirstLastPara="1" wrap="square" lIns="0" tIns="0" rIns="0" bIns="0" anchor="t" anchorCtr="0">
              <a:noAutofit/>
            </a:bodyPr>
            <a:lstStyle/>
            <a:p>
              <a:endParaRPr sz="900">
                <a:solidFill>
                  <a:prstClr val="black"/>
                </a:solidFill>
              </a:endParaRPr>
            </a:p>
          </p:txBody>
        </p:sp>
      </p:grpSp>
      <p:grpSp>
        <p:nvGrpSpPr>
          <p:cNvPr id="5" name="群組 4"/>
          <p:cNvGrpSpPr/>
          <p:nvPr/>
        </p:nvGrpSpPr>
        <p:grpSpPr>
          <a:xfrm>
            <a:off x="407368" y="2540703"/>
            <a:ext cx="5271694" cy="512846"/>
            <a:chOff x="6078692" y="2410312"/>
            <a:chExt cx="5271694" cy="512846"/>
          </a:xfrm>
        </p:grpSpPr>
        <p:sp>
          <p:nvSpPr>
            <p:cNvPr id="17" name="圓角矩形 16"/>
            <p:cNvSpPr/>
            <p:nvPr/>
          </p:nvSpPr>
          <p:spPr>
            <a:xfrm>
              <a:off x="6078692" y="2410312"/>
              <a:ext cx="5271694" cy="512846"/>
            </a:xfrm>
            <a:prstGeom prst="roundRect">
              <a:avLst/>
            </a:prstGeom>
            <a:solidFill>
              <a:schemeClr val="accent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8" name="文字方塊 17"/>
            <p:cNvSpPr txBox="1"/>
            <p:nvPr/>
          </p:nvSpPr>
          <p:spPr>
            <a:xfrm>
              <a:off x="6209234" y="2488972"/>
              <a:ext cx="5141151" cy="369332"/>
            </a:xfrm>
            <a:prstGeom prst="rect">
              <a:avLst/>
            </a:prstGeom>
            <a:noFill/>
          </p:spPr>
          <p:txBody>
            <a:bodyPr wrap="none" rtlCol="0">
              <a:spAutoFit/>
            </a:bodyPr>
            <a:lstStyle/>
            <a:p>
              <a:r>
                <a:rPr lang="zh-TW" altLang="en-US" b="1" dirty="0">
                  <a:solidFill>
                    <a:prstClr val="white"/>
                  </a:solidFill>
                  <a:latin typeface="Microsoft YaHei" panose="020B0503020204020204" pitchFamily="34" charset="-122"/>
                  <a:ea typeface="Microsoft YaHei" panose="020B0503020204020204" pitchFamily="34" charset="-122"/>
                </a:rPr>
                <a:t>科研設施－產業創新－國家</a:t>
              </a:r>
              <a:r>
                <a:rPr lang="en-US" altLang="zh-TW" b="1" dirty="0">
                  <a:solidFill>
                    <a:prstClr val="white"/>
                  </a:solidFill>
                  <a:latin typeface="Microsoft YaHei" panose="020B0503020204020204" pitchFamily="34" charset="-122"/>
                  <a:ea typeface="Microsoft YaHei" panose="020B0503020204020204" pitchFamily="34" charset="-122"/>
                </a:rPr>
                <a:t>/</a:t>
              </a:r>
              <a:r>
                <a:rPr lang="zh-TW" altLang="en-US" b="1" dirty="0">
                  <a:solidFill>
                    <a:prstClr val="white"/>
                  </a:solidFill>
                  <a:latin typeface="Microsoft YaHei" panose="020B0503020204020204" pitchFamily="34" charset="-122"/>
                  <a:ea typeface="Microsoft YaHei" panose="020B0503020204020204" pitchFamily="34" charset="-122"/>
                </a:rPr>
                <a:t>區域戰略之發展層次</a:t>
              </a:r>
            </a:p>
          </p:txBody>
        </p:sp>
      </p:grpSp>
      <p:sp>
        <p:nvSpPr>
          <p:cNvPr id="63" name="文字方塊 62"/>
          <p:cNvSpPr txBox="1"/>
          <p:nvPr/>
        </p:nvSpPr>
        <p:spPr>
          <a:xfrm>
            <a:off x="208723" y="1315919"/>
            <a:ext cx="11791933" cy="830997"/>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觀察國際標竿機構近年做法，公共研究機構已然是執行國家科研戰略任務、推動區域創新、支持產業發展、建設及營運科研基礎設施等多元功能的重要驅動者</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27" name="文字方塊 26"/>
          <p:cNvSpPr txBox="1"/>
          <p:nvPr/>
        </p:nvSpPr>
        <p:spPr>
          <a:xfrm>
            <a:off x="2634786" y="5681043"/>
            <a:ext cx="3461213"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整合</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機構資源</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定位任務、強化能量、打團體戰</a:t>
            </a:r>
            <a:endParaRPr lang="en-US" altLang="zh-TW" dirty="0">
              <a:solidFill>
                <a:prstClr val="black"/>
              </a:solidFill>
              <a:latin typeface="Microsoft YaHei" panose="020B0503020204020204" pitchFamily="34" charset="-122"/>
              <a:ea typeface="Microsoft YaHei" panose="020B0503020204020204" pitchFamily="34" charset="-122"/>
            </a:endParaRPr>
          </a:p>
        </p:txBody>
      </p:sp>
      <p:cxnSp>
        <p:nvCxnSpPr>
          <p:cNvPr id="31" name="Google Shape;820;p64"/>
          <p:cNvCxnSpPr/>
          <p:nvPr/>
        </p:nvCxnSpPr>
        <p:spPr>
          <a:xfrm flipV="1">
            <a:off x="1806888" y="5085183"/>
            <a:ext cx="705273" cy="1"/>
          </a:xfrm>
          <a:prstGeom prst="straightConnector1">
            <a:avLst/>
          </a:prstGeom>
          <a:noFill/>
          <a:ln w="19050" cap="flat" cmpd="sng">
            <a:solidFill>
              <a:schemeClr val="accent1">
                <a:lumMod val="60000"/>
                <a:lumOff val="40000"/>
              </a:schemeClr>
            </a:solidFill>
            <a:prstDash val="solid"/>
            <a:round/>
            <a:headEnd type="none" w="sm" len="sm"/>
            <a:tailEnd type="diamond" w="sm" len="sm"/>
          </a:ln>
        </p:spPr>
      </p:cxnSp>
      <p:grpSp>
        <p:nvGrpSpPr>
          <p:cNvPr id="10" name="群組 9"/>
          <p:cNvGrpSpPr/>
          <p:nvPr/>
        </p:nvGrpSpPr>
        <p:grpSpPr>
          <a:xfrm>
            <a:off x="6168008" y="2368998"/>
            <a:ext cx="5932847" cy="688880"/>
            <a:chOff x="6273163" y="2464164"/>
            <a:chExt cx="5932847" cy="688880"/>
          </a:xfrm>
        </p:grpSpPr>
        <p:sp>
          <p:nvSpPr>
            <p:cNvPr id="53" name="Google Shape;327;p22"/>
            <p:cNvSpPr/>
            <p:nvPr/>
          </p:nvSpPr>
          <p:spPr>
            <a:xfrm>
              <a:off x="6273163" y="2540166"/>
              <a:ext cx="1413278" cy="579427"/>
            </a:xfrm>
            <a:custGeom>
              <a:avLst/>
              <a:gdLst/>
              <a:ahLst/>
              <a:cxnLst/>
              <a:rect l="l" t="t" r="r" b="b"/>
              <a:pathLst>
                <a:path w="9540" h="3955" extrusionOk="0">
                  <a:moveTo>
                    <a:pt x="2637" y="0"/>
                  </a:moveTo>
                  <a:lnTo>
                    <a:pt x="2429" y="35"/>
                  </a:lnTo>
                  <a:lnTo>
                    <a:pt x="2221" y="70"/>
                  </a:lnTo>
                  <a:lnTo>
                    <a:pt x="2013" y="70"/>
                  </a:lnTo>
                  <a:lnTo>
                    <a:pt x="1805" y="174"/>
                  </a:lnTo>
                  <a:lnTo>
                    <a:pt x="1562" y="208"/>
                  </a:lnTo>
                  <a:lnTo>
                    <a:pt x="1319" y="243"/>
                  </a:lnTo>
                  <a:lnTo>
                    <a:pt x="1076" y="312"/>
                  </a:lnTo>
                  <a:lnTo>
                    <a:pt x="695" y="486"/>
                  </a:lnTo>
                  <a:lnTo>
                    <a:pt x="486" y="555"/>
                  </a:lnTo>
                  <a:lnTo>
                    <a:pt x="313" y="659"/>
                  </a:lnTo>
                  <a:lnTo>
                    <a:pt x="174" y="798"/>
                  </a:lnTo>
                  <a:lnTo>
                    <a:pt x="70" y="971"/>
                  </a:lnTo>
                  <a:lnTo>
                    <a:pt x="36" y="1180"/>
                  </a:lnTo>
                  <a:lnTo>
                    <a:pt x="1" y="1388"/>
                  </a:lnTo>
                  <a:lnTo>
                    <a:pt x="36" y="1561"/>
                  </a:lnTo>
                  <a:lnTo>
                    <a:pt x="36" y="1700"/>
                  </a:lnTo>
                  <a:lnTo>
                    <a:pt x="1" y="2116"/>
                  </a:lnTo>
                  <a:lnTo>
                    <a:pt x="70" y="2532"/>
                  </a:lnTo>
                  <a:lnTo>
                    <a:pt x="140" y="2914"/>
                  </a:lnTo>
                  <a:lnTo>
                    <a:pt x="244" y="3296"/>
                  </a:lnTo>
                  <a:lnTo>
                    <a:pt x="278" y="3434"/>
                  </a:lnTo>
                  <a:lnTo>
                    <a:pt x="348" y="3538"/>
                  </a:lnTo>
                  <a:lnTo>
                    <a:pt x="417" y="3642"/>
                  </a:lnTo>
                  <a:lnTo>
                    <a:pt x="556" y="3677"/>
                  </a:lnTo>
                  <a:lnTo>
                    <a:pt x="695" y="3712"/>
                  </a:lnTo>
                  <a:lnTo>
                    <a:pt x="868" y="3781"/>
                  </a:lnTo>
                  <a:lnTo>
                    <a:pt x="1041" y="3816"/>
                  </a:lnTo>
                  <a:lnTo>
                    <a:pt x="1215" y="3816"/>
                  </a:lnTo>
                  <a:lnTo>
                    <a:pt x="1284" y="3781"/>
                  </a:lnTo>
                  <a:lnTo>
                    <a:pt x="1388" y="3816"/>
                  </a:lnTo>
                  <a:lnTo>
                    <a:pt x="1562" y="3851"/>
                  </a:lnTo>
                  <a:lnTo>
                    <a:pt x="1805" y="3885"/>
                  </a:lnTo>
                  <a:lnTo>
                    <a:pt x="2013" y="3885"/>
                  </a:lnTo>
                  <a:lnTo>
                    <a:pt x="2498" y="3920"/>
                  </a:lnTo>
                  <a:lnTo>
                    <a:pt x="3019" y="3920"/>
                  </a:lnTo>
                  <a:lnTo>
                    <a:pt x="3296" y="3955"/>
                  </a:lnTo>
                  <a:lnTo>
                    <a:pt x="3574" y="3955"/>
                  </a:lnTo>
                  <a:lnTo>
                    <a:pt x="3782" y="3920"/>
                  </a:lnTo>
                  <a:lnTo>
                    <a:pt x="4441" y="3920"/>
                  </a:lnTo>
                  <a:lnTo>
                    <a:pt x="5135" y="3955"/>
                  </a:lnTo>
                  <a:lnTo>
                    <a:pt x="6453" y="3955"/>
                  </a:lnTo>
                  <a:lnTo>
                    <a:pt x="7042" y="3920"/>
                  </a:lnTo>
                  <a:lnTo>
                    <a:pt x="7806" y="3851"/>
                  </a:lnTo>
                  <a:lnTo>
                    <a:pt x="8187" y="3816"/>
                  </a:lnTo>
                  <a:lnTo>
                    <a:pt x="8569" y="3712"/>
                  </a:lnTo>
                  <a:lnTo>
                    <a:pt x="8777" y="3642"/>
                  </a:lnTo>
                  <a:lnTo>
                    <a:pt x="8916" y="3573"/>
                  </a:lnTo>
                  <a:lnTo>
                    <a:pt x="9020" y="3469"/>
                  </a:lnTo>
                  <a:lnTo>
                    <a:pt x="9158" y="3330"/>
                  </a:lnTo>
                  <a:lnTo>
                    <a:pt x="9262" y="3157"/>
                  </a:lnTo>
                  <a:lnTo>
                    <a:pt x="9332" y="2983"/>
                  </a:lnTo>
                  <a:lnTo>
                    <a:pt x="9401" y="2810"/>
                  </a:lnTo>
                  <a:lnTo>
                    <a:pt x="9471" y="2428"/>
                  </a:lnTo>
                  <a:lnTo>
                    <a:pt x="9505" y="2012"/>
                  </a:lnTo>
                  <a:lnTo>
                    <a:pt x="9540" y="1492"/>
                  </a:lnTo>
                  <a:lnTo>
                    <a:pt x="9505" y="1249"/>
                  </a:lnTo>
                  <a:lnTo>
                    <a:pt x="9471" y="971"/>
                  </a:lnTo>
                  <a:lnTo>
                    <a:pt x="9436" y="763"/>
                  </a:lnTo>
                  <a:lnTo>
                    <a:pt x="9367" y="590"/>
                  </a:lnTo>
                  <a:lnTo>
                    <a:pt x="9262" y="451"/>
                  </a:lnTo>
                  <a:lnTo>
                    <a:pt x="9158" y="347"/>
                  </a:lnTo>
                  <a:lnTo>
                    <a:pt x="8950" y="243"/>
                  </a:lnTo>
                  <a:lnTo>
                    <a:pt x="8742" y="208"/>
                  </a:lnTo>
                  <a:lnTo>
                    <a:pt x="8291" y="139"/>
                  </a:lnTo>
                  <a:lnTo>
                    <a:pt x="7944" y="139"/>
                  </a:lnTo>
                  <a:lnTo>
                    <a:pt x="7632" y="104"/>
                  </a:lnTo>
                  <a:lnTo>
                    <a:pt x="7216" y="35"/>
                  </a:lnTo>
                  <a:lnTo>
                    <a:pt x="6834" y="0"/>
                  </a:lnTo>
                  <a:lnTo>
                    <a:pt x="6383" y="0"/>
                  </a:lnTo>
                  <a:lnTo>
                    <a:pt x="5967" y="35"/>
                  </a:lnTo>
                  <a:lnTo>
                    <a:pt x="5447"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36" name="文字方塊 35"/>
            <p:cNvSpPr txBox="1"/>
            <p:nvPr/>
          </p:nvSpPr>
          <p:spPr>
            <a:xfrm>
              <a:off x="6279612" y="2506713"/>
              <a:ext cx="1426640" cy="646331"/>
            </a:xfrm>
            <a:prstGeom prst="rect">
              <a:avLst/>
            </a:prstGeom>
            <a:noFill/>
          </p:spPr>
          <p:txBody>
            <a:bodyPr wrap="square" rtlCol="0">
              <a:spAutoFit/>
            </a:bodyPr>
            <a:lstStyle/>
            <a:p>
              <a:pPr algn="ctr"/>
              <a:r>
                <a:rPr lang="zh-TW" altLang="en-US" b="1" dirty="0">
                  <a:solidFill>
                    <a:prstClr val="white"/>
                  </a:solidFill>
                  <a:latin typeface="微軟正黑體" panose="020B0604030504040204" pitchFamily="34" charset="-120"/>
                  <a:ea typeface="微軟正黑體" panose="020B0604030504040204" pitchFamily="34" charset="-120"/>
                </a:rPr>
                <a:t>美國</a:t>
              </a:r>
              <a:endParaRPr lang="en-US" altLang="zh-TW" b="1" dirty="0">
                <a:solidFill>
                  <a:prstClr val="white"/>
                </a:solidFill>
                <a:latin typeface="微軟正黑體" panose="020B0604030504040204" pitchFamily="34" charset="-120"/>
                <a:ea typeface="微軟正黑體" panose="020B0604030504040204" pitchFamily="34" charset="-120"/>
              </a:endParaRPr>
            </a:p>
            <a:p>
              <a:pPr algn="ctr"/>
              <a:r>
                <a:rPr lang="zh-TW" altLang="en-US" b="1" dirty="0">
                  <a:solidFill>
                    <a:prstClr val="white"/>
                  </a:solidFill>
                  <a:latin typeface="微軟正黑體" panose="020B0604030504040204" pitchFamily="34" charset="-120"/>
                  <a:ea typeface="微軟正黑體" panose="020B0604030504040204" pitchFamily="34" charset="-120"/>
                </a:rPr>
                <a:t>國家實驗室</a:t>
              </a:r>
              <a:endParaRPr lang="en-US" altLang="zh-TW" b="1" dirty="0">
                <a:solidFill>
                  <a:prstClr val="white"/>
                </a:solidFill>
                <a:latin typeface="微軟正黑體" panose="020B0604030504040204" pitchFamily="34" charset="-120"/>
                <a:ea typeface="微軟正黑體" panose="020B0604030504040204" pitchFamily="34" charset="-120"/>
              </a:endParaRPr>
            </a:p>
          </p:txBody>
        </p:sp>
        <p:sp>
          <p:nvSpPr>
            <p:cNvPr id="54" name="Google Shape;327;p22"/>
            <p:cNvSpPr/>
            <p:nvPr/>
          </p:nvSpPr>
          <p:spPr>
            <a:xfrm>
              <a:off x="7791232" y="2519554"/>
              <a:ext cx="1400297" cy="579427"/>
            </a:xfrm>
            <a:custGeom>
              <a:avLst/>
              <a:gdLst/>
              <a:ahLst/>
              <a:cxnLst/>
              <a:rect l="l" t="t" r="r" b="b"/>
              <a:pathLst>
                <a:path w="9540" h="3955" extrusionOk="0">
                  <a:moveTo>
                    <a:pt x="2637" y="0"/>
                  </a:moveTo>
                  <a:lnTo>
                    <a:pt x="2429" y="35"/>
                  </a:lnTo>
                  <a:lnTo>
                    <a:pt x="2221" y="70"/>
                  </a:lnTo>
                  <a:lnTo>
                    <a:pt x="2013" y="70"/>
                  </a:lnTo>
                  <a:lnTo>
                    <a:pt x="1805" y="174"/>
                  </a:lnTo>
                  <a:lnTo>
                    <a:pt x="1562" y="208"/>
                  </a:lnTo>
                  <a:lnTo>
                    <a:pt x="1319" y="243"/>
                  </a:lnTo>
                  <a:lnTo>
                    <a:pt x="1076" y="312"/>
                  </a:lnTo>
                  <a:lnTo>
                    <a:pt x="695" y="486"/>
                  </a:lnTo>
                  <a:lnTo>
                    <a:pt x="486" y="555"/>
                  </a:lnTo>
                  <a:lnTo>
                    <a:pt x="313" y="659"/>
                  </a:lnTo>
                  <a:lnTo>
                    <a:pt x="174" y="798"/>
                  </a:lnTo>
                  <a:lnTo>
                    <a:pt x="70" y="971"/>
                  </a:lnTo>
                  <a:lnTo>
                    <a:pt x="36" y="1180"/>
                  </a:lnTo>
                  <a:lnTo>
                    <a:pt x="1" y="1388"/>
                  </a:lnTo>
                  <a:lnTo>
                    <a:pt x="36" y="1561"/>
                  </a:lnTo>
                  <a:lnTo>
                    <a:pt x="36" y="1700"/>
                  </a:lnTo>
                  <a:lnTo>
                    <a:pt x="1" y="2116"/>
                  </a:lnTo>
                  <a:lnTo>
                    <a:pt x="70" y="2532"/>
                  </a:lnTo>
                  <a:lnTo>
                    <a:pt x="140" y="2914"/>
                  </a:lnTo>
                  <a:lnTo>
                    <a:pt x="244" y="3296"/>
                  </a:lnTo>
                  <a:lnTo>
                    <a:pt x="278" y="3434"/>
                  </a:lnTo>
                  <a:lnTo>
                    <a:pt x="348" y="3538"/>
                  </a:lnTo>
                  <a:lnTo>
                    <a:pt x="417" y="3642"/>
                  </a:lnTo>
                  <a:lnTo>
                    <a:pt x="556" y="3677"/>
                  </a:lnTo>
                  <a:lnTo>
                    <a:pt x="695" y="3712"/>
                  </a:lnTo>
                  <a:lnTo>
                    <a:pt x="868" y="3781"/>
                  </a:lnTo>
                  <a:lnTo>
                    <a:pt x="1041" y="3816"/>
                  </a:lnTo>
                  <a:lnTo>
                    <a:pt x="1215" y="3816"/>
                  </a:lnTo>
                  <a:lnTo>
                    <a:pt x="1284" y="3781"/>
                  </a:lnTo>
                  <a:lnTo>
                    <a:pt x="1388" y="3816"/>
                  </a:lnTo>
                  <a:lnTo>
                    <a:pt x="1562" y="3851"/>
                  </a:lnTo>
                  <a:lnTo>
                    <a:pt x="1805" y="3885"/>
                  </a:lnTo>
                  <a:lnTo>
                    <a:pt x="2013" y="3885"/>
                  </a:lnTo>
                  <a:lnTo>
                    <a:pt x="2498" y="3920"/>
                  </a:lnTo>
                  <a:lnTo>
                    <a:pt x="3019" y="3920"/>
                  </a:lnTo>
                  <a:lnTo>
                    <a:pt x="3296" y="3955"/>
                  </a:lnTo>
                  <a:lnTo>
                    <a:pt x="3574" y="3955"/>
                  </a:lnTo>
                  <a:lnTo>
                    <a:pt x="3782" y="3920"/>
                  </a:lnTo>
                  <a:lnTo>
                    <a:pt x="4441" y="3920"/>
                  </a:lnTo>
                  <a:lnTo>
                    <a:pt x="5135" y="3955"/>
                  </a:lnTo>
                  <a:lnTo>
                    <a:pt x="6453" y="3955"/>
                  </a:lnTo>
                  <a:lnTo>
                    <a:pt x="7042" y="3920"/>
                  </a:lnTo>
                  <a:lnTo>
                    <a:pt x="7806" y="3851"/>
                  </a:lnTo>
                  <a:lnTo>
                    <a:pt x="8187" y="3816"/>
                  </a:lnTo>
                  <a:lnTo>
                    <a:pt x="8569" y="3712"/>
                  </a:lnTo>
                  <a:lnTo>
                    <a:pt x="8777" y="3642"/>
                  </a:lnTo>
                  <a:lnTo>
                    <a:pt x="8916" y="3573"/>
                  </a:lnTo>
                  <a:lnTo>
                    <a:pt x="9020" y="3469"/>
                  </a:lnTo>
                  <a:lnTo>
                    <a:pt x="9158" y="3330"/>
                  </a:lnTo>
                  <a:lnTo>
                    <a:pt x="9262" y="3157"/>
                  </a:lnTo>
                  <a:lnTo>
                    <a:pt x="9332" y="2983"/>
                  </a:lnTo>
                  <a:lnTo>
                    <a:pt x="9401" y="2810"/>
                  </a:lnTo>
                  <a:lnTo>
                    <a:pt x="9471" y="2428"/>
                  </a:lnTo>
                  <a:lnTo>
                    <a:pt x="9505" y="2012"/>
                  </a:lnTo>
                  <a:lnTo>
                    <a:pt x="9540" y="1492"/>
                  </a:lnTo>
                  <a:lnTo>
                    <a:pt x="9505" y="1249"/>
                  </a:lnTo>
                  <a:lnTo>
                    <a:pt x="9471" y="971"/>
                  </a:lnTo>
                  <a:lnTo>
                    <a:pt x="9436" y="763"/>
                  </a:lnTo>
                  <a:lnTo>
                    <a:pt x="9367" y="590"/>
                  </a:lnTo>
                  <a:lnTo>
                    <a:pt x="9262" y="451"/>
                  </a:lnTo>
                  <a:lnTo>
                    <a:pt x="9158" y="347"/>
                  </a:lnTo>
                  <a:lnTo>
                    <a:pt x="8950" y="243"/>
                  </a:lnTo>
                  <a:lnTo>
                    <a:pt x="8742" y="208"/>
                  </a:lnTo>
                  <a:lnTo>
                    <a:pt x="8291" y="139"/>
                  </a:lnTo>
                  <a:lnTo>
                    <a:pt x="7944" y="139"/>
                  </a:lnTo>
                  <a:lnTo>
                    <a:pt x="7632" y="104"/>
                  </a:lnTo>
                  <a:lnTo>
                    <a:pt x="7216" y="35"/>
                  </a:lnTo>
                  <a:lnTo>
                    <a:pt x="6834" y="0"/>
                  </a:lnTo>
                  <a:lnTo>
                    <a:pt x="6383" y="0"/>
                  </a:lnTo>
                  <a:lnTo>
                    <a:pt x="5967" y="35"/>
                  </a:lnTo>
                  <a:lnTo>
                    <a:pt x="5447"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57" name="Google Shape;327;p22"/>
            <p:cNvSpPr/>
            <p:nvPr/>
          </p:nvSpPr>
          <p:spPr>
            <a:xfrm>
              <a:off x="9298905" y="2531068"/>
              <a:ext cx="1400297" cy="579427"/>
            </a:xfrm>
            <a:custGeom>
              <a:avLst/>
              <a:gdLst/>
              <a:ahLst/>
              <a:cxnLst/>
              <a:rect l="l" t="t" r="r" b="b"/>
              <a:pathLst>
                <a:path w="9540" h="3955" extrusionOk="0">
                  <a:moveTo>
                    <a:pt x="2637" y="0"/>
                  </a:moveTo>
                  <a:lnTo>
                    <a:pt x="2429" y="35"/>
                  </a:lnTo>
                  <a:lnTo>
                    <a:pt x="2221" y="70"/>
                  </a:lnTo>
                  <a:lnTo>
                    <a:pt x="2013" y="70"/>
                  </a:lnTo>
                  <a:lnTo>
                    <a:pt x="1805" y="174"/>
                  </a:lnTo>
                  <a:lnTo>
                    <a:pt x="1562" y="208"/>
                  </a:lnTo>
                  <a:lnTo>
                    <a:pt x="1319" y="243"/>
                  </a:lnTo>
                  <a:lnTo>
                    <a:pt x="1076" y="312"/>
                  </a:lnTo>
                  <a:lnTo>
                    <a:pt x="695" y="486"/>
                  </a:lnTo>
                  <a:lnTo>
                    <a:pt x="486" y="555"/>
                  </a:lnTo>
                  <a:lnTo>
                    <a:pt x="313" y="659"/>
                  </a:lnTo>
                  <a:lnTo>
                    <a:pt x="174" y="798"/>
                  </a:lnTo>
                  <a:lnTo>
                    <a:pt x="70" y="971"/>
                  </a:lnTo>
                  <a:lnTo>
                    <a:pt x="36" y="1180"/>
                  </a:lnTo>
                  <a:lnTo>
                    <a:pt x="1" y="1388"/>
                  </a:lnTo>
                  <a:lnTo>
                    <a:pt x="36" y="1561"/>
                  </a:lnTo>
                  <a:lnTo>
                    <a:pt x="36" y="1700"/>
                  </a:lnTo>
                  <a:lnTo>
                    <a:pt x="1" y="2116"/>
                  </a:lnTo>
                  <a:lnTo>
                    <a:pt x="70" y="2532"/>
                  </a:lnTo>
                  <a:lnTo>
                    <a:pt x="140" y="2914"/>
                  </a:lnTo>
                  <a:lnTo>
                    <a:pt x="244" y="3296"/>
                  </a:lnTo>
                  <a:lnTo>
                    <a:pt x="278" y="3434"/>
                  </a:lnTo>
                  <a:lnTo>
                    <a:pt x="348" y="3538"/>
                  </a:lnTo>
                  <a:lnTo>
                    <a:pt x="417" y="3642"/>
                  </a:lnTo>
                  <a:lnTo>
                    <a:pt x="556" y="3677"/>
                  </a:lnTo>
                  <a:lnTo>
                    <a:pt x="695" y="3712"/>
                  </a:lnTo>
                  <a:lnTo>
                    <a:pt x="868" y="3781"/>
                  </a:lnTo>
                  <a:lnTo>
                    <a:pt x="1041" y="3816"/>
                  </a:lnTo>
                  <a:lnTo>
                    <a:pt x="1215" y="3816"/>
                  </a:lnTo>
                  <a:lnTo>
                    <a:pt x="1284" y="3781"/>
                  </a:lnTo>
                  <a:lnTo>
                    <a:pt x="1388" y="3816"/>
                  </a:lnTo>
                  <a:lnTo>
                    <a:pt x="1562" y="3851"/>
                  </a:lnTo>
                  <a:lnTo>
                    <a:pt x="1805" y="3885"/>
                  </a:lnTo>
                  <a:lnTo>
                    <a:pt x="2013" y="3885"/>
                  </a:lnTo>
                  <a:lnTo>
                    <a:pt x="2498" y="3920"/>
                  </a:lnTo>
                  <a:lnTo>
                    <a:pt x="3019" y="3920"/>
                  </a:lnTo>
                  <a:lnTo>
                    <a:pt x="3296" y="3955"/>
                  </a:lnTo>
                  <a:lnTo>
                    <a:pt x="3574" y="3955"/>
                  </a:lnTo>
                  <a:lnTo>
                    <a:pt x="3782" y="3920"/>
                  </a:lnTo>
                  <a:lnTo>
                    <a:pt x="4441" y="3920"/>
                  </a:lnTo>
                  <a:lnTo>
                    <a:pt x="5135" y="3955"/>
                  </a:lnTo>
                  <a:lnTo>
                    <a:pt x="6453" y="3955"/>
                  </a:lnTo>
                  <a:lnTo>
                    <a:pt x="7042" y="3920"/>
                  </a:lnTo>
                  <a:lnTo>
                    <a:pt x="7806" y="3851"/>
                  </a:lnTo>
                  <a:lnTo>
                    <a:pt x="8187" y="3816"/>
                  </a:lnTo>
                  <a:lnTo>
                    <a:pt x="8569" y="3712"/>
                  </a:lnTo>
                  <a:lnTo>
                    <a:pt x="8777" y="3642"/>
                  </a:lnTo>
                  <a:lnTo>
                    <a:pt x="8916" y="3573"/>
                  </a:lnTo>
                  <a:lnTo>
                    <a:pt x="9020" y="3469"/>
                  </a:lnTo>
                  <a:lnTo>
                    <a:pt x="9158" y="3330"/>
                  </a:lnTo>
                  <a:lnTo>
                    <a:pt x="9262" y="3157"/>
                  </a:lnTo>
                  <a:lnTo>
                    <a:pt x="9332" y="2983"/>
                  </a:lnTo>
                  <a:lnTo>
                    <a:pt x="9401" y="2810"/>
                  </a:lnTo>
                  <a:lnTo>
                    <a:pt x="9471" y="2428"/>
                  </a:lnTo>
                  <a:lnTo>
                    <a:pt x="9505" y="2012"/>
                  </a:lnTo>
                  <a:lnTo>
                    <a:pt x="9540" y="1492"/>
                  </a:lnTo>
                  <a:lnTo>
                    <a:pt x="9505" y="1249"/>
                  </a:lnTo>
                  <a:lnTo>
                    <a:pt x="9471" y="971"/>
                  </a:lnTo>
                  <a:lnTo>
                    <a:pt x="9436" y="763"/>
                  </a:lnTo>
                  <a:lnTo>
                    <a:pt x="9367" y="590"/>
                  </a:lnTo>
                  <a:lnTo>
                    <a:pt x="9262" y="451"/>
                  </a:lnTo>
                  <a:lnTo>
                    <a:pt x="9158" y="347"/>
                  </a:lnTo>
                  <a:lnTo>
                    <a:pt x="8950" y="243"/>
                  </a:lnTo>
                  <a:lnTo>
                    <a:pt x="8742" y="208"/>
                  </a:lnTo>
                  <a:lnTo>
                    <a:pt x="8291" y="139"/>
                  </a:lnTo>
                  <a:lnTo>
                    <a:pt x="7944" y="139"/>
                  </a:lnTo>
                  <a:lnTo>
                    <a:pt x="7632" y="104"/>
                  </a:lnTo>
                  <a:lnTo>
                    <a:pt x="7216" y="35"/>
                  </a:lnTo>
                  <a:lnTo>
                    <a:pt x="6834" y="0"/>
                  </a:lnTo>
                  <a:lnTo>
                    <a:pt x="6383" y="0"/>
                  </a:lnTo>
                  <a:lnTo>
                    <a:pt x="5967" y="35"/>
                  </a:lnTo>
                  <a:lnTo>
                    <a:pt x="5447"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58" name="Google Shape;327;p22"/>
            <p:cNvSpPr/>
            <p:nvPr/>
          </p:nvSpPr>
          <p:spPr>
            <a:xfrm>
              <a:off x="10801170" y="2519285"/>
              <a:ext cx="1400297" cy="579427"/>
            </a:xfrm>
            <a:custGeom>
              <a:avLst/>
              <a:gdLst/>
              <a:ahLst/>
              <a:cxnLst/>
              <a:rect l="l" t="t" r="r" b="b"/>
              <a:pathLst>
                <a:path w="9540" h="3955" extrusionOk="0">
                  <a:moveTo>
                    <a:pt x="2637" y="0"/>
                  </a:moveTo>
                  <a:lnTo>
                    <a:pt x="2429" y="35"/>
                  </a:lnTo>
                  <a:lnTo>
                    <a:pt x="2221" y="70"/>
                  </a:lnTo>
                  <a:lnTo>
                    <a:pt x="2013" y="70"/>
                  </a:lnTo>
                  <a:lnTo>
                    <a:pt x="1805" y="174"/>
                  </a:lnTo>
                  <a:lnTo>
                    <a:pt x="1562" y="208"/>
                  </a:lnTo>
                  <a:lnTo>
                    <a:pt x="1319" y="243"/>
                  </a:lnTo>
                  <a:lnTo>
                    <a:pt x="1076" y="312"/>
                  </a:lnTo>
                  <a:lnTo>
                    <a:pt x="695" y="486"/>
                  </a:lnTo>
                  <a:lnTo>
                    <a:pt x="486" y="555"/>
                  </a:lnTo>
                  <a:lnTo>
                    <a:pt x="313" y="659"/>
                  </a:lnTo>
                  <a:lnTo>
                    <a:pt x="174" y="798"/>
                  </a:lnTo>
                  <a:lnTo>
                    <a:pt x="70" y="971"/>
                  </a:lnTo>
                  <a:lnTo>
                    <a:pt x="36" y="1180"/>
                  </a:lnTo>
                  <a:lnTo>
                    <a:pt x="1" y="1388"/>
                  </a:lnTo>
                  <a:lnTo>
                    <a:pt x="36" y="1561"/>
                  </a:lnTo>
                  <a:lnTo>
                    <a:pt x="36" y="1700"/>
                  </a:lnTo>
                  <a:lnTo>
                    <a:pt x="1" y="2116"/>
                  </a:lnTo>
                  <a:lnTo>
                    <a:pt x="70" y="2532"/>
                  </a:lnTo>
                  <a:lnTo>
                    <a:pt x="140" y="2914"/>
                  </a:lnTo>
                  <a:lnTo>
                    <a:pt x="244" y="3296"/>
                  </a:lnTo>
                  <a:lnTo>
                    <a:pt x="278" y="3434"/>
                  </a:lnTo>
                  <a:lnTo>
                    <a:pt x="348" y="3538"/>
                  </a:lnTo>
                  <a:lnTo>
                    <a:pt x="417" y="3642"/>
                  </a:lnTo>
                  <a:lnTo>
                    <a:pt x="556" y="3677"/>
                  </a:lnTo>
                  <a:lnTo>
                    <a:pt x="695" y="3712"/>
                  </a:lnTo>
                  <a:lnTo>
                    <a:pt x="868" y="3781"/>
                  </a:lnTo>
                  <a:lnTo>
                    <a:pt x="1041" y="3816"/>
                  </a:lnTo>
                  <a:lnTo>
                    <a:pt x="1215" y="3816"/>
                  </a:lnTo>
                  <a:lnTo>
                    <a:pt x="1284" y="3781"/>
                  </a:lnTo>
                  <a:lnTo>
                    <a:pt x="1388" y="3816"/>
                  </a:lnTo>
                  <a:lnTo>
                    <a:pt x="1562" y="3851"/>
                  </a:lnTo>
                  <a:lnTo>
                    <a:pt x="1805" y="3885"/>
                  </a:lnTo>
                  <a:lnTo>
                    <a:pt x="2013" y="3885"/>
                  </a:lnTo>
                  <a:lnTo>
                    <a:pt x="2498" y="3920"/>
                  </a:lnTo>
                  <a:lnTo>
                    <a:pt x="3019" y="3920"/>
                  </a:lnTo>
                  <a:lnTo>
                    <a:pt x="3296" y="3955"/>
                  </a:lnTo>
                  <a:lnTo>
                    <a:pt x="3574" y="3955"/>
                  </a:lnTo>
                  <a:lnTo>
                    <a:pt x="3782" y="3920"/>
                  </a:lnTo>
                  <a:lnTo>
                    <a:pt x="4441" y="3920"/>
                  </a:lnTo>
                  <a:lnTo>
                    <a:pt x="5135" y="3955"/>
                  </a:lnTo>
                  <a:lnTo>
                    <a:pt x="6453" y="3955"/>
                  </a:lnTo>
                  <a:lnTo>
                    <a:pt x="7042" y="3920"/>
                  </a:lnTo>
                  <a:lnTo>
                    <a:pt x="7806" y="3851"/>
                  </a:lnTo>
                  <a:lnTo>
                    <a:pt x="8187" y="3816"/>
                  </a:lnTo>
                  <a:lnTo>
                    <a:pt x="8569" y="3712"/>
                  </a:lnTo>
                  <a:lnTo>
                    <a:pt x="8777" y="3642"/>
                  </a:lnTo>
                  <a:lnTo>
                    <a:pt x="8916" y="3573"/>
                  </a:lnTo>
                  <a:lnTo>
                    <a:pt x="9020" y="3469"/>
                  </a:lnTo>
                  <a:lnTo>
                    <a:pt x="9158" y="3330"/>
                  </a:lnTo>
                  <a:lnTo>
                    <a:pt x="9262" y="3157"/>
                  </a:lnTo>
                  <a:lnTo>
                    <a:pt x="9332" y="2983"/>
                  </a:lnTo>
                  <a:lnTo>
                    <a:pt x="9401" y="2810"/>
                  </a:lnTo>
                  <a:lnTo>
                    <a:pt x="9471" y="2428"/>
                  </a:lnTo>
                  <a:lnTo>
                    <a:pt x="9505" y="2012"/>
                  </a:lnTo>
                  <a:lnTo>
                    <a:pt x="9540" y="1492"/>
                  </a:lnTo>
                  <a:lnTo>
                    <a:pt x="9505" y="1249"/>
                  </a:lnTo>
                  <a:lnTo>
                    <a:pt x="9471" y="971"/>
                  </a:lnTo>
                  <a:lnTo>
                    <a:pt x="9436" y="763"/>
                  </a:lnTo>
                  <a:lnTo>
                    <a:pt x="9367" y="590"/>
                  </a:lnTo>
                  <a:lnTo>
                    <a:pt x="9262" y="451"/>
                  </a:lnTo>
                  <a:lnTo>
                    <a:pt x="9158" y="347"/>
                  </a:lnTo>
                  <a:lnTo>
                    <a:pt x="8950" y="243"/>
                  </a:lnTo>
                  <a:lnTo>
                    <a:pt x="8742" y="208"/>
                  </a:lnTo>
                  <a:lnTo>
                    <a:pt x="8291" y="139"/>
                  </a:lnTo>
                  <a:lnTo>
                    <a:pt x="7944" y="139"/>
                  </a:lnTo>
                  <a:lnTo>
                    <a:pt x="7632" y="104"/>
                  </a:lnTo>
                  <a:lnTo>
                    <a:pt x="7216" y="35"/>
                  </a:lnTo>
                  <a:lnTo>
                    <a:pt x="6834" y="0"/>
                  </a:lnTo>
                  <a:lnTo>
                    <a:pt x="6383" y="0"/>
                  </a:lnTo>
                  <a:lnTo>
                    <a:pt x="5967" y="35"/>
                  </a:lnTo>
                  <a:lnTo>
                    <a:pt x="5447" y="0"/>
                  </a:lnTo>
                  <a:close/>
                </a:path>
              </a:pathLst>
            </a:cu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endParaRPr>
                <a:solidFill>
                  <a:prstClr val="black"/>
                </a:solidFill>
              </a:endParaRPr>
            </a:p>
          </p:txBody>
        </p:sp>
        <p:sp>
          <p:nvSpPr>
            <p:cNvPr id="45" name="文字方塊 44"/>
            <p:cNvSpPr txBox="1"/>
            <p:nvPr/>
          </p:nvSpPr>
          <p:spPr>
            <a:xfrm>
              <a:off x="7750957" y="2464164"/>
              <a:ext cx="1447922" cy="646331"/>
            </a:xfrm>
            <a:prstGeom prst="rect">
              <a:avLst/>
            </a:prstGeom>
            <a:noFill/>
          </p:spPr>
          <p:txBody>
            <a:bodyPr wrap="square" rtlCol="0">
              <a:spAutoFit/>
            </a:bodyPr>
            <a:lstStyle/>
            <a:p>
              <a:pPr algn="ctr"/>
              <a:r>
                <a:rPr lang="zh-TW" altLang="en-US" b="1" dirty="0">
                  <a:solidFill>
                    <a:prstClr val="white"/>
                  </a:solidFill>
                  <a:latin typeface="微軟正黑體" panose="020B0604030504040204" pitchFamily="34" charset="-120"/>
                  <a:ea typeface="微軟正黑體" panose="020B0604030504040204" pitchFamily="34" charset="-120"/>
                </a:rPr>
                <a:t>日本</a:t>
              </a:r>
              <a:endParaRPr lang="en-US" altLang="zh-TW" b="1" dirty="0">
                <a:solidFill>
                  <a:prstClr val="white"/>
                </a:solidFill>
                <a:latin typeface="微軟正黑體" panose="020B0604030504040204" pitchFamily="34" charset="-120"/>
                <a:ea typeface="微軟正黑體" panose="020B0604030504040204" pitchFamily="34" charset="-120"/>
              </a:endParaRPr>
            </a:p>
            <a:p>
              <a:pPr algn="ctr"/>
              <a:r>
                <a:rPr lang="zh-TW" altLang="en-US" b="1" dirty="0">
                  <a:solidFill>
                    <a:prstClr val="white"/>
                  </a:solidFill>
                  <a:latin typeface="微軟正黑體" panose="020B0604030504040204" pitchFamily="34" charset="-120"/>
                  <a:ea typeface="微軟正黑體" panose="020B0604030504040204" pitchFamily="34" charset="-120"/>
                </a:rPr>
                <a:t>理研</a:t>
              </a:r>
              <a:r>
                <a:rPr lang="en-US" altLang="zh-TW" b="1" dirty="0">
                  <a:solidFill>
                    <a:prstClr val="white"/>
                  </a:solidFill>
                  <a:latin typeface="微軟正黑體" panose="020B0604030504040204" pitchFamily="34" charset="-120"/>
                  <a:ea typeface="微軟正黑體" panose="020B0604030504040204" pitchFamily="34" charset="-120"/>
                </a:rPr>
                <a:t>(RIKEN)</a:t>
              </a:r>
            </a:p>
          </p:txBody>
        </p:sp>
        <p:sp>
          <p:nvSpPr>
            <p:cNvPr id="48" name="文字方塊 47"/>
            <p:cNvSpPr txBox="1"/>
            <p:nvPr/>
          </p:nvSpPr>
          <p:spPr>
            <a:xfrm>
              <a:off x="9285733" y="2497615"/>
              <a:ext cx="1426640" cy="646331"/>
            </a:xfrm>
            <a:prstGeom prst="rect">
              <a:avLst/>
            </a:prstGeom>
            <a:noFill/>
          </p:spPr>
          <p:txBody>
            <a:bodyPr wrap="square" rtlCol="0">
              <a:spAutoFit/>
            </a:bodyPr>
            <a:lstStyle/>
            <a:p>
              <a:pPr algn="ctr"/>
              <a:r>
                <a:rPr lang="zh-TW" altLang="en-US" b="1" dirty="0">
                  <a:solidFill>
                    <a:prstClr val="white"/>
                  </a:solidFill>
                  <a:latin typeface="微軟正黑體" panose="020B0604030504040204" pitchFamily="34" charset="-120"/>
                  <a:ea typeface="微軟正黑體" panose="020B0604030504040204" pitchFamily="34" charset="-120"/>
                </a:rPr>
                <a:t>德國</a:t>
              </a:r>
              <a:endParaRPr lang="en-US" altLang="zh-TW" b="1" dirty="0">
                <a:solidFill>
                  <a:prstClr val="white"/>
                </a:solidFill>
                <a:latin typeface="微軟正黑體" panose="020B0604030504040204" pitchFamily="34" charset="-120"/>
                <a:ea typeface="微軟正黑體" panose="020B0604030504040204" pitchFamily="34" charset="-120"/>
              </a:endParaRPr>
            </a:p>
            <a:p>
              <a:pPr algn="ctr"/>
              <a:r>
                <a:rPr lang="zh-TW" altLang="en-US" b="1" dirty="0">
                  <a:solidFill>
                    <a:prstClr val="white"/>
                  </a:solidFill>
                  <a:latin typeface="微軟正黑體" panose="020B0604030504040204" pitchFamily="34" charset="-120"/>
                  <a:ea typeface="微軟正黑體" panose="020B0604030504040204" pitchFamily="34" charset="-120"/>
                </a:rPr>
                <a:t>佛勞恩霍夫</a:t>
              </a:r>
              <a:endParaRPr lang="en-US" altLang="zh-TW" b="1" dirty="0">
                <a:solidFill>
                  <a:prstClr val="white"/>
                </a:solidFill>
                <a:latin typeface="微軟正黑體" panose="020B0604030504040204" pitchFamily="34" charset="-120"/>
                <a:ea typeface="微軟正黑體" panose="020B0604030504040204" pitchFamily="34" charset="-120"/>
              </a:endParaRPr>
            </a:p>
          </p:txBody>
        </p:sp>
        <p:sp>
          <p:nvSpPr>
            <p:cNvPr id="51" name="文字方塊 50"/>
            <p:cNvSpPr txBox="1"/>
            <p:nvPr/>
          </p:nvSpPr>
          <p:spPr>
            <a:xfrm>
              <a:off x="10779370" y="2473262"/>
              <a:ext cx="1426640" cy="646331"/>
            </a:xfrm>
            <a:prstGeom prst="rect">
              <a:avLst/>
            </a:prstGeom>
            <a:noFill/>
          </p:spPr>
          <p:txBody>
            <a:bodyPr wrap="square" rtlCol="0">
              <a:spAutoFit/>
            </a:bodyPr>
            <a:lstStyle/>
            <a:p>
              <a:pPr algn="ctr"/>
              <a:r>
                <a:rPr lang="zh-TW" altLang="en-US" b="1" dirty="0">
                  <a:solidFill>
                    <a:prstClr val="white"/>
                  </a:solidFill>
                  <a:latin typeface="微軟正黑體" panose="020B0604030504040204" pitchFamily="34" charset="-120"/>
                  <a:ea typeface="微軟正黑體" panose="020B0604030504040204" pitchFamily="34" charset="-120"/>
                </a:rPr>
                <a:t>瑞典</a:t>
              </a:r>
              <a:endParaRPr lang="en-US" altLang="zh-TW" b="1" dirty="0">
                <a:solidFill>
                  <a:prstClr val="white"/>
                </a:solidFill>
                <a:latin typeface="微軟正黑體" panose="020B0604030504040204" pitchFamily="34" charset="-120"/>
                <a:ea typeface="微軟正黑體" panose="020B0604030504040204" pitchFamily="34" charset="-120"/>
              </a:endParaRPr>
            </a:p>
            <a:p>
              <a:pPr algn="ctr"/>
              <a:r>
                <a:rPr lang="zh-TW" altLang="en-US" b="1" dirty="0">
                  <a:solidFill>
                    <a:prstClr val="white"/>
                  </a:solidFill>
                  <a:latin typeface="微軟正黑體" panose="020B0604030504040204" pitchFamily="34" charset="-120"/>
                  <a:ea typeface="微軟正黑體" panose="020B0604030504040204" pitchFamily="34" charset="-120"/>
                </a:rPr>
                <a:t>瑞典研究院</a:t>
              </a:r>
              <a:endParaRPr lang="en-US" altLang="zh-TW" b="1" dirty="0">
                <a:solidFill>
                  <a:prstClr val="white"/>
                </a:solidFill>
                <a:latin typeface="微軟正黑體" panose="020B0604030504040204" pitchFamily="34" charset="-120"/>
                <a:ea typeface="微軟正黑體" panose="020B0604030504040204" pitchFamily="34" charset="-120"/>
              </a:endParaRPr>
            </a:p>
          </p:txBody>
        </p:sp>
      </p:grpSp>
      <p:sp>
        <p:nvSpPr>
          <p:cNvPr id="59" name="Google Shape;185;p18"/>
          <p:cNvSpPr/>
          <p:nvPr/>
        </p:nvSpPr>
        <p:spPr>
          <a:xfrm>
            <a:off x="6523381" y="3150867"/>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0" name="Google Shape;185;p18"/>
          <p:cNvSpPr/>
          <p:nvPr/>
        </p:nvSpPr>
        <p:spPr>
          <a:xfrm>
            <a:off x="8025207" y="3129770"/>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1" name="Google Shape;185;p18"/>
          <p:cNvSpPr/>
          <p:nvPr/>
        </p:nvSpPr>
        <p:spPr>
          <a:xfrm>
            <a:off x="9527033" y="3119806"/>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2" name="Google Shape;185;p18"/>
          <p:cNvSpPr/>
          <p:nvPr/>
        </p:nvSpPr>
        <p:spPr>
          <a:xfrm>
            <a:off x="10981224" y="3124859"/>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4" name="Google Shape;185;p18"/>
          <p:cNvSpPr/>
          <p:nvPr/>
        </p:nvSpPr>
        <p:spPr>
          <a:xfrm>
            <a:off x="6558033" y="4041286"/>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5" name="Google Shape;185;p18"/>
          <p:cNvSpPr/>
          <p:nvPr/>
        </p:nvSpPr>
        <p:spPr>
          <a:xfrm>
            <a:off x="8024386" y="5769245"/>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6" name="Google Shape;185;p18"/>
          <p:cNvSpPr/>
          <p:nvPr/>
        </p:nvSpPr>
        <p:spPr>
          <a:xfrm>
            <a:off x="10981223" y="5769245"/>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7" name="Google Shape;185;p18"/>
          <p:cNvSpPr/>
          <p:nvPr/>
        </p:nvSpPr>
        <p:spPr>
          <a:xfrm>
            <a:off x="9552836" y="575843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8" name="Google Shape;185;p18"/>
          <p:cNvSpPr/>
          <p:nvPr/>
        </p:nvSpPr>
        <p:spPr>
          <a:xfrm>
            <a:off x="9532776" y="489546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9" name="Google Shape;185;p18"/>
          <p:cNvSpPr/>
          <p:nvPr/>
        </p:nvSpPr>
        <p:spPr>
          <a:xfrm>
            <a:off x="8025207" y="489546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70" name="Google Shape;185;p18"/>
          <p:cNvSpPr/>
          <p:nvPr/>
        </p:nvSpPr>
        <p:spPr>
          <a:xfrm>
            <a:off x="6565344" y="489546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71" name="Google Shape;185;p18"/>
          <p:cNvSpPr/>
          <p:nvPr/>
        </p:nvSpPr>
        <p:spPr>
          <a:xfrm>
            <a:off x="10981565" y="489546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72" name="Google Shape;185;p18"/>
          <p:cNvSpPr/>
          <p:nvPr/>
        </p:nvSpPr>
        <p:spPr>
          <a:xfrm>
            <a:off x="9527031" y="403249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73" name="Google Shape;185;p18"/>
          <p:cNvSpPr/>
          <p:nvPr/>
        </p:nvSpPr>
        <p:spPr>
          <a:xfrm>
            <a:off x="10984053" y="4029453"/>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46" name="Google Shape;185;p18"/>
          <p:cNvSpPr/>
          <p:nvPr/>
        </p:nvSpPr>
        <p:spPr>
          <a:xfrm>
            <a:off x="8025207" y="4041286"/>
            <a:ext cx="829877" cy="761188"/>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49"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6</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7119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1344" y="5949280"/>
            <a:ext cx="11305256"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p:cNvSpPr txBox="1"/>
          <p:nvPr/>
        </p:nvSpPr>
        <p:spPr>
          <a:xfrm>
            <a:off x="191344" y="554995"/>
            <a:ext cx="11680403" cy="646331"/>
          </a:xfrm>
          <a:prstGeom prst="rect">
            <a:avLst/>
          </a:prstGeom>
          <a:noFill/>
        </p:spPr>
        <p:txBody>
          <a:bodyPr wrap="square" rtlCol="0">
            <a:spAutoFit/>
          </a:bodyPr>
          <a:lstStyle/>
          <a:p>
            <a:pPr>
              <a:defRPr/>
            </a:pPr>
            <a:r>
              <a:rPr lang="zh-TW" altLang="en-US" sz="3600" b="1" dirty="0">
                <a:solidFill>
                  <a:srgbClr val="0070C0"/>
                </a:solidFill>
                <a:latin typeface="Microsoft YaHei" panose="020B0503020204020204" pitchFamily="34" charset="-122"/>
                <a:ea typeface="Microsoft YaHei" panose="020B0503020204020204" pitchFamily="34" charset="-122"/>
              </a:rPr>
              <a:t>專家意見：訪談與會議相關規劃</a:t>
            </a:r>
          </a:p>
        </p:txBody>
      </p:sp>
      <p:sp>
        <p:nvSpPr>
          <p:cNvPr id="5" name="文字方塊 4"/>
          <p:cNvSpPr txBox="1"/>
          <p:nvPr/>
        </p:nvSpPr>
        <p:spPr>
          <a:xfrm>
            <a:off x="117870" y="1285249"/>
            <a:ext cx="11827349" cy="1646605"/>
          </a:xfrm>
          <a:prstGeom prst="rect">
            <a:avLst/>
          </a:prstGeom>
          <a:noFill/>
        </p:spPr>
        <p:txBody>
          <a:bodyPr wrap="square" rtlCol="0">
            <a:spAutoFit/>
          </a:bodyPr>
          <a:lstStyle/>
          <a:p>
            <a:pPr marL="342900" indent="-342900" algn="just">
              <a:spcAft>
                <a:spcPts val="600"/>
              </a:spcAft>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為促進本研究之專家意見交流，並匯集相關經驗與實務課題需求反饋，強化研究建議，規劃於六月至八月進行專家訪談，以本院院內為先，九月籌辦專家會議</a:t>
            </a:r>
            <a:endParaRPr lang="en-US" altLang="zh-TW" sz="2400" dirty="0">
              <a:solidFill>
                <a:srgbClr val="002060"/>
              </a:solidFill>
              <a:latin typeface="Microsoft YaHei" panose="020B0503020204020204" pitchFamily="34" charset="-122"/>
              <a:ea typeface="Microsoft YaHei" panose="020B0503020204020204" pitchFamily="34" charset="-122"/>
            </a:endParaRPr>
          </a:p>
          <a:p>
            <a:pPr marL="342900" indent="-342900" algn="just">
              <a:spcAft>
                <a:spcPts val="600"/>
              </a:spcAft>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專家設定暫分兩類，一是現任職於我國公共研究機構及重要法人智庫者</a:t>
            </a:r>
            <a:r>
              <a:rPr lang="en-US" altLang="zh-TW" sz="2400" dirty="0">
                <a:solidFill>
                  <a:srgbClr val="002060"/>
                </a:solidFill>
                <a:latin typeface="Microsoft YaHei" panose="020B0503020204020204" pitchFamily="34" charset="-122"/>
                <a:ea typeface="Microsoft YaHei" panose="020B0503020204020204" pitchFamily="34" charset="-122"/>
              </a:rPr>
              <a:t>(A</a:t>
            </a:r>
            <a:r>
              <a:rPr lang="zh-TW" altLang="en-US" sz="2400" dirty="0">
                <a:solidFill>
                  <a:srgbClr val="002060"/>
                </a:solidFill>
                <a:latin typeface="Microsoft YaHei" panose="020B0503020204020204" pitchFamily="34" charset="-122"/>
                <a:ea typeface="Microsoft YaHei" panose="020B0503020204020204" pitchFamily="34" charset="-122"/>
              </a:rPr>
              <a:t>類</a:t>
            </a:r>
            <a:r>
              <a:rPr lang="en-US" altLang="zh-TW" sz="2400" dirty="0">
                <a:solidFill>
                  <a:srgbClr val="002060"/>
                </a:solidFill>
                <a:latin typeface="Microsoft YaHei" panose="020B0503020204020204" pitchFamily="34" charset="-122"/>
                <a:ea typeface="Microsoft YaHei" panose="020B0503020204020204" pitchFamily="34" charset="-122"/>
              </a:rPr>
              <a:t>)</a:t>
            </a:r>
            <a:r>
              <a:rPr lang="zh-TW" altLang="en-US" sz="2400" dirty="0">
                <a:solidFill>
                  <a:srgbClr val="002060"/>
                </a:solidFill>
                <a:latin typeface="Microsoft YaHei" panose="020B0503020204020204" pitchFamily="34" charset="-122"/>
                <a:ea typeface="Microsoft YaHei" panose="020B0503020204020204" pitchFamily="34" charset="-122"/>
              </a:rPr>
              <a:t>，二是於學界任職，具國內、外重要公共研究機構經歷者</a:t>
            </a:r>
            <a:r>
              <a:rPr lang="en-US" altLang="zh-TW" sz="2400" dirty="0">
                <a:solidFill>
                  <a:srgbClr val="002060"/>
                </a:solidFill>
                <a:latin typeface="Microsoft YaHei" panose="020B0503020204020204" pitchFamily="34" charset="-122"/>
                <a:ea typeface="Microsoft YaHei" panose="020B0503020204020204" pitchFamily="34" charset="-122"/>
              </a:rPr>
              <a:t>(B</a:t>
            </a:r>
            <a:r>
              <a:rPr lang="zh-TW" altLang="en-US" sz="2400" dirty="0">
                <a:solidFill>
                  <a:srgbClr val="002060"/>
                </a:solidFill>
                <a:latin typeface="Microsoft YaHei" panose="020B0503020204020204" pitchFamily="34" charset="-122"/>
                <a:ea typeface="Microsoft YaHei" panose="020B0503020204020204" pitchFamily="34" charset="-122"/>
              </a:rPr>
              <a:t>類</a:t>
            </a:r>
            <a:r>
              <a:rPr lang="en-US" altLang="zh-TW" sz="2400" dirty="0">
                <a:solidFill>
                  <a:srgbClr val="002060"/>
                </a:solidFill>
                <a:latin typeface="Microsoft YaHei" panose="020B0503020204020204" pitchFamily="34" charset="-122"/>
                <a:ea typeface="Microsoft YaHei" panose="020B0503020204020204" pitchFamily="34" charset="-122"/>
              </a:rPr>
              <a:t>)</a:t>
            </a:r>
          </a:p>
        </p:txBody>
      </p:sp>
      <p:sp>
        <p:nvSpPr>
          <p:cNvPr id="2" name="投影片編號版面配置區 1"/>
          <p:cNvSpPr>
            <a:spLocks noGrp="1"/>
          </p:cNvSpPr>
          <p:nvPr>
            <p:ph type="sldNum" sz="quarter" idx="12"/>
          </p:nvPr>
        </p:nvSpPr>
        <p:spPr/>
        <p:txBody>
          <a:bodyPr/>
          <a:lstStyle/>
          <a:p>
            <a:pPr>
              <a:defRPr/>
            </a:pPr>
            <a:fld id="{2AF591F6-4949-482C-A217-1DD91BC5233C}" type="slidenum">
              <a:rPr lang="zh-TW" altLang="en-US" smtClean="0">
                <a:solidFill>
                  <a:prstClr val="black">
                    <a:tint val="75000"/>
                  </a:prstClr>
                </a:solidFill>
              </a:rPr>
              <a:pPr>
                <a:defRPr/>
              </a:pPr>
              <a:t>7</a:t>
            </a:fld>
            <a:endParaRPr lang="zh-TW" altLang="en-US" dirty="0">
              <a:solidFill>
                <a:prstClr val="black">
                  <a:tint val="75000"/>
                </a:prstClr>
              </a:solidFill>
            </a:endParaRPr>
          </a:p>
        </p:txBody>
      </p:sp>
      <p:sp>
        <p:nvSpPr>
          <p:cNvPr id="34" name="橢圓 33"/>
          <p:cNvSpPr/>
          <p:nvPr/>
        </p:nvSpPr>
        <p:spPr>
          <a:xfrm>
            <a:off x="5663952" y="2970360"/>
            <a:ext cx="5256584" cy="2834904"/>
          </a:xfrm>
          <a:prstGeom prst="ellipse">
            <a:avLst/>
          </a:prstGeom>
          <a:gradFill>
            <a:gsLst>
              <a:gs pos="0">
                <a:schemeClr val="accent3">
                  <a:tint val="50000"/>
                  <a:satMod val="300000"/>
                  <a:alpha val="50000"/>
                </a:schemeClr>
              </a:gs>
              <a:gs pos="35000">
                <a:schemeClr val="accent3">
                  <a:tint val="37000"/>
                  <a:satMod val="300000"/>
                </a:schemeClr>
              </a:gs>
              <a:gs pos="100000">
                <a:schemeClr val="accent3">
                  <a:tint val="15000"/>
                  <a:satMod val="350000"/>
                </a:schemeClr>
              </a:gs>
            </a:gsLs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solidFill>
                <a:prstClr val="black"/>
              </a:solidFill>
            </a:endParaRPr>
          </a:p>
        </p:txBody>
      </p:sp>
      <p:sp>
        <p:nvSpPr>
          <p:cNvPr id="36" name="文字方塊 35"/>
          <p:cNvSpPr txBox="1"/>
          <p:nvPr/>
        </p:nvSpPr>
        <p:spPr>
          <a:xfrm>
            <a:off x="6200378" y="3474416"/>
            <a:ext cx="4392488" cy="1908215"/>
          </a:xfrm>
          <a:prstGeom prst="rect">
            <a:avLst/>
          </a:prstGeom>
          <a:noFill/>
        </p:spPr>
        <p:txBody>
          <a:bodyPr wrap="square" rtlCol="0">
            <a:spAutoFit/>
          </a:bodyPr>
          <a:lstStyle/>
          <a:p>
            <a:pPr marL="285750" indent="-285750">
              <a:buFont typeface="Wingdings" panose="05000000000000000000" pitchFamily="2" charset="2"/>
              <a:buChar char="Ø"/>
            </a:pPr>
            <a:r>
              <a:rPr lang="zh-TW" altLang="en-US" dirty="0">
                <a:solidFill>
                  <a:prstClr val="black"/>
                </a:solidFill>
                <a:latin typeface="Microsoft YaHei" panose="020B0503020204020204" pitchFamily="34" charset="-122"/>
                <a:ea typeface="Microsoft YaHei" panose="020B0503020204020204" pitchFamily="34" charset="-122"/>
              </a:rPr>
              <a:t>台大資工林守德教授</a:t>
            </a:r>
            <a:r>
              <a:rPr lang="zh-TW" altLang="en-US" sz="1400" dirty="0">
                <a:solidFill>
                  <a:prstClr val="black"/>
                </a:solidFill>
                <a:latin typeface="Microsoft YaHei" panose="020B0503020204020204" pitchFamily="34" charset="-122"/>
                <a:ea typeface="Microsoft YaHei" panose="020B0503020204020204" pitchFamily="34" charset="-122"/>
              </a:rPr>
              <a:t>（</a:t>
            </a:r>
            <a:r>
              <a:rPr lang="en-US" altLang="zh-TW" sz="1400" dirty="0">
                <a:solidFill>
                  <a:prstClr val="black"/>
                </a:solidFill>
                <a:latin typeface="Microsoft YaHei" panose="020B0503020204020204" pitchFamily="34" charset="-122"/>
                <a:ea typeface="Microsoft YaHei" panose="020B0503020204020204" pitchFamily="34" charset="-122"/>
              </a:rPr>
              <a:t>2005-2007</a:t>
            </a:r>
            <a:r>
              <a:rPr lang="zh-TW" altLang="en-US" sz="1400" dirty="0">
                <a:solidFill>
                  <a:prstClr val="black"/>
                </a:solidFill>
                <a:latin typeface="Microsoft YaHei" panose="020B0503020204020204" pitchFamily="34" charset="-122"/>
                <a:ea typeface="Microsoft YaHei" panose="020B0503020204020204" pitchFamily="34" charset="-122"/>
              </a:rPr>
              <a:t>年於美國洛斯阿拉莫斯國家實驗室任研究助理及博士後研究）</a:t>
            </a:r>
            <a:endParaRPr lang="zh-TW" altLang="en-US" dirty="0">
              <a:solidFill>
                <a:prstClr val="black"/>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Ø"/>
            </a:pPr>
            <a:r>
              <a:rPr lang="zh-TW" altLang="en-US" dirty="0">
                <a:solidFill>
                  <a:prstClr val="black"/>
                </a:solidFill>
                <a:latin typeface="Microsoft YaHei" panose="020B0503020204020204" pitchFamily="34" charset="-122"/>
                <a:ea typeface="Microsoft YaHei" panose="020B0503020204020204" pitchFamily="34" charset="-122"/>
              </a:rPr>
              <a:t>成大航太李劍副教授</a:t>
            </a:r>
            <a:r>
              <a:rPr lang="zh-TW" altLang="en-US" sz="1400" dirty="0">
                <a:solidFill>
                  <a:prstClr val="black"/>
                </a:solidFill>
                <a:latin typeface="Microsoft YaHei" panose="020B0503020204020204" pitchFamily="34" charset="-122"/>
                <a:ea typeface="Microsoft YaHei" panose="020B0503020204020204" pitchFamily="34" charset="-122"/>
              </a:rPr>
              <a:t>（</a:t>
            </a:r>
            <a:r>
              <a:rPr lang="en-US" altLang="zh-TW" sz="1400" dirty="0">
                <a:solidFill>
                  <a:prstClr val="black"/>
                </a:solidFill>
                <a:latin typeface="Microsoft YaHei" panose="020B0503020204020204" pitchFamily="34" charset="-122"/>
                <a:ea typeface="Microsoft YaHei" panose="020B0503020204020204" pitchFamily="34" charset="-122"/>
              </a:rPr>
              <a:t>2007-2015</a:t>
            </a:r>
            <a:r>
              <a:rPr lang="zh-TW" altLang="en-US" sz="1400" dirty="0">
                <a:solidFill>
                  <a:prstClr val="black"/>
                </a:solidFill>
                <a:latin typeface="Microsoft YaHei" panose="020B0503020204020204" pitchFamily="34" charset="-122"/>
                <a:ea typeface="Microsoft YaHei" panose="020B0503020204020204" pitchFamily="34" charset="-122"/>
              </a:rPr>
              <a:t>年於美國能源部可再生能源國家實驗室任高級研究員）</a:t>
            </a:r>
          </a:p>
          <a:p>
            <a:pPr marL="285750" indent="-285750">
              <a:buFont typeface="Wingdings" panose="05000000000000000000" pitchFamily="2" charset="2"/>
              <a:buChar char="Ø"/>
            </a:pPr>
            <a:r>
              <a:rPr lang="zh-TW" altLang="en-US" dirty="0">
                <a:solidFill>
                  <a:prstClr val="black"/>
                </a:solidFill>
                <a:latin typeface="Microsoft YaHei" panose="020B0503020204020204" pitchFamily="34" charset="-122"/>
                <a:ea typeface="Microsoft YaHei" panose="020B0503020204020204" pitchFamily="34" charset="-122"/>
              </a:rPr>
              <a:t>成大電機王永和教授</a:t>
            </a:r>
          </a:p>
          <a:p>
            <a:pPr marL="285750" indent="-285750">
              <a:buFont typeface="Wingdings" panose="05000000000000000000" pitchFamily="2" charset="2"/>
              <a:buChar char="Ø"/>
            </a:pPr>
            <a:r>
              <a:rPr lang="zh-TW" altLang="en-US" dirty="0">
                <a:solidFill>
                  <a:prstClr val="black"/>
                </a:solidFill>
                <a:latin typeface="Microsoft YaHei" panose="020B0503020204020204" pitchFamily="34" charset="-122"/>
                <a:ea typeface="Microsoft YaHei" panose="020B0503020204020204" pitchFamily="34" charset="-122"/>
              </a:rPr>
              <a:t>後續將持續蒐集具歐美日等國際重要研究機構經歷者名單</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37" name="橢圓 36"/>
          <p:cNvSpPr/>
          <p:nvPr/>
        </p:nvSpPr>
        <p:spPr>
          <a:xfrm>
            <a:off x="911424" y="2924944"/>
            <a:ext cx="5256584" cy="2834904"/>
          </a:xfrm>
          <a:prstGeom prst="ellipse">
            <a:avLst/>
          </a:prstGeom>
          <a:gradFill>
            <a:gsLst>
              <a:gs pos="0">
                <a:schemeClr val="accent5">
                  <a:tint val="50000"/>
                  <a:satMod val="300000"/>
                  <a:alpha val="50000"/>
                </a:schemeClr>
              </a:gs>
              <a:gs pos="35000">
                <a:schemeClr val="accent5">
                  <a:tint val="37000"/>
                  <a:satMod val="300000"/>
                </a:schemeClr>
              </a:gs>
              <a:gs pos="100000">
                <a:schemeClr val="accent5">
                  <a:tint val="15000"/>
                  <a:satMod val="350000"/>
                </a:schemeClr>
              </a:gs>
            </a:gsLst>
          </a:gra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solidFill>
                <a:prstClr val="black"/>
              </a:solidFill>
            </a:endParaRPr>
          </a:p>
        </p:txBody>
      </p:sp>
      <p:sp>
        <p:nvSpPr>
          <p:cNvPr id="38" name="文字方塊 37"/>
          <p:cNvSpPr txBox="1"/>
          <p:nvPr/>
        </p:nvSpPr>
        <p:spPr>
          <a:xfrm>
            <a:off x="1368608" y="3448749"/>
            <a:ext cx="4392488" cy="1938992"/>
          </a:xfrm>
          <a:prstGeom prst="rect">
            <a:avLst/>
          </a:prstGeom>
          <a:noFill/>
        </p:spPr>
        <p:txBody>
          <a:bodyPr wrap="square" rtlCol="0">
            <a:spAutoFit/>
          </a:bodyPr>
          <a:lstStyle/>
          <a:p>
            <a:pPr marL="285750" indent="-285750">
              <a:buFont typeface="Wingdings" panose="05000000000000000000" pitchFamily="2" charset="2"/>
              <a:buChar char="Ø"/>
            </a:pPr>
            <a:r>
              <a:rPr lang="zh-TW" altLang="en-US" dirty="0">
                <a:solidFill>
                  <a:prstClr val="black"/>
                </a:solidFill>
                <a:latin typeface="Microsoft YaHei" panose="020B0503020204020204" pitchFamily="34" charset="-122"/>
                <a:ea typeface="Microsoft YaHei" panose="020B0503020204020204" pitchFamily="34" charset="-122"/>
              </a:rPr>
              <a:t>科技部主管財團法人</a:t>
            </a:r>
            <a:endParaRPr lang="en-US" altLang="zh-TW" dirty="0">
              <a:solidFill>
                <a:prstClr val="black"/>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ü"/>
            </a:pPr>
            <a:r>
              <a:rPr lang="zh-TW" altLang="en-US" sz="1400" dirty="0">
                <a:solidFill>
                  <a:prstClr val="black"/>
                </a:solidFill>
                <a:latin typeface="Microsoft YaHei" panose="020B0503020204020204" pitchFamily="34" charset="-122"/>
                <a:ea typeface="Microsoft YaHei" panose="020B0503020204020204" pitchFamily="34" charset="-122"/>
              </a:rPr>
              <a:t>國研院，包括：院本部</a:t>
            </a:r>
            <a:r>
              <a:rPr lang="en-US" altLang="zh-TW" sz="1400" dirty="0">
                <a:solidFill>
                  <a:prstClr val="black"/>
                </a:solidFill>
                <a:latin typeface="Microsoft YaHei" panose="020B0503020204020204" pitchFamily="34" charset="-122"/>
                <a:ea typeface="Microsoft YaHei" panose="020B0503020204020204" pitchFamily="34" charset="-122"/>
              </a:rPr>
              <a:t>(</a:t>
            </a:r>
            <a:r>
              <a:rPr lang="zh-TW" altLang="en-US" sz="1400" dirty="0">
                <a:solidFill>
                  <a:prstClr val="black"/>
                </a:solidFill>
                <a:latin typeface="Microsoft YaHei" panose="020B0503020204020204" pitchFamily="34" charset="-122"/>
                <a:ea typeface="Microsoft YaHei" panose="020B0503020204020204" pitchFamily="34" charset="-122"/>
              </a:rPr>
              <a:t>如陳維鈞、陸璟萍、陳明智主任等</a:t>
            </a:r>
            <a:r>
              <a:rPr lang="en-US" altLang="zh-TW" sz="1400" dirty="0">
                <a:solidFill>
                  <a:prstClr val="black"/>
                </a:solidFill>
                <a:latin typeface="Microsoft YaHei" panose="020B0503020204020204" pitchFamily="34" charset="-122"/>
                <a:ea typeface="Microsoft YaHei" panose="020B0503020204020204" pitchFamily="34" charset="-122"/>
              </a:rPr>
              <a:t>)</a:t>
            </a:r>
            <a:r>
              <a:rPr lang="zh-TW" altLang="en-US" sz="1400" dirty="0">
                <a:solidFill>
                  <a:prstClr val="black"/>
                </a:solidFill>
                <a:latin typeface="Microsoft YaHei" panose="020B0503020204020204" pitchFamily="34" charset="-122"/>
                <a:ea typeface="Microsoft YaHei" panose="020B0503020204020204" pitchFamily="34" charset="-122"/>
              </a:rPr>
              <a:t>、各中心主管或研究人員</a:t>
            </a:r>
            <a:r>
              <a:rPr lang="en-US" altLang="zh-TW" sz="1400" dirty="0">
                <a:solidFill>
                  <a:prstClr val="black"/>
                </a:solidFill>
                <a:latin typeface="Microsoft YaHei" panose="020B0503020204020204" pitchFamily="34" charset="-122"/>
                <a:ea typeface="Microsoft YaHei" panose="020B0503020204020204" pitchFamily="34" charset="-122"/>
              </a:rPr>
              <a:t>(</a:t>
            </a:r>
            <a:r>
              <a:rPr lang="zh-TW" altLang="en-US" sz="1400" dirty="0">
                <a:solidFill>
                  <a:prstClr val="black"/>
                </a:solidFill>
                <a:latin typeface="Microsoft YaHei" panose="020B0503020204020204" pitchFamily="34" charset="-122"/>
                <a:ea typeface="Microsoft YaHei" panose="020B0503020204020204" pitchFamily="34" charset="-122"/>
              </a:rPr>
              <a:t>如國網中心蕭志榥組長，將逐步拓展其他中心</a:t>
            </a:r>
            <a:r>
              <a:rPr lang="en-US" altLang="zh-TW" sz="1400" dirty="0">
                <a:solidFill>
                  <a:prstClr val="black"/>
                </a:solidFill>
                <a:latin typeface="Microsoft YaHei" panose="020B0503020204020204" pitchFamily="34" charset="-122"/>
                <a:ea typeface="Microsoft YaHei" panose="020B0503020204020204" pitchFamily="34" charset="-122"/>
              </a:rPr>
              <a:t>)</a:t>
            </a:r>
            <a:endParaRPr lang="zh-TW" altLang="en-US" sz="1400" dirty="0">
              <a:solidFill>
                <a:prstClr val="black"/>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ü"/>
            </a:pPr>
            <a:r>
              <a:rPr lang="zh-TW" altLang="en-US" sz="1400" dirty="0">
                <a:solidFill>
                  <a:prstClr val="black"/>
                </a:solidFill>
                <a:latin typeface="Microsoft YaHei" panose="020B0503020204020204" pitchFamily="34" charset="-122"/>
                <a:ea typeface="Microsoft YaHei" panose="020B0503020204020204" pitchFamily="34" charset="-122"/>
              </a:rPr>
              <a:t>國家同步輻射研究中心，如羅國輝主任</a:t>
            </a:r>
          </a:p>
          <a:p>
            <a:pPr marL="285750" indent="-285750">
              <a:buFont typeface="Wingdings" panose="05000000000000000000" pitchFamily="2" charset="2"/>
              <a:buChar char="Ø"/>
            </a:pPr>
            <a:r>
              <a:rPr lang="zh-TW" altLang="en-US" dirty="0">
                <a:solidFill>
                  <a:prstClr val="black"/>
                </a:solidFill>
                <a:latin typeface="Microsoft YaHei" panose="020B0503020204020204" pitchFamily="34" charset="-122"/>
                <a:ea typeface="Microsoft YaHei" panose="020B0503020204020204" pitchFamily="34" charset="-122"/>
              </a:rPr>
              <a:t>經濟部主管財團法人</a:t>
            </a:r>
            <a:endParaRPr lang="en-US" altLang="zh-TW" dirty="0">
              <a:solidFill>
                <a:prstClr val="black"/>
              </a:solidFill>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ü"/>
            </a:pPr>
            <a:r>
              <a:rPr lang="zh-TW" altLang="en-US" sz="1400" dirty="0">
                <a:solidFill>
                  <a:prstClr val="black"/>
                </a:solidFill>
                <a:latin typeface="Microsoft YaHei" panose="020B0503020204020204" pitchFamily="34" charset="-122"/>
                <a:ea typeface="Microsoft YaHei" panose="020B0503020204020204" pitchFamily="34" charset="-122"/>
              </a:rPr>
              <a:t>如工研院產科國際所、中華經濟研究院、資策會產業情報研究所等</a:t>
            </a:r>
          </a:p>
        </p:txBody>
      </p:sp>
      <p:sp>
        <p:nvSpPr>
          <p:cNvPr id="15" name="文字方塊 14"/>
          <p:cNvSpPr txBox="1"/>
          <p:nvPr/>
        </p:nvSpPr>
        <p:spPr>
          <a:xfrm>
            <a:off x="3071664" y="2999352"/>
            <a:ext cx="936104"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A</a:t>
            </a:r>
            <a:r>
              <a:rPr lang="zh-TW" altLang="en-US" sz="2400" dirty="0">
                <a:latin typeface="Microsoft YaHei" panose="020B0503020204020204" pitchFamily="34" charset="-122"/>
                <a:ea typeface="Microsoft YaHei" panose="020B0503020204020204" pitchFamily="34" charset="-122"/>
              </a:rPr>
              <a:t>類</a:t>
            </a:r>
          </a:p>
        </p:txBody>
      </p:sp>
      <p:sp>
        <p:nvSpPr>
          <p:cNvPr id="55" name="文字方塊 54"/>
          <p:cNvSpPr txBox="1"/>
          <p:nvPr/>
        </p:nvSpPr>
        <p:spPr>
          <a:xfrm>
            <a:off x="7860196" y="2999352"/>
            <a:ext cx="936104" cy="461665"/>
          </a:xfrm>
          <a:prstGeom prst="rect">
            <a:avLst/>
          </a:prstGeom>
          <a:noFill/>
        </p:spPr>
        <p:txBody>
          <a:bodyPr wrap="square" rtlCol="0">
            <a:spAutoFit/>
          </a:bodyPr>
          <a:lstStyle/>
          <a:p>
            <a:pPr algn="ctr"/>
            <a:r>
              <a:rPr lang="en-US" altLang="zh-TW" sz="2400" dirty="0">
                <a:latin typeface="Microsoft YaHei" panose="020B0503020204020204" pitchFamily="34" charset="-122"/>
                <a:ea typeface="Microsoft YaHei" panose="020B0503020204020204" pitchFamily="34" charset="-122"/>
              </a:rPr>
              <a:t>B</a:t>
            </a:r>
            <a:r>
              <a:rPr lang="zh-TW" altLang="en-US" sz="2400" dirty="0">
                <a:latin typeface="Microsoft YaHei" panose="020B0503020204020204" pitchFamily="34" charset="-122"/>
                <a:ea typeface="Microsoft YaHei" panose="020B0503020204020204" pitchFamily="34" charset="-122"/>
              </a:rPr>
              <a:t>類</a:t>
            </a:r>
          </a:p>
        </p:txBody>
      </p:sp>
      <p:sp>
        <p:nvSpPr>
          <p:cNvPr id="4" name="文字方塊 3"/>
          <p:cNvSpPr txBox="1"/>
          <p:nvPr/>
        </p:nvSpPr>
        <p:spPr>
          <a:xfrm>
            <a:off x="260612" y="6191081"/>
            <a:ext cx="1107996" cy="369332"/>
          </a:xfrm>
          <a:prstGeom prst="rect">
            <a:avLst/>
          </a:prstGeom>
          <a:solidFill>
            <a:schemeClr val="accent1">
              <a:lumMod val="60000"/>
              <a:lumOff val="40000"/>
            </a:schemeClr>
          </a:solidFill>
        </p:spPr>
        <p:txBody>
          <a:bodyPr wrap="none" rtlCol="0">
            <a:spAutoFit/>
          </a:bodyPr>
          <a:lstStyle/>
          <a:p>
            <a:pPr algn="ctr"/>
            <a:r>
              <a:rPr lang="zh-TW" altLang="en-US" dirty="0">
                <a:solidFill>
                  <a:schemeClr val="bg1"/>
                </a:solidFill>
                <a:latin typeface="Microsoft YaHei" panose="020B0503020204020204" pitchFamily="34" charset="-122"/>
                <a:ea typeface="Microsoft YaHei" panose="020B0503020204020204" pitchFamily="34" charset="-122"/>
              </a:rPr>
              <a:t>目前完成</a:t>
            </a:r>
          </a:p>
        </p:txBody>
      </p:sp>
      <p:sp>
        <p:nvSpPr>
          <p:cNvPr id="6" name="文字方塊 5"/>
          <p:cNvSpPr txBox="1"/>
          <p:nvPr/>
        </p:nvSpPr>
        <p:spPr>
          <a:xfrm>
            <a:off x="1403356" y="6052582"/>
            <a:ext cx="9661196" cy="646331"/>
          </a:xfrm>
          <a:prstGeom prst="rect">
            <a:avLst/>
          </a:prstGeom>
          <a:noFill/>
        </p:spPr>
        <p:txBody>
          <a:bodyPr wrap="square" rtlCol="0">
            <a:spAutoFit/>
          </a:bodyPr>
          <a:lstStyle/>
          <a:p>
            <a:pPr marL="179388" indent="-179388">
              <a:buFont typeface="Arial" panose="020B0604020202020204" pitchFamily="34" charset="0"/>
              <a:buChar char="•"/>
            </a:pPr>
            <a:r>
              <a:rPr lang="en-US" altLang="zh-TW" dirty="0">
                <a:solidFill>
                  <a:schemeClr val="bg1"/>
                </a:solidFill>
                <a:latin typeface="Microsoft YaHei" panose="020B0503020204020204" pitchFamily="34" charset="-122"/>
                <a:ea typeface="Microsoft YaHei" panose="020B0503020204020204" pitchFamily="34" charset="-122"/>
              </a:rPr>
              <a:t>5</a:t>
            </a:r>
            <a:r>
              <a:rPr lang="zh-TW" altLang="en-US" dirty="0">
                <a:solidFill>
                  <a:schemeClr val="bg1"/>
                </a:solidFill>
                <a:latin typeface="Microsoft YaHei" panose="020B0503020204020204" pitchFamily="34" charset="-122"/>
                <a:ea typeface="Microsoft YaHei" panose="020B0503020204020204" pitchFamily="34" charset="-122"/>
              </a:rPr>
              <a:t>月</a:t>
            </a:r>
            <a:r>
              <a:rPr lang="en-US" altLang="zh-TW" dirty="0">
                <a:solidFill>
                  <a:schemeClr val="bg1"/>
                </a:solidFill>
                <a:latin typeface="Microsoft YaHei" panose="020B0503020204020204" pitchFamily="34" charset="-122"/>
                <a:ea typeface="Microsoft YaHei" panose="020B0503020204020204" pitchFamily="34" charset="-122"/>
              </a:rPr>
              <a:t>25</a:t>
            </a:r>
            <a:r>
              <a:rPr lang="zh-TW" altLang="en-US" dirty="0">
                <a:solidFill>
                  <a:schemeClr val="bg1"/>
                </a:solidFill>
                <a:latin typeface="Microsoft YaHei" panose="020B0503020204020204" pitchFamily="34" charset="-122"/>
                <a:ea typeface="Microsoft YaHei" panose="020B0503020204020204" pitchFamily="34" charset="-122"/>
              </a:rPr>
              <a:t>日</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二</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 國研院國網中心高效能計算組團隊</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 科研基礎設施規劃與發展</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以超級電腦為例</a:t>
            </a:r>
            <a:r>
              <a:rPr lang="en-US" altLang="zh-TW" dirty="0">
                <a:solidFill>
                  <a:schemeClr val="bg1"/>
                </a:solidFill>
                <a:latin typeface="Microsoft YaHei" panose="020B0503020204020204" pitchFamily="34" charset="-122"/>
                <a:ea typeface="Microsoft YaHei" panose="020B0503020204020204" pitchFamily="34" charset="-122"/>
              </a:rPr>
              <a:t>)</a:t>
            </a:r>
          </a:p>
          <a:p>
            <a:pPr marL="179388" indent="-179388">
              <a:buFont typeface="Arial" panose="020B0604020202020204" pitchFamily="34" charset="0"/>
              <a:buChar char="•"/>
            </a:pPr>
            <a:r>
              <a:rPr lang="en-US" altLang="zh-TW" dirty="0">
                <a:solidFill>
                  <a:schemeClr val="bg1"/>
                </a:solidFill>
                <a:latin typeface="Microsoft YaHei" panose="020B0503020204020204" pitchFamily="34" charset="-122"/>
                <a:ea typeface="Microsoft YaHei" panose="020B0503020204020204" pitchFamily="34" charset="-122"/>
              </a:rPr>
              <a:t>6</a:t>
            </a:r>
            <a:r>
              <a:rPr lang="zh-TW" altLang="en-US" dirty="0">
                <a:solidFill>
                  <a:schemeClr val="bg1"/>
                </a:solidFill>
                <a:latin typeface="Microsoft YaHei" panose="020B0503020204020204" pitchFamily="34" charset="-122"/>
                <a:ea typeface="Microsoft YaHei" panose="020B0503020204020204" pitchFamily="34" charset="-122"/>
              </a:rPr>
              <a:t>月</a:t>
            </a:r>
            <a:r>
              <a:rPr lang="en-US" altLang="zh-TW" dirty="0">
                <a:solidFill>
                  <a:schemeClr val="bg1"/>
                </a:solidFill>
                <a:latin typeface="Microsoft YaHei" panose="020B0503020204020204" pitchFamily="34" charset="-122"/>
                <a:ea typeface="Microsoft YaHei" panose="020B0503020204020204" pitchFamily="34" charset="-122"/>
              </a:rPr>
              <a:t>10</a:t>
            </a:r>
            <a:r>
              <a:rPr lang="zh-TW" altLang="en-US" dirty="0">
                <a:solidFill>
                  <a:schemeClr val="bg1"/>
                </a:solidFill>
                <a:latin typeface="Microsoft YaHei" panose="020B0503020204020204" pitchFamily="34" charset="-122"/>
                <a:ea typeface="Microsoft YaHei" panose="020B0503020204020204" pitchFamily="34" charset="-122"/>
              </a:rPr>
              <a:t>日</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四</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 國研院院本部陳維鈞主任團隊</a:t>
            </a:r>
            <a:r>
              <a:rPr lang="en-US" altLang="zh-TW" dirty="0">
                <a:solidFill>
                  <a:schemeClr val="bg1"/>
                </a:solidFill>
                <a:latin typeface="Microsoft YaHei" panose="020B0503020204020204" pitchFamily="34" charset="-122"/>
                <a:ea typeface="Microsoft YaHei" panose="020B0503020204020204" pitchFamily="34" charset="-122"/>
              </a:rPr>
              <a:t>:</a:t>
            </a:r>
            <a:r>
              <a:rPr lang="zh-TW" altLang="en-US" dirty="0">
                <a:solidFill>
                  <a:schemeClr val="bg1"/>
                </a:solidFill>
                <a:latin typeface="Microsoft YaHei" panose="020B0503020204020204" pitchFamily="34" charset="-122"/>
                <a:ea typeface="Microsoft YaHei" panose="020B0503020204020204" pitchFamily="34" charset="-122"/>
              </a:rPr>
              <a:t> 公共研究機構的創新發展與策略規劃</a:t>
            </a:r>
          </a:p>
        </p:txBody>
      </p:sp>
      <p:sp>
        <p:nvSpPr>
          <p:cNvPr id="16" name="投影片編號版面配置區 1"/>
          <p:cNvSpPr txBox="1">
            <a:spLocks/>
          </p:cNvSpPr>
          <p:nvPr/>
        </p:nvSpPr>
        <p:spPr>
          <a:xfrm>
            <a:off x="9347200" y="6469989"/>
            <a:ext cx="2844800" cy="365125"/>
          </a:xfrm>
          <a:prstGeom prst="rect">
            <a:avLst/>
          </a:prstGeom>
        </p:spPr>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7</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821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群組 83"/>
          <p:cNvGrpSpPr/>
          <p:nvPr/>
        </p:nvGrpSpPr>
        <p:grpSpPr>
          <a:xfrm>
            <a:off x="451619" y="2277422"/>
            <a:ext cx="5634464" cy="4389499"/>
            <a:chOff x="1155645" y="2869429"/>
            <a:chExt cx="5336876" cy="3454173"/>
          </a:xfrm>
        </p:grpSpPr>
        <p:sp>
          <p:nvSpPr>
            <p:cNvPr id="85" name="矩形 84"/>
            <p:cNvSpPr/>
            <p:nvPr/>
          </p:nvSpPr>
          <p:spPr>
            <a:xfrm>
              <a:off x="1155645" y="2869429"/>
              <a:ext cx="5336876" cy="3454173"/>
            </a:xfrm>
            <a:prstGeom prst="rect">
              <a:avLst/>
            </a:prstGeom>
            <a:gradFill flip="none" rotWithShape="1">
              <a:gsLst>
                <a:gs pos="41000">
                  <a:schemeClr val="accent1">
                    <a:lumMod val="5000"/>
                    <a:lumOff val="95000"/>
                  </a:schemeClr>
                </a:gs>
                <a:gs pos="98000">
                  <a:schemeClr val="accent1">
                    <a:lumMod val="45000"/>
                    <a:lumOff val="55000"/>
                  </a:schemeClr>
                </a:gs>
                <a:gs pos="79000">
                  <a:schemeClr val="accent1">
                    <a:lumMod val="30000"/>
                    <a:lumOff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86" name="Google Shape;815;p64"/>
            <p:cNvSpPr/>
            <p:nvPr/>
          </p:nvSpPr>
          <p:spPr>
            <a:xfrm>
              <a:off x="1343472" y="2987421"/>
              <a:ext cx="610690" cy="3073127"/>
            </a:xfrm>
            <a:custGeom>
              <a:avLst/>
              <a:gdLst/>
              <a:ahLst/>
              <a:cxnLst/>
              <a:rect l="l" t="t" r="r" b="b"/>
              <a:pathLst>
                <a:path w="1178559" h="6814820" extrusionOk="0">
                  <a:moveTo>
                    <a:pt x="589000" y="0"/>
                  </a:moveTo>
                  <a:lnTo>
                    <a:pt x="0" y="408266"/>
                  </a:lnTo>
                  <a:lnTo>
                    <a:pt x="0" y="6814413"/>
                  </a:lnTo>
                  <a:lnTo>
                    <a:pt x="1178001" y="6814413"/>
                  </a:lnTo>
                  <a:lnTo>
                    <a:pt x="1178001" y="408266"/>
                  </a:lnTo>
                  <a:lnTo>
                    <a:pt x="589000" y="0"/>
                  </a:lnTo>
                  <a:close/>
                </a:path>
              </a:pathLst>
            </a:custGeom>
            <a:solidFill>
              <a:schemeClr val="accent1">
                <a:lumMod val="50000"/>
              </a:schemeClr>
            </a:solidFill>
            <a:ln>
              <a:noFill/>
            </a:ln>
          </p:spPr>
          <p:txBody>
            <a:bodyPr spcFirstLastPara="1" wrap="square" lIns="0" tIns="0" rIns="0" bIns="0" anchor="t" anchorCtr="0">
              <a:noAutofit/>
            </a:bodyPr>
            <a:lstStyle/>
            <a:p>
              <a:endParaRPr sz="900">
                <a:solidFill>
                  <a:prstClr val="black"/>
                </a:solidFill>
              </a:endParaRPr>
            </a:p>
          </p:txBody>
        </p:sp>
        <p:sp>
          <p:nvSpPr>
            <p:cNvPr id="87" name="Google Shape;816;p64"/>
            <p:cNvSpPr/>
            <p:nvPr/>
          </p:nvSpPr>
          <p:spPr>
            <a:xfrm>
              <a:off x="1688767" y="3721951"/>
              <a:ext cx="631920" cy="2338597"/>
            </a:xfrm>
            <a:custGeom>
              <a:avLst/>
              <a:gdLst/>
              <a:ahLst/>
              <a:cxnLst/>
              <a:rect l="l" t="t" r="r" b="b"/>
              <a:pathLst>
                <a:path w="1178559" h="5280025" extrusionOk="0">
                  <a:moveTo>
                    <a:pt x="589000" y="0"/>
                  </a:moveTo>
                  <a:lnTo>
                    <a:pt x="0" y="408266"/>
                  </a:lnTo>
                  <a:lnTo>
                    <a:pt x="0" y="5279859"/>
                  </a:lnTo>
                  <a:lnTo>
                    <a:pt x="1178001" y="5279859"/>
                  </a:lnTo>
                  <a:lnTo>
                    <a:pt x="1178001" y="408266"/>
                  </a:lnTo>
                  <a:lnTo>
                    <a:pt x="589000" y="0"/>
                  </a:lnTo>
                  <a:close/>
                </a:path>
              </a:pathLst>
            </a:custGeom>
            <a:solidFill>
              <a:schemeClr val="accent1">
                <a:lumMod val="75000"/>
              </a:schemeClr>
            </a:solidFill>
            <a:ln>
              <a:noFill/>
            </a:ln>
          </p:spPr>
          <p:txBody>
            <a:bodyPr spcFirstLastPara="1" wrap="square" lIns="0" tIns="0" rIns="0" bIns="0" anchor="t" anchorCtr="0">
              <a:noAutofit/>
            </a:bodyPr>
            <a:lstStyle/>
            <a:p>
              <a:endParaRPr sz="900">
                <a:solidFill>
                  <a:prstClr val="black"/>
                </a:solidFill>
              </a:endParaRPr>
            </a:p>
          </p:txBody>
        </p:sp>
        <p:sp>
          <p:nvSpPr>
            <p:cNvPr id="88" name="Google Shape;817;p64"/>
            <p:cNvSpPr/>
            <p:nvPr/>
          </p:nvSpPr>
          <p:spPr>
            <a:xfrm>
              <a:off x="2048807" y="4457821"/>
              <a:ext cx="576803" cy="1602727"/>
            </a:xfrm>
            <a:custGeom>
              <a:avLst/>
              <a:gdLst/>
              <a:ahLst/>
              <a:cxnLst/>
              <a:rect l="l" t="t" r="r" b="b"/>
              <a:pathLst>
                <a:path w="1178559" h="3884929" extrusionOk="0">
                  <a:moveTo>
                    <a:pt x="589000" y="0"/>
                  </a:moveTo>
                  <a:lnTo>
                    <a:pt x="0" y="408266"/>
                  </a:lnTo>
                  <a:lnTo>
                    <a:pt x="0" y="3884307"/>
                  </a:lnTo>
                  <a:lnTo>
                    <a:pt x="1178001" y="3884307"/>
                  </a:lnTo>
                  <a:lnTo>
                    <a:pt x="1178001" y="408266"/>
                  </a:lnTo>
                  <a:lnTo>
                    <a:pt x="589000" y="0"/>
                  </a:lnTo>
                  <a:close/>
                </a:path>
              </a:pathLst>
            </a:custGeom>
            <a:solidFill>
              <a:schemeClr val="accent1">
                <a:lumMod val="60000"/>
                <a:lumOff val="40000"/>
              </a:schemeClr>
            </a:solidFill>
            <a:ln>
              <a:noFill/>
            </a:ln>
          </p:spPr>
          <p:txBody>
            <a:bodyPr spcFirstLastPara="1" wrap="square" lIns="0" tIns="0" rIns="0" bIns="0" anchor="t" anchorCtr="0">
              <a:noAutofit/>
            </a:bodyPr>
            <a:lstStyle/>
            <a:p>
              <a:endParaRPr sz="900">
                <a:solidFill>
                  <a:prstClr val="black"/>
                </a:solidFill>
              </a:endParaRPr>
            </a:p>
          </p:txBody>
        </p:sp>
        <p:sp>
          <p:nvSpPr>
            <p:cNvPr id="89" name="Google Shape;819;p64"/>
            <p:cNvSpPr/>
            <p:nvPr/>
          </p:nvSpPr>
          <p:spPr>
            <a:xfrm>
              <a:off x="2363116" y="5128246"/>
              <a:ext cx="533654" cy="932302"/>
            </a:xfrm>
            <a:custGeom>
              <a:avLst/>
              <a:gdLst/>
              <a:ahLst/>
              <a:cxnLst/>
              <a:rect l="l" t="t" r="r" b="b"/>
              <a:pathLst>
                <a:path w="1178559" h="2613025" extrusionOk="0">
                  <a:moveTo>
                    <a:pt x="589000" y="0"/>
                  </a:moveTo>
                  <a:lnTo>
                    <a:pt x="0" y="408254"/>
                  </a:lnTo>
                  <a:lnTo>
                    <a:pt x="0" y="2612885"/>
                  </a:lnTo>
                  <a:lnTo>
                    <a:pt x="1178001" y="2612885"/>
                  </a:lnTo>
                  <a:lnTo>
                    <a:pt x="1178001" y="408254"/>
                  </a:lnTo>
                  <a:lnTo>
                    <a:pt x="589000" y="0"/>
                  </a:lnTo>
                  <a:close/>
                </a:path>
              </a:pathLst>
            </a:custGeom>
            <a:solidFill>
              <a:schemeClr val="accent1">
                <a:lumMod val="40000"/>
                <a:lumOff val="60000"/>
              </a:schemeClr>
            </a:solidFill>
            <a:ln>
              <a:noFill/>
            </a:ln>
          </p:spPr>
          <p:txBody>
            <a:bodyPr spcFirstLastPara="1" wrap="square" lIns="0" tIns="0" rIns="0" bIns="0" anchor="t" anchorCtr="0">
              <a:noAutofit/>
            </a:bodyPr>
            <a:lstStyle/>
            <a:p>
              <a:endParaRPr sz="900">
                <a:solidFill>
                  <a:prstClr val="black"/>
                </a:solidFill>
              </a:endParaRPr>
            </a:p>
          </p:txBody>
        </p:sp>
        <p:cxnSp>
          <p:nvCxnSpPr>
            <p:cNvPr id="90" name="Google Shape;818;p64"/>
            <p:cNvCxnSpPr/>
            <p:nvPr/>
          </p:nvCxnSpPr>
          <p:spPr>
            <a:xfrm>
              <a:off x="2508872" y="5800300"/>
              <a:ext cx="741351" cy="2"/>
            </a:xfrm>
            <a:prstGeom prst="straightConnector1">
              <a:avLst/>
            </a:prstGeom>
            <a:noFill/>
            <a:ln w="19050" cap="flat" cmpd="sng">
              <a:solidFill>
                <a:schemeClr val="accent1">
                  <a:lumMod val="40000"/>
                  <a:lumOff val="60000"/>
                </a:schemeClr>
              </a:solidFill>
              <a:prstDash val="solid"/>
              <a:round/>
              <a:headEnd type="none" w="sm" len="sm"/>
              <a:tailEnd type="diamond" w="sm" len="sm"/>
            </a:ln>
          </p:spPr>
        </p:cxnSp>
        <p:cxnSp>
          <p:nvCxnSpPr>
            <p:cNvPr id="91" name="Google Shape;820;p64"/>
            <p:cNvCxnSpPr/>
            <p:nvPr/>
          </p:nvCxnSpPr>
          <p:spPr>
            <a:xfrm flipV="1">
              <a:off x="2565137" y="4891249"/>
              <a:ext cx="668024" cy="1"/>
            </a:xfrm>
            <a:prstGeom prst="straightConnector1">
              <a:avLst/>
            </a:prstGeom>
            <a:noFill/>
            <a:ln w="19050" cap="flat" cmpd="sng">
              <a:solidFill>
                <a:schemeClr val="accent1">
                  <a:lumMod val="60000"/>
                  <a:lumOff val="40000"/>
                </a:schemeClr>
              </a:solidFill>
              <a:prstDash val="solid"/>
              <a:round/>
              <a:headEnd type="none" w="sm" len="sm"/>
              <a:tailEnd type="diamond" w="sm" len="sm"/>
            </a:ln>
          </p:spPr>
        </p:cxnSp>
        <p:cxnSp>
          <p:nvCxnSpPr>
            <p:cNvPr id="92" name="Google Shape;821;p64"/>
            <p:cNvCxnSpPr>
              <a:cxnSpLocks/>
            </p:cNvCxnSpPr>
            <p:nvPr/>
          </p:nvCxnSpPr>
          <p:spPr>
            <a:xfrm flipV="1">
              <a:off x="2201065" y="4168137"/>
              <a:ext cx="1023370" cy="6679"/>
            </a:xfrm>
            <a:prstGeom prst="straightConnector1">
              <a:avLst/>
            </a:prstGeom>
            <a:noFill/>
            <a:ln w="19050" cap="flat" cmpd="sng">
              <a:solidFill>
                <a:schemeClr val="accent1">
                  <a:lumMod val="75000"/>
                </a:schemeClr>
              </a:solidFill>
              <a:prstDash val="solid"/>
              <a:round/>
              <a:headEnd type="none" w="sm" len="sm"/>
              <a:tailEnd type="diamond" w="sm" len="sm"/>
            </a:ln>
          </p:spPr>
        </p:cxnSp>
        <p:cxnSp>
          <p:nvCxnSpPr>
            <p:cNvPr id="93" name="Google Shape;822;p64"/>
            <p:cNvCxnSpPr/>
            <p:nvPr/>
          </p:nvCxnSpPr>
          <p:spPr>
            <a:xfrm flipV="1">
              <a:off x="1954162" y="3378499"/>
              <a:ext cx="1270273" cy="83"/>
            </a:xfrm>
            <a:prstGeom prst="straightConnector1">
              <a:avLst/>
            </a:prstGeom>
            <a:noFill/>
            <a:ln w="19050" cap="flat" cmpd="sng">
              <a:solidFill>
                <a:schemeClr val="tx2">
                  <a:lumMod val="75000"/>
                </a:schemeClr>
              </a:solidFill>
              <a:prstDash val="solid"/>
              <a:round/>
              <a:headEnd type="none" w="sm" len="sm"/>
              <a:tailEnd type="diamond" w="sm" len="sm"/>
            </a:ln>
          </p:spPr>
        </p:cxnSp>
      </p:grpSp>
      <p:sp>
        <p:nvSpPr>
          <p:cNvPr id="3" name="文字方塊 2"/>
          <p:cNvSpPr txBox="1"/>
          <p:nvPr/>
        </p:nvSpPr>
        <p:spPr>
          <a:xfrm>
            <a:off x="191344" y="554995"/>
            <a:ext cx="11680403" cy="646331"/>
          </a:xfrm>
          <a:prstGeom prst="rect">
            <a:avLst/>
          </a:prstGeom>
          <a:noFill/>
        </p:spPr>
        <p:txBody>
          <a:bodyPr wrap="square" rtlCol="0">
            <a:spAutoFit/>
          </a:bodyPr>
          <a:lstStyle/>
          <a:p>
            <a:pPr>
              <a:defRPr/>
            </a:pPr>
            <a:r>
              <a:rPr lang="zh-TW" altLang="en-US" sz="3600" b="1" dirty="0">
                <a:solidFill>
                  <a:srgbClr val="0070C0"/>
                </a:solidFill>
                <a:latin typeface="Microsoft YaHei" panose="020B0503020204020204" pitchFamily="34" charset="-122"/>
                <a:ea typeface="Microsoft YaHei" panose="020B0503020204020204" pitchFamily="34" charset="-122"/>
              </a:rPr>
              <a:t>議題討論：本院未來策略規劃之機會與挑戰</a:t>
            </a:r>
          </a:p>
        </p:txBody>
      </p:sp>
      <p:sp>
        <p:nvSpPr>
          <p:cNvPr id="20" name="文字方塊 19"/>
          <p:cNvSpPr txBox="1"/>
          <p:nvPr/>
        </p:nvSpPr>
        <p:spPr>
          <a:xfrm>
            <a:off x="148615" y="1249907"/>
            <a:ext cx="11827349" cy="830997"/>
          </a:xfrm>
          <a:prstGeom prst="rect">
            <a:avLst/>
          </a:prstGeom>
          <a:noFill/>
        </p:spPr>
        <p:txBody>
          <a:bodyPr wrap="square" rtlCol="0">
            <a:spAutoFit/>
          </a:bodyPr>
          <a:lstStyle/>
          <a:p>
            <a:pPr marL="342900" indent="-342900" algn="just">
              <a:spcAft>
                <a:spcPts val="600"/>
              </a:spcAft>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展望我國未來產業與學研發展需求，並放眼國際競爭與合作可能性，配合國家戰略，本院如何擘劃未來尖端科研政策與研發服務之策略規劃，提出</a:t>
            </a:r>
            <a:r>
              <a:rPr lang="zh-TW" altLang="en-US" sz="2400">
                <a:solidFill>
                  <a:srgbClr val="002060"/>
                </a:solidFill>
                <a:latin typeface="Microsoft YaHei" panose="020B0503020204020204" pitchFamily="34" charset="-122"/>
                <a:ea typeface="Microsoft YaHei" panose="020B0503020204020204" pitchFamily="34" charset="-122"/>
              </a:rPr>
              <a:t>以下議題與討論問題</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sp>
        <p:nvSpPr>
          <p:cNvPr id="74" name="文字方塊 73"/>
          <p:cNvSpPr txBox="1"/>
          <p:nvPr/>
        </p:nvSpPr>
        <p:spPr>
          <a:xfrm>
            <a:off x="4354427" y="-1030012"/>
            <a:ext cx="1415772" cy="461665"/>
          </a:xfrm>
          <a:prstGeom prst="rect">
            <a:avLst/>
          </a:prstGeom>
          <a:noFill/>
        </p:spPr>
        <p:txBody>
          <a:bodyPr wrap="none" rtlCol="0">
            <a:spAutoFit/>
          </a:bodyPr>
          <a:lstStyle/>
          <a:p>
            <a:pPr>
              <a:defRPr/>
            </a:pPr>
            <a:r>
              <a:rPr lang="zh-TW" altLang="en-US" sz="2400" b="1" dirty="0">
                <a:solidFill>
                  <a:prstClr val="white"/>
                </a:solidFill>
                <a:latin typeface="Microsoft YaHei" panose="020B0503020204020204" pitchFamily="34" charset="-122"/>
                <a:ea typeface="Microsoft YaHei" panose="020B0503020204020204" pitchFamily="34" charset="-122"/>
              </a:rPr>
              <a:t>國家戰略</a:t>
            </a:r>
          </a:p>
        </p:txBody>
      </p:sp>
      <p:sp>
        <p:nvSpPr>
          <p:cNvPr id="4" name="文字方塊 3"/>
          <p:cNvSpPr txBox="1"/>
          <p:nvPr/>
        </p:nvSpPr>
        <p:spPr>
          <a:xfrm>
            <a:off x="2764729" y="2606935"/>
            <a:ext cx="862266" cy="461665"/>
          </a:xfrm>
          <a:prstGeom prst="rect">
            <a:avLst/>
          </a:prstGeom>
          <a:noFill/>
        </p:spPr>
        <p:txBody>
          <a:bodyPr wrap="square" rtlCol="0">
            <a:spAutoFit/>
          </a:bodyPr>
          <a:lstStyle/>
          <a:p>
            <a:r>
              <a:rPr lang="zh-TW" altLang="en-US" b="1" dirty="0">
                <a:solidFill>
                  <a:prstClr val="black"/>
                </a:solidFill>
                <a:latin typeface="微軟正黑體" panose="020B0604030504040204" pitchFamily="34" charset="-120"/>
                <a:ea typeface="微軟正黑體" panose="020B0604030504040204" pitchFamily="34" charset="-120"/>
              </a:rPr>
              <a:t>議題</a:t>
            </a:r>
            <a:r>
              <a:rPr lang="en-US" altLang="zh-TW" sz="2400" b="1" dirty="0">
                <a:solidFill>
                  <a:srgbClr val="FF0000"/>
                </a:solidFill>
                <a:latin typeface="微軟正黑體" panose="020B0604030504040204" pitchFamily="34" charset="-120"/>
                <a:ea typeface="微軟正黑體" panose="020B0604030504040204" pitchFamily="34" charset="-120"/>
              </a:rPr>
              <a:t>1</a:t>
            </a:r>
          </a:p>
        </p:txBody>
      </p:sp>
      <p:sp>
        <p:nvSpPr>
          <p:cNvPr id="5" name="矩形 4"/>
          <p:cNvSpPr/>
          <p:nvPr/>
        </p:nvSpPr>
        <p:spPr>
          <a:xfrm>
            <a:off x="5832137" y="2348889"/>
            <a:ext cx="5999360" cy="9191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5" name="矩形 14"/>
          <p:cNvSpPr/>
          <p:nvPr/>
        </p:nvSpPr>
        <p:spPr>
          <a:xfrm>
            <a:off x="5832137" y="3440743"/>
            <a:ext cx="5999360" cy="9191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7" name="矩形 16"/>
          <p:cNvSpPr/>
          <p:nvPr/>
        </p:nvSpPr>
        <p:spPr>
          <a:xfrm>
            <a:off x="5832137" y="4517961"/>
            <a:ext cx="5999360" cy="9191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19" name="矩形 18"/>
          <p:cNvSpPr/>
          <p:nvPr/>
        </p:nvSpPr>
        <p:spPr>
          <a:xfrm>
            <a:off x="5832137" y="5567174"/>
            <a:ext cx="5999360" cy="91911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prstClr val="white"/>
              </a:solidFill>
            </a:endParaRPr>
          </a:p>
        </p:txBody>
      </p:sp>
      <p:sp>
        <p:nvSpPr>
          <p:cNvPr id="55" name="文字方塊 54"/>
          <p:cNvSpPr txBox="1"/>
          <p:nvPr/>
        </p:nvSpPr>
        <p:spPr>
          <a:xfrm>
            <a:off x="5816683" y="2348889"/>
            <a:ext cx="6014813" cy="954107"/>
          </a:xfrm>
          <a:prstGeom prst="rect">
            <a:avLst/>
          </a:prstGeom>
          <a:noFill/>
        </p:spPr>
        <p:txBody>
          <a:bodyPr wrap="square" rtlCol="0">
            <a:spAutoFit/>
          </a:bodyPr>
          <a:lstStyle/>
          <a:p>
            <a:pPr marL="180975" indent="-180975">
              <a:buFont typeface="+mj-lt"/>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參與政策規劃</a:t>
            </a:r>
            <a:r>
              <a:rPr lang="zh-TW" altLang="en-US" sz="1400" dirty="0">
                <a:solidFill>
                  <a:srgbClr val="1F497D"/>
                </a:solidFill>
                <a:latin typeface="Microsoft YaHei" panose="020B0503020204020204" pitchFamily="34" charset="-122"/>
                <a:ea typeface="Microsoft YaHei" panose="020B0503020204020204" pitchFamily="34" charset="-122"/>
              </a:rPr>
              <a:t>：如何協助國家規劃科研基礎設施的中長期建設，前期研究、建置與營運管理等相關機制或辦法</a:t>
            </a:r>
          </a:p>
          <a:p>
            <a:pPr marL="180975" indent="-180975">
              <a:buFont typeface="+mj-lt"/>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發起前瞻倡議</a:t>
            </a:r>
            <a:r>
              <a:rPr lang="zh-TW" altLang="en-US" sz="1400" dirty="0">
                <a:solidFill>
                  <a:srgbClr val="1F497D"/>
                </a:solidFill>
                <a:latin typeface="Microsoft YaHei" panose="020B0503020204020204" pitchFamily="34" charset="-122"/>
                <a:ea typeface="Microsoft YaHei" panose="020B0503020204020204" pitchFamily="34" charset="-122"/>
              </a:rPr>
              <a:t>：如何積極傳達前瞻科技政策思維、擘劃中長期的政策規劃</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如研提我國科研基礎設施</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如高速運算</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策略倡議白皮書？</a:t>
            </a:r>
          </a:p>
        </p:txBody>
      </p:sp>
      <p:sp>
        <p:nvSpPr>
          <p:cNvPr id="57" name="文字方塊 56"/>
          <p:cNvSpPr txBox="1"/>
          <p:nvPr/>
        </p:nvSpPr>
        <p:spPr>
          <a:xfrm>
            <a:off x="3645582" y="2463193"/>
            <a:ext cx="2301367"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支持</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國家發展</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對焦國家科技戰略</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58" name="文字方塊 57"/>
          <p:cNvSpPr txBox="1"/>
          <p:nvPr/>
        </p:nvSpPr>
        <p:spPr>
          <a:xfrm>
            <a:off x="3606462" y="3557758"/>
            <a:ext cx="2448272"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營造</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區域創新</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以區域</a:t>
            </a:r>
            <a:r>
              <a:rPr lang="en-US" altLang="zh-TW" dirty="0">
                <a:solidFill>
                  <a:prstClr val="black"/>
                </a:solidFill>
                <a:latin typeface="Microsoft YaHei" panose="020B0503020204020204" pitchFamily="34" charset="-122"/>
                <a:ea typeface="Microsoft YaHei" panose="020B0503020204020204" pitchFamily="34" charset="-122"/>
              </a:rPr>
              <a:t>(</a:t>
            </a:r>
            <a:r>
              <a:rPr lang="zh-TW" altLang="en-US" dirty="0">
                <a:solidFill>
                  <a:prstClr val="black"/>
                </a:solidFill>
                <a:latin typeface="Microsoft YaHei" panose="020B0503020204020204" pitchFamily="34" charset="-122"/>
                <a:ea typeface="Microsoft YaHei" panose="020B0503020204020204" pitchFamily="34" charset="-122"/>
              </a:rPr>
              <a:t>如沙崙</a:t>
            </a:r>
            <a:r>
              <a:rPr lang="en-US" altLang="zh-TW" dirty="0">
                <a:solidFill>
                  <a:prstClr val="black"/>
                </a:solidFill>
                <a:latin typeface="Microsoft YaHei" panose="020B0503020204020204" pitchFamily="34" charset="-122"/>
                <a:ea typeface="Microsoft YaHei" panose="020B0503020204020204" pitchFamily="34" charset="-122"/>
              </a:rPr>
              <a:t>)</a:t>
            </a:r>
            <a:r>
              <a:rPr lang="zh-TW" altLang="en-US" dirty="0">
                <a:solidFill>
                  <a:prstClr val="black"/>
                </a:solidFill>
                <a:latin typeface="Microsoft YaHei" panose="020B0503020204020204" pitchFamily="34" charset="-122"/>
                <a:ea typeface="Microsoft YaHei" panose="020B0503020204020204" pitchFamily="34" charset="-122"/>
              </a:rPr>
              <a:t>為例</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59" name="文字方塊 58"/>
          <p:cNvSpPr txBox="1"/>
          <p:nvPr/>
        </p:nvSpPr>
        <p:spPr>
          <a:xfrm>
            <a:off x="3591173" y="4555677"/>
            <a:ext cx="2388664" cy="677108"/>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推動</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實驗測試</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基礎設施</a:t>
            </a:r>
            <a:r>
              <a:rPr lang="en-US" altLang="zh-TW" dirty="0">
                <a:solidFill>
                  <a:prstClr val="black"/>
                </a:solidFill>
                <a:latin typeface="Microsoft YaHei" panose="020B0503020204020204" pitchFamily="34" charset="-122"/>
                <a:ea typeface="Microsoft YaHei" panose="020B0503020204020204" pitchFamily="34" charset="-122"/>
              </a:rPr>
              <a:t>+</a:t>
            </a:r>
            <a:r>
              <a:rPr lang="zh-TW" altLang="en-US" dirty="0">
                <a:solidFill>
                  <a:prstClr val="black"/>
                </a:solidFill>
                <a:latin typeface="Microsoft YaHei" panose="020B0503020204020204" pitchFamily="34" charset="-122"/>
                <a:ea typeface="Microsoft YaHei" panose="020B0503020204020204" pitchFamily="34" charset="-122"/>
              </a:rPr>
              <a:t>實驗場域</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60" name="文字方塊 59"/>
          <p:cNvSpPr txBox="1"/>
          <p:nvPr/>
        </p:nvSpPr>
        <p:spPr>
          <a:xfrm>
            <a:off x="3591173" y="5608093"/>
            <a:ext cx="2348068" cy="954107"/>
          </a:xfrm>
          <a:prstGeom prst="rect">
            <a:avLst/>
          </a:prstGeom>
          <a:noFill/>
          <a:ln>
            <a:noFill/>
          </a:ln>
        </p:spPr>
        <p:txBody>
          <a:bodyPr wrap="square" rtlCol="0">
            <a:spAutoFit/>
          </a:bodyPr>
          <a:lstStyle/>
          <a:p>
            <a:r>
              <a:rPr lang="zh-TW" altLang="en-US" sz="2000" b="1" dirty="0">
                <a:solidFill>
                  <a:prstClr val="black"/>
                </a:solidFill>
                <a:latin typeface="Microsoft YaHei" panose="020B0503020204020204" pitchFamily="34" charset="-122"/>
                <a:ea typeface="Microsoft YaHei" panose="020B0503020204020204" pitchFamily="34" charset="-122"/>
              </a:rPr>
              <a:t>整合</a:t>
            </a:r>
            <a:r>
              <a:rPr lang="zh-TW" altLang="en-US" sz="2000" b="1" dirty="0">
                <a:solidFill>
                  <a:srgbClr val="EEECE1">
                    <a:lumMod val="50000"/>
                  </a:srgbClr>
                </a:solidFill>
                <a:latin typeface="Microsoft YaHei" panose="020B0503020204020204" pitchFamily="34" charset="-122"/>
                <a:ea typeface="Microsoft YaHei" panose="020B0503020204020204" pitchFamily="34" charset="-122"/>
              </a:rPr>
              <a:t>機構資源</a:t>
            </a:r>
            <a:endParaRPr lang="en-US" altLang="zh-TW" sz="2000" b="1" dirty="0">
              <a:solidFill>
                <a:srgbClr val="EEECE1">
                  <a:lumMod val="50000"/>
                </a:srgbClr>
              </a:solidFill>
              <a:latin typeface="Microsoft YaHei" panose="020B0503020204020204" pitchFamily="34" charset="-122"/>
              <a:ea typeface="Microsoft YaHei" panose="020B0503020204020204" pitchFamily="34" charset="-122"/>
            </a:endParaRPr>
          </a:p>
          <a:p>
            <a:r>
              <a:rPr lang="zh-TW" altLang="en-US" dirty="0">
                <a:solidFill>
                  <a:prstClr val="black"/>
                </a:solidFill>
                <a:latin typeface="Microsoft YaHei" panose="020B0503020204020204" pitchFamily="34" charset="-122"/>
                <a:ea typeface="Microsoft YaHei" panose="020B0503020204020204" pitchFamily="34" charset="-122"/>
              </a:rPr>
              <a:t>定位任務、強化能量、打團體戰</a:t>
            </a:r>
            <a:endParaRPr lang="en-US" altLang="zh-TW" dirty="0">
              <a:solidFill>
                <a:prstClr val="black"/>
              </a:solidFill>
              <a:latin typeface="Microsoft YaHei" panose="020B0503020204020204" pitchFamily="34" charset="-122"/>
              <a:ea typeface="Microsoft YaHei" panose="020B0503020204020204" pitchFamily="34" charset="-122"/>
            </a:endParaRPr>
          </a:p>
        </p:txBody>
      </p:sp>
      <p:sp>
        <p:nvSpPr>
          <p:cNvPr id="61" name="文字方塊 60"/>
          <p:cNvSpPr txBox="1"/>
          <p:nvPr/>
        </p:nvSpPr>
        <p:spPr>
          <a:xfrm>
            <a:off x="2767309" y="3604319"/>
            <a:ext cx="1006152" cy="461665"/>
          </a:xfrm>
          <a:prstGeom prst="rect">
            <a:avLst/>
          </a:prstGeom>
          <a:noFill/>
        </p:spPr>
        <p:txBody>
          <a:bodyPr wrap="square" rtlCol="0">
            <a:spAutoFit/>
          </a:bodyPr>
          <a:lstStyle/>
          <a:p>
            <a:r>
              <a:rPr lang="zh-TW" altLang="en-US" b="1" dirty="0">
                <a:solidFill>
                  <a:prstClr val="black"/>
                </a:solidFill>
                <a:latin typeface="微軟正黑體" panose="020B0604030504040204" pitchFamily="34" charset="-120"/>
                <a:ea typeface="微軟正黑體" panose="020B0604030504040204" pitchFamily="34" charset="-120"/>
              </a:rPr>
              <a:t>議題</a:t>
            </a:r>
            <a:r>
              <a:rPr lang="en-US" altLang="zh-TW" sz="2400" b="1" dirty="0">
                <a:solidFill>
                  <a:srgbClr val="FF0000"/>
                </a:solidFill>
                <a:latin typeface="微軟正黑體" panose="020B0604030504040204" pitchFamily="34" charset="-120"/>
                <a:ea typeface="微軟正黑體" panose="020B0604030504040204" pitchFamily="34" charset="-120"/>
              </a:rPr>
              <a:t>2</a:t>
            </a:r>
          </a:p>
        </p:txBody>
      </p:sp>
      <p:sp>
        <p:nvSpPr>
          <p:cNvPr id="64" name="文字方塊 63"/>
          <p:cNvSpPr txBox="1"/>
          <p:nvPr/>
        </p:nvSpPr>
        <p:spPr>
          <a:xfrm>
            <a:off x="2773088" y="4664078"/>
            <a:ext cx="1006152" cy="461665"/>
          </a:xfrm>
          <a:prstGeom prst="rect">
            <a:avLst/>
          </a:prstGeom>
          <a:noFill/>
        </p:spPr>
        <p:txBody>
          <a:bodyPr wrap="square" rtlCol="0">
            <a:spAutoFit/>
          </a:bodyPr>
          <a:lstStyle/>
          <a:p>
            <a:r>
              <a:rPr lang="zh-TW" altLang="en-US" b="1" dirty="0">
                <a:solidFill>
                  <a:prstClr val="black"/>
                </a:solidFill>
                <a:latin typeface="微軟正黑體" panose="020B0604030504040204" pitchFamily="34" charset="-120"/>
                <a:ea typeface="微軟正黑體" panose="020B0604030504040204" pitchFamily="34" charset="-120"/>
              </a:rPr>
              <a:t>議題</a:t>
            </a:r>
            <a:r>
              <a:rPr lang="en-US" altLang="zh-TW" sz="2400" b="1" dirty="0">
                <a:solidFill>
                  <a:srgbClr val="FF0000"/>
                </a:solidFill>
                <a:latin typeface="微軟正黑體" panose="020B0604030504040204" pitchFamily="34" charset="-120"/>
                <a:ea typeface="微軟正黑體" panose="020B0604030504040204" pitchFamily="34" charset="-120"/>
              </a:rPr>
              <a:t>3</a:t>
            </a:r>
          </a:p>
        </p:txBody>
      </p:sp>
      <p:sp>
        <p:nvSpPr>
          <p:cNvPr id="65" name="文字方塊 64"/>
          <p:cNvSpPr txBox="1"/>
          <p:nvPr/>
        </p:nvSpPr>
        <p:spPr>
          <a:xfrm>
            <a:off x="2773088" y="5760956"/>
            <a:ext cx="1006152" cy="461665"/>
          </a:xfrm>
          <a:prstGeom prst="rect">
            <a:avLst/>
          </a:prstGeom>
          <a:noFill/>
        </p:spPr>
        <p:txBody>
          <a:bodyPr wrap="square" rtlCol="0">
            <a:spAutoFit/>
          </a:bodyPr>
          <a:lstStyle/>
          <a:p>
            <a:r>
              <a:rPr lang="zh-TW" altLang="en-US" b="1" dirty="0">
                <a:solidFill>
                  <a:prstClr val="black"/>
                </a:solidFill>
                <a:latin typeface="微軟正黑體" panose="020B0604030504040204" pitchFamily="34" charset="-120"/>
                <a:ea typeface="微軟正黑體" panose="020B0604030504040204" pitchFamily="34" charset="-120"/>
              </a:rPr>
              <a:t>議題</a:t>
            </a:r>
            <a:r>
              <a:rPr lang="en-US" altLang="zh-TW" sz="2400" b="1" dirty="0">
                <a:solidFill>
                  <a:srgbClr val="FF0000"/>
                </a:solidFill>
                <a:latin typeface="微軟正黑體" panose="020B0604030504040204" pitchFamily="34" charset="-120"/>
                <a:ea typeface="微軟正黑體" panose="020B0604030504040204" pitchFamily="34" charset="-120"/>
              </a:rPr>
              <a:t>4</a:t>
            </a:r>
          </a:p>
        </p:txBody>
      </p:sp>
      <p:sp>
        <p:nvSpPr>
          <p:cNvPr id="67" name="Google Shape;185;p18"/>
          <p:cNvSpPr/>
          <p:nvPr/>
        </p:nvSpPr>
        <p:spPr>
          <a:xfrm>
            <a:off x="2746141" y="2411814"/>
            <a:ext cx="916945" cy="885190"/>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8" name="Google Shape;185;p18"/>
          <p:cNvSpPr/>
          <p:nvPr/>
        </p:nvSpPr>
        <p:spPr>
          <a:xfrm>
            <a:off x="2746141" y="3447407"/>
            <a:ext cx="916945" cy="885190"/>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69" name="Google Shape;185;p18"/>
          <p:cNvSpPr/>
          <p:nvPr/>
        </p:nvSpPr>
        <p:spPr>
          <a:xfrm>
            <a:off x="2746140" y="4462043"/>
            <a:ext cx="886016" cy="885190"/>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70" name="Google Shape;185;p18"/>
          <p:cNvSpPr/>
          <p:nvPr/>
        </p:nvSpPr>
        <p:spPr>
          <a:xfrm>
            <a:off x="2746140" y="5575152"/>
            <a:ext cx="886016" cy="833275"/>
          </a:xfrm>
          <a:custGeom>
            <a:avLst/>
            <a:gdLst/>
            <a:ahLst/>
            <a:cxnLst/>
            <a:rect l="l" t="t" r="r" b="b"/>
            <a:pathLst>
              <a:path w="9679" h="8395" extrusionOk="0">
                <a:moveTo>
                  <a:pt x="5169" y="347"/>
                </a:moveTo>
                <a:lnTo>
                  <a:pt x="5516" y="382"/>
                </a:lnTo>
                <a:lnTo>
                  <a:pt x="6036" y="451"/>
                </a:lnTo>
                <a:lnTo>
                  <a:pt x="6522" y="555"/>
                </a:lnTo>
                <a:lnTo>
                  <a:pt x="6972" y="729"/>
                </a:lnTo>
                <a:lnTo>
                  <a:pt x="7423" y="937"/>
                </a:lnTo>
                <a:lnTo>
                  <a:pt x="7840" y="1180"/>
                </a:lnTo>
                <a:lnTo>
                  <a:pt x="8221" y="1492"/>
                </a:lnTo>
                <a:lnTo>
                  <a:pt x="8568" y="1839"/>
                </a:lnTo>
                <a:lnTo>
                  <a:pt x="8880" y="2220"/>
                </a:lnTo>
                <a:lnTo>
                  <a:pt x="9088" y="2602"/>
                </a:lnTo>
                <a:lnTo>
                  <a:pt x="9227" y="2983"/>
                </a:lnTo>
                <a:lnTo>
                  <a:pt x="9297" y="3330"/>
                </a:lnTo>
                <a:lnTo>
                  <a:pt x="9262" y="3712"/>
                </a:lnTo>
                <a:lnTo>
                  <a:pt x="9227" y="4059"/>
                </a:lnTo>
                <a:lnTo>
                  <a:pt x="9088" y="4406"/>
                </a:lnTo>
                <a:lnTo>
                  <a:pt x="8950" y="4752"/>
                </a:lnTo>
                <a:lnTo>
                  <a:pt x="8776" y="5065"/>
                </a:lnTo>
                <a:lnTo>
                  <a:pt x="8603" y="5377"/>
                </a:lnTo>
                <a:lnTo>
                  <a:pt x="8395" y="5654"/>
                </a:lnTo>
                <a:lnTo>
                  <a:pt x="8187" y="5897"/>
                </a:lnTo>
                <a:lnTo>
                  <a:pt x="7978" y="6140"/>
                </a:lnTo>
                <a:lnTo>
                  <a:pt x="7736" y="6383"/>
                </a:lnTo>
                <a:lnTo>
                  <a:pt x="7493" y="6556"/>
                </a:lnTo>
                <a:lnTo>
                  <a:pt x="7250" y="6764"/>
                </a:lnTo>
                <a:lnTo>
                  <a:pt x="6972" y="6903"/>
                </a:lnTo>
                <a:lnTo>
                  <a:pt x="6452" y="7181"/>
                </a:lnTo>
                <a:lnTo>
                  <a:pt x="6071" y="7423"/>
                </a:lnTo>
                <a:lnTo>
                  <a:pt x="5654" y="7632"/>
                </a:lnTo>
                <a:lnTo>
                  <a:pt x="5273" y="7805"/>
                </a:lnTo>
                <a:lnTo>
                  <a:pt x="4891" y="7909"/>
                </a:lnTo>
                <a:lnTo>
                  <a:pt x="4510" y="7978"/>
                </a:lnTo>
                <a:lnTo>
                  <a:pt x="4128" y="8013"/>
                </a:lnTo>
                <a:lnTo>
                  <a:pt x="3851" y="7978"/>
                </a:lnTo>
                <a:lnTo>
                  <a:pt x="3538" y="7944"/>
                </a:lnTo>
                <a:lnTo>
                  <a:pt x="3261" y="7874"/>
                </a:lnTo>
                <a:lnTo>
                  <a:pt x="2949" y="7770"/>
                </a:lnTo>
                <a:lnTo>
                  <a:pt x="2671" y="7666"/>
                </a:lnTo>
                <a:lnTo>
                  <a:pt x="2359" y="7528"/>
                </a:lnTo>
                <a:lnTo>
                  <a:pt x="2081" y="7319"/>
                </a:lnTo>
                <a:lnTo>
                  <a:pt x="1769" y="7111"/>
                </a:lnTo>
                <a:lnTo>
                  <a:pt x="1492" y="6903"/>
                </a:lnTo>
                <a:lnTo>
                  <a:pt x="1249" y="6660"/>
                </a:lnTo>
                <a:lnTo>
                  <a:pt x="1041" y="6418"/>
                </a:lnTo>
                <a:lnTo>
                  <a:pt x="833" y="6175"/>
                </a:lnTo>
                <a:lnTo>
                  <a:pt x="694" y="5932"/>
                </a:lnTo>
                <a:lnTo>
                  <a:pt x="590" y="5689"/>
                </a:lnTo>
                <a:lnTo>
                  <a:pt x="486" y="5412"/>
                </a:lnTo>
                <a:lnTo>
                  <a:pt x="416" y="5134"/>
                </a:lnTo>
                <a:lnTo>
                  <a:pt x="382" y="4648"/>
                </a:lnTo>
                <a:lnTo>
                  <a:pt x="382" y="4440"/>
                </a:lnTo>
                <a:lnTo>
                  <a:pt x="382" y="3955"/>
                </a:lnTo>
                <a:lnTo>
                  <a:pt x="451" y="3469"/>
                </a:lnTo>
                <a:lnTo>
                  <a:pt x="590" y="3087"/>
                </a:lnTo>
                <a:lnTo>
                  <a:pt x="694" y="2914"/>
                </a:lnTo>
                <a:lnTo>
                  <a:pt x="798" y="2741"/>
                </a:lnTo>
                <a:lnTo>
                  <a:pt x="1249" y="2186"/>
                </a:lnTo>
                <a:lnTo>
                  <a:pt x="1735" y="1665"/>
                </a:lnTo>
                <a:lnTo>
                  <a:pt x="1977" y="1457"/>
                </a:lnTo>
                <a:lnTo>
                  <a:pt x="2220" y="1284"/>
                </a:lnTo>
                <a:lnTo>
                  <a:pt x="2498" y="1110"/>
                </a:lnTo>
                <a:lnTo>
                  <a:pt x="2810" y="937"/>
                </a:lnTo>
                <a:lnTo>
                  <a:pt x="3434" y="694"/>
                </a:lnTo>
                <a:lnTo>
                  <a:pt x="4024" y="486"/>
                </a:lnTo>
                <a:lnTo>
                  <a:pt x="4614" y="382"/>
                </a:lnTo>
                <a:lnTo>
                  <a:pt x="5169" y="347"/>
                </a:lnTo>
                <a:close/>
                <a:moveTo>
                  <a:pt x="5412" y="0"/>
                </a:moveTo>
                <a:lnTo>
                  <a:pt x="4579" y="70"/>
                </a:lnTo>
                <a:lnTo>
                  <a:pt x="3851" y="208"/>
                </a:lnTo>
                <a:lnTo>
                  <a:pt x="3157" y="382"/>
                </a:lnTo>
                <a:lnTo>
                  <a:pt x="2532" y="590"/>
                </a:lnTo>
                <a:lnTo>
                  <a:pt x="2290" y="729"/>
                </a:lnTo>
                <a:lnTo>
                  <a:pt x="2047" y="833"/>
                </a:lnTo>
                <a:lnTo>
                  <a:pt x="1839" y="1006"/>
                </a:lnTo>
                <a:lnTo>
                  <a:pt x="1631" y="1180"/>
                </a:lnTo>
                <a:lnTo>
                  <a:pt x="1249" y="1596"/>
                </a:lnTo>
                <a:lnTo>
                  <a:pt x="902" y="2012"/>
                </a:lnTo>
                <a:lnTo>
                  <a:pt x="625" y="2324"/>
                </a:lnTo>
                <a:lnTo>
                  <a:pt x="382" y="2706"/>
                </a:lnTo>
                <a:lnTo>
                  <a:pt x="174" y="3053"/>
                </a:lnTo>
                <a:lnTo>
                  <a:pt x="70" y="3434"/>
                </a:lnTo>
                <a:lnTo>
                  <a:pt x="35" y="3816"/>
                </a:lnTo>
                <a:lnTo>
                  <a:pt x="70" y="3955"/>
                </a:lnTo>
                <a:lnTo>
                  <a:pt x="35" y="4267"/>
                </a:lnTo>
                <a:lnTo>
                  <a:pt x="35" y="4544"/>
                </a:lnTo>
                <a:lnTo>
                  <a:pt x="0" y="4822"/>
                </a:lnTo>
                <a:lnTo>
                  <a:pt x="35" y="5065"/>
                </a:lnTo>
                <a:lnTo>
                  <a:pt x="70" y="5342"/>
                </a:lnTo>
                <a:lnTo>
                  <a:pt x="139" y="5585"/>
                </a:lnTo>
                <a:lnTo>
                  <a:pt x="243" y="5828"/>
                </a:lnTo>
                <a:lnTo>
                  <a:pt x="382" y="6071"/>
                </a:lnTo>
                <a:lnTo>
                  <a:pt x="521" y="6279"/>
                </a:lnTo>
                <a:lnTo>
                  <a:pt x="694" y="6556"/>
                </a:lnTo>
                <a:lnTo>
                  <a:pt x="937" y="6799"/>
                </a:lnTo>
                <a:lnTo>
                  <a:pt x="1145" y="7042"/>
                </a:lnTo>
                <a:lnTo>
                  <a:pt x="1422" y="7250"/>
                </a:lnTo>
                <a:lnTo>
                  <a:pt x="1665" y="7458"/>
                </a:lnTo>
                <a:lnTo>
                  <a:pt x="1943" y="7632"/>
                </a:lnTo>
                <a:lnTo>
                  <a:pt x="2255" y="7805"/>
                </a:lnTo>
                <a:lnTo>
                  <a:pt x="2567" y="7978"/>
                </a:lnTo>
                <a:lnTo>
                  <a:pt x="2949" y="8117"/>
                </a:lnTo>
                <a:lnTo>
                  <a:pt x="3330" y="8256"/>
                </a:lnTo>
                <a:lnTo>
                  <a:pt x="3781" y="8360"/>
                </a:lnTo>
                <a:lnTo>
                  <a:pt x="4232" y="8395"/>
                </a:lnTo>
                <a:lnTo>
                  <a:pt x="4648" y="8360"/>
                </a:lnTo>
                <a:lnTo>
                  <a:pt x="5030" y="8291"/>
                </a:lnTo>
                <a:lnTo>
                  <a:pt x="5758" y="8013"/>
                </a:lnTo>
                <a:lnTo>
                  <a:pt x="6417" y="7736"/>
                </a:lnTo>
                <a:lnTo>
                  <a:pt x="6903" y="7458"/>
                </a:lnTo>
                <a:lnTo>
                  <a:pt x="7389" y="7181"/>
                </a:lnTo>
                <a:lnTo>
                  <a:pt x="7805" y="6834"/>
                </a:lnTo>
                <a:lnTo>
                  <a:pt x="8221" y="6487"/>
                </a:lnTo>
                <a:lnTo>
                  <a:pt x="8568" y="6071"/>
                </a:lnTo>
                <a:lnTo>
                  <a:pt x="8880" y="5654"/>
                </a:lnTo>
                <a:lnTo>
                  <a:pt x="9192" y="5169"/>
                </a:lnTo>
                <a:lnTo>
                  <a:pt x="9435" y="4683"/>
                </a:lnTo>
                <a:lnTo>
                  <a:pt x="9574" y="4232"/>
                </a:lnTo>
                <a:lnTo>
                  <a:pt x="9678" y="3781"/>
                </a:lnTo>
                <a:lnTo>
                  <a:pt x="9678" y="3365"/>
                </a:lnTo>
                <a:lnTo>
                  <a:pt x="9609" y="2949"/>
                </a:lnTo>
                <a:lnTo>
                  <a:pt x="9574" y="2706"/>
                </a:lnTo>
                <a:lnTo>
                  <a:pt x="9470" y="2498"/>
                </a:lnTo>
                <a:lnTo>
                  <a:pt x="9366" y="2255"/>
                </a:lnTo>
                <a:lnTo>
                  <a:pt x="9227" y="2047"/>
                </a:lnTo>
                <a:lnTo>
                  <a:pt x="9054" y="1839"/>
                </a:lnTo>
                <a:lnTo>
                  <a:pt x="8880" y="1631"/>
                </a:lnTo>
                <a:lnTo>
                  <a:pt x="8429" y="1180"/>
                </a:lnTo>
                <a:lnTo>
                  <a:pt x="8117" y="972"/>
                </a:lnTo>
                <a:lnTo>
                  <a:pt x="7805" y="729"/>
                </a:lnTo>
                <a:lnTo>
                  <a:pt x="7458" y="555"/>
                </a:lnTo>
                <a:lnTo>
                  <a:pt x="7077" y="382"/>
                </a:lnTo>
                <a:lnTo>
                  <a:pt x="6695" y="243"/>
                </a:lnTo>
                <a:lnTo>
                  <a:pt x="6279" y="139"/>
                </a:lnTo>
                <a:lnTo>
                  <a:pt x="5862" y="70"/>
                </a:lnTo>
                <a:lnTo>
                  <a:pt x="5412" y="0"/>
                </a:lnTo>
                <a:close/>
              </a:path>
            </a:pathLst>
          </a:custGeom>
          <a:solidFill>
            <a:schemeClr val="accent2"/>
          </a:solidFill>
          <a:ln>
            <a:noFill/>
          </a:ln>
        </p:spPr>
        <p:txBody>
          <a:bodyPr spcFirstLastPara="1" wrap="square" lIns="91425" tIns="91425" rIns="91425" bIns="91425" anchor="ctr" anchorCtr="0">
            <a:noAutofit/>
          </a:bodyPr>
          <a:lstStyle/>
          <a:p>
            <a:endParaRPr>
              <a:solidFill>
                <a:prstClr val="black"/>
              </a:solidFill>
            </a:endParaRPr>
          </a:p>
        </p:txBody>
      </p:sp>
      <p:sp>
        <p:nvSpPr>
          <p:cNvPr id="75" name="文字方塊 74"/>
          <p:cNvSpPr txBox="1"/>
          <p:nvPr/>
        </p:nvSpPr>
        <p:spPr>
          <a:xfrm>
            <a:off x="5816683" y="4519484"/>
            <a:ext cx="6014813" cy="954107"/>
          </a:xfrm>
          <a:prstGeom prst="rect">
            <a:avLst/>
          </a:prstGeom>
          <a:noFill/>
        </p:spPr>
        <p:txBody>
          <a:bodyPr wrap="square" rtlCol="0">
            <a:spAutoFit/>
          </a:bodyPr>
          <a:lstStyle/>
          <a:p>
            <a:pPr marL="180975" indent="-180975">
              <a:buFont typeface="+mj-lt"/>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營造合作平台</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如台灣智駕實驗室</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：如何倡議具開創、實驗性之共創作法，引導大學、產業界及在地城市、團體等共同參與並投入資源</a:t>
            </a:r>
            <a:endParaRPr lang="en-US" altLang="zh-TW" sz="1400" dirty="0">
              <a:solidFill>
                <a:srgbClr val="1F497D"/>
              </a:solidFill>
              <a:latin typeface="Microsoft YaHei" panose="020B0503020204020204" pitchFamily="34" charset="-122"/>
              <a:ea typeface="Microsoft YaHei" panose="020B0503020204020204" pitchFamily="34" charset="-122"/>
            </a:endParaRPr>
          </a:p>
          <a:p>
            <a:pPr marL="180975" indent="-180975">
              <a:buFont typeface="+mj-lt"/>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設施建置、維運與收費機制</a:t>
            </a:r>
            <a:r>
              <a:rPr lang="zh-TW" altLang="en-US" sz="1400" dirty="0">
                <a:solidFill>
                  <a:srgbClr val="1F497D"/>
                </a:solidFill>
                <a:latin typeface="Microsoft YaHei" panose="020B0503020204020204" pitchFamily="34" charset="-122"/>
                <a:ea typeface="Microsoft YaHei" panose="020B0503020204020204" pitchFamily="34" charset="-122"/>
              </a:rPr>
              <a:t>：思考本院建置維運科研設施之發展策略，如何增加使用客群，設定合宜的收費機制</a:t>
            </a:r>
            <a:endParaRPr lang="en-US" altLang="zh-TW" sz="1400" dirty="0">
              <a:solidFill>
                <a:srgbClr val="1F497D"/>
              </a:solidFill>
              <a:latin typeface="Microsoft YaHei" panose="020B0503020204020204" pitchFamily="34" charset="-122"/>
              <a:ea typeface="Microsoft YaHei" panose="020B0503020204020204" pitchFamily="34" charset="-122"/>
            </a:endParaRPr>
          </a:p>
        </p:txBody>
      </p:sp>
      <p:sp>
        <p:nvSpPr>
          <p:cNvPr id="76" name="文字方塊 75"/>
          <p:cNvSpPr txBox="1"/>
          <p:nvPr/>
        </p:nvSpPr>
        <p:spPr>
          <a:xfrm>
            <a:off x="5807968" y="5553596"/>
            <a:ext cx="6007086" cy="954107"/>
          </a:xfrm>
          <a:prstGeom prst="rect">
            <a:avLst/>
          </a:prstGeom>
          <a:noFill/>
        </p:spPr>
        <p:txBody>
          <a:bodyPr wrap="square" rtlCol="0">
            <a:spAutoFit/>
          </a:bodyPr>
          <a:lstStyle/>
          <a:p>
            <a:pPr marL="180975" indent="-180975">
              <a:buFontTx/>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整合內部資源</a:t>
            </a:r>
            <a:r>
              <a:rPr lang="zh-TW" altLang="en-US" sz="1400" dirty="0">
                <a:solidFill>
                  <a:srgbClr val="1F497D"/>
                </a:solidFill>
                <a:latin typeface="Microsoft YaHei" panose="020B0503020204020204" pitchFamily="34" charset="-122"/>
                <a:ea typeface="Microsoft YaHei" panose="020B0503020204020204" pitchFamily="34" charset="-122"/>
              </a:rPr>
              <a:t>：如何整合各部門核心能量，打造任務型科技團隊</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以超級電腦為例，軟硬體設備、電力系統、大樓防震、產業新創需求</a:t>
            </a:r>
            <a:r>
              <a:rPr lang="en-US" altLang="zh-TW" sz="1400" dirty="0">
                <a:solidFill>
                  <a:srgbClr val="1F497D"/>
                </a:solidFill>
                <a:latin typeface="Microsoft YaHei" panose="020B0503020204020204" pitchFamily="34" charset="-122"/>
                <a:ea typeface="Microsoft YaHei" panose="020B0503020204020204" pitchFamily="34" charset="-122"/>
              </a:rPr>
              <a:t>)</a:t>
            </a:r>
          </a:p>
          <a:p>
            <a:pPr marL="180975" indent="-180975">
              <a:buFontTx/>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創新服務模式</a:t>
            </a:r>
            <a:r>
              <a:rPr lang="zh-TW" altLang="en-US" sz="1400" dirty="0">
                <a:solidFill>
                  <a:srgbClr val="1F497D"/>
                </a:solidFill>
                <a:latin typeface="Microsoft YaHei" panose="020B0503020204020204" pitchFamily="34" charset="-122"/>
                <a:ea typeface="Microsoft YaHei" panose="020B0503020204020204" pitchFamily="34" charset="-122"/>
              </a:rPr>
              <a:t>：於協助執行政府委託計畫之外，如何藉助技術與科研設施優勢，拓展既有的產業與學術研發委託與技術服務</a:t>
            </a:r>
            <a:endParaRPr lang="en-US" altLang="zh-TW" sz="1400" dirty="0">
              <a:solidFill>
                <a:srgbClr val="1F497D"/>
              </a:solidFill>
              <a:latin typeface="Microsoft YaHei" panose="020B0503020204020204" pitchFamily="34" charset="-122"/>
              <a:ea typeface="Microsoft YaHei" panose="020B0503020204020204" pitchFamily="34" charset="-122"/>
            </a:endParaRPr>
          </a:p>
        </p:txBody>
      </p:sp>
      <p:sp>
        <p:nvSpPr>
          <p:cNvPr id="77" name="文字方塊 76"/>
          <p:cNvSpPr txBox="1"/>
          <p:nvPr/>
        </p:nvSpPr>
        <p:spPr>
          <a:xfrm>
            <a:off x="5807968" y="3459800"/>
            <a:ext cx="6014813" cy="1169551"/>
          </a:xfrm>
          <a:prstGeom prst="rect">
            <a:avLst/>
          </a:prstGeom>
          <a:noFill/>
        </p:spPr>
        <p:txBody>
          <a:bodyPr wrap="square" rtlCol="0">
            <a:spAutoFit/>
          </a:bodyPr>
          <a:lstStyle/>
          <a:p>
            <a:pPr marL="180975" indent="-180975">
              <a:buFont typeface="+mj-lt"/>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帶動區域共創</a:t>
            </a:r>
            <a:r>
              <a:rPr lang="zh-TW" altLang="en-US" sz="1400" dirty="0">
                <a:solidFill>
                  <a:srgbClr val="1F497D"/>
                </a:solidFill>
                <a:latin typeface="Microsoft YaHei" panose="020B0503020204020204" pitchFamily="34" charset="-122"/>
                <a:ea typeface="Microsoft YaHei" panose="020B0503020204020204" pitchFamily="34" charset="-122"/>
              </a:rPr>
              <a:t>：如何與地方政府與產業合作，爭取周邊區域支持引導各方需求與資源投入</a:t>
            </a:r>
            <a:r>
              <a:rPr lang="en-US" altLang="zh-TW" sz="1400" dirty="0">
                <a:solidFill>
                  <a:srgbClr val="1F497D"/>
                </a:solidFill>
                <a:latin typeface="Microsoft YaHei" panose="020B0503020204020204" pitchFamily="34" charset="-122"/>
                <a:ea typeface="Microsoft YaHei" panose="020B0503020204020204" pitchFamily="34" charset="-122"/>
              </a:rPr>
              <a:t>(</a:t>
            </a:r>
            <a:r>
              <a:rPr lang="zh-TW" altLang="en-US" sz="1400" dirty="0">
                <a:solidFill>
                  <a:srgbClr val="1F497D"/>
                </a:solidFill>
                <a:latin typeface="Microsoft YaHei" panose="020B0503020204020204" pitchFamily="34" charset="-122"/>
                <a:ea typeface="Microsoft YaHei" panose="020B0503020204020204" pitchFamily="34" charset="-122"/>
              </a:rPr>
              <a:t>如沙崙科學城之未來策略布局</a:t>
            </a:r>
            <a:r>
              <a:rPr lang="en-US" altLang="zh-TW" sz="1400" dirty="0">
                <a:solidFill>
                  <a:srgbClr val="1F497D"/>
                </a:solidFill>
                <a:latin typeface="Microsoft YaHei" panose="020B0503020204020204" pitchFamily="34" charset="-122"/>
                <a:ea typeface="Microsoft YaHei" panose="020B0503020204020204" pitchFamily="34" charset="-122"/>
              </a:rPr>
              <a:t>)</a:t>
            </a:r>
          </a:p>
          <a:p>
            <a:pPr marL="180975" indent="-180975">
              <a:buFont typeface="+mj-lt"/>
              <a:buAutoNum type="arabicPeriod"/>
            </a:pPr>
            <a:r>
              <a:rPr lang="zh-TW" altLang="en-US" sz="1400" b="1" dirty="0">
                <a:solidFill>
                  <a:srgbClr val="1F497D"/>
                </a:solidFill>
                <a:latin typeface="Microsoft YaHei" panose="020B0503020204020204" pitchFamily="34" charset="-122"/>
                <a:ea typeface="Microsoft YaHei" panose="020B0503020204020204" pitchFamily="34" charset="-122"/>
              </a:rPr>
              <a:t>推動創新計畫</a:t>
            </a:r>
            <a:r>
              <a:rPr lang="zh-TW" altLang="en-US" sz="1400" dirty="0">
                <a:solidFill>
                  <a:srgbClr val="1F497D"/>
                </a:solidFill>
                <a:latin typeface="Microsoft YaHei" panose="020B0503020204020204" pitchFamily="34" charset="-122"/>
                <a:ea typeface="Microsoft YaHei" panose="020B0503020204020204" pitchFamily="34" charset="-122"/>
              </a:rPr>
              <a:t>：參考德國、瑞典等區域創新做法，如何以沙崙科學城為基地，推動地區型先導計畫，加速新研發生態聚落的形成</a:t>
            </a:r>
            <a:endParaRPr lang="en-US" altLang="zh-TW" sz="1400" dirty="0">
              <a:solidFill>
                <a:srgbClr val="1F497D"/>
              </a:solidFill>
              <a:latin typeface="Microsoft YaHei" panose="020B0503020204020204" pitchFamily="34" charset="-122"/>
              <a:ea typeface="Microsoft YaHei" panose="020B0503020204020204" pitchFamily="34" charset="-122"/>
            </a:endParaRPr>
          </a:p>
          <a:p>
            <a:pPr marL="342900" indent="-342900">
              <a:buFont typeface="+mj-lt"/>
              <a:buAutoNum type="arabicPeriod"/>
            </a:pPr>
            <a:endParaRPr lang="en-US" altLang="zh-TW" sz="1400" dirty="0">
              <a:solidFill>
                <a:srgbClr val="1F497D"/>
              </a:solidFill>
              <a:latin typeface="Microsoft YaHei" panose="020B0503020204020204" pitchFamily="34" charset="-122"/>
              <a:ea typeface="Microsoft YaHei" panose="020B0503020204020204" pitchFamily="34" charset="-122"/>
            </a:endParaRPr>
          </a:p>
        </p:txBody>
      </p:sp>
      <p:sp>
        <p:nvSpPr>
          <p:cNvPr id="36"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8</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97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4042104" y="5890763"/>
            <a:ext cx="8149896" cy="923330"/>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相較標竿機構，儘管本院資源相對較少，但基於各中心異質優勢</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如半導體、儀科接近工研院，海洋中心為國內海洋探勘重鎮、國震中心為耐震規範與結構測試領導機構</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，應可發揮本院強項、修補弱項，強化能量與效益的論述</a:t>
            </a:r>
          </a:p>
        </p:txBody>
      </p:sp>
      <p:sp>
        <p:nvSpPr>
          <p:cNvPr id="9" name="文字方塊 8"/>
          <p:cNvSpPr txBox="1"/>
          <p:nvPr/>
        </p:nvSpPr>
        <p:spPr>
          <a:xfrm>
            <a:off x="148615" y="1249907"/>
            <a:ext cx="11827349" cy="830997"/>
          </a:xfrm>
          <a:prstGeom prst="rect">
            <a:avLst/>
          </a:prstGeom>
          <a:noFill/>
        </p:spPr>
        <p:txBody>
          <a:bodyPr wrap="square" rtlCol="0">
            <a:spAutoFit/>
          </a:bodyPr>
          <a:lstStyle/>
          <a:p>
            <a:pPr marL="342900" indent="-342900" algn="just">
              <a:spcAft>
                <a:spcPts val="600"/>
              </a:spcAft>
              <a:buClr>
                <a:srgbClr val="C00000"/>
              </a:buClr>
              <a:buFont typeface="Wingdings" panose="05000000000000000000" pitchFamily="2" charset="2"/>
              <a:buChar char="n"/>
            </a:pPr>
            <a:r>
              <a:rPr lang="zh-TW" altLang="en-US" sz="2400" dirty="0">
                <a:solidFill>
                  <a:srgbClr val="002060"/>
                </a:solidFill>
                <a:latin typeface="Microsoft YaHei" panose="020B0503020204020204" pitchFamily="34" charset="-122"/>
                <a:ea typeface="Microsoft YaHei" panose="020B0503020204020204" pitchFamily="34" charset="-122"/>
              </a:rPr>
              <a:t>為探討本院策略規劃之現況、實務問題與挑戰，於</a:t>
            </a:r>
            <a:r>
              <a:rPr lang="en-US" altLang="zh-TW" sz="2400" dirty="0">
                <a:solidFill>
                  <a:srgbClr val="002060"/>
                </a:solidFill>
                <a:latin typeface="Microsoft YaHei" panose="020B0503020204020204" pitchFamily="34" charset="-122"/>
                <a:ea typeface="Microsoft YaHei" panose="020B0503020204020204" pitchFamily="34" charset="-122"/>
              </a:rPr>
              <a:t>6</a:t>
            </a:r>
            <a:r>
              <a:rPr lang="zh-TW" altLang="en-US" sz="2400" dirty="0">
                <a:solidFill>
                  <a:srgbClr val="002060"/>
                </a:solidFill>
                <a:latin typeface="Microsoft YaHei" panose="020B0503020204020204" pitchFamily="34" charset="-122"/>
                <a:ea typeface="Microsoft YaHei" panose="020B0503020204020204" pitchFamily="34" charset="-122"/>
              </a:rPr>
              <a:t>月</a:t>
            </a:r>
            <a:r>
              <a:rPr lang="en-US" altLang="zh-TW" sz="2400" dirty="0">
                <a:solidFill>
                  <a:srgbClr val="002060"/>
                </a:solidFill>
                <a:latin typeface="Microsoft YaHei" panose="020B0503020204020204" pitchFamily="34" charset="-122"/>
                <a:ea typeface="Microsoft YaHei" panose="020B0503020204020204" pitchFamily="34" charset="-122"/>
              </a:rPr>
              <a:t>10</a:t>
            </a:r>
            <a:r>
              <a:rPr lang="zh-TW" altLang="en-US" sz="2400" dirty="0">
                <a:solidFill>
                  <a:srgbClr val="002060"/>
                </a:solidFill>
                <a:latin typeface="Microsoft YaHei" panose="020B0503020204020204" pitchFamily="34" charset="-122"/>
                <a:ea typeface="Microsoft YaHei" panose="020B0503020204020204" pitchFamily="34" charset="-122"/>
              </a:rPr>
              <a:t>日與院部策略企劃室陳維鈞主任團隊透過視訊交流討論，重點問題與需求是「本院在我國創新系統中的定位」</a:t>
            </a:r>
            <a:endParaRPr lang="en-US" altLang="zh-TW" sz="2400" dirty="0">
              <a:solidFill>
                <a:srgbClr val="002060"/>
              </a:solidFill>
              <a:latin typeface="Microsoft YaHei" panose="020B0503020204020204" pitchFamily="34" charset="-122"/>
              <a:ea typeface="Microsoft YaHei" panose="020B0503020204020204" pitchFamily="34" charset="-122"/>
            </a:endParaRPr>
          </a:p>
        </p:txBody>
      </p:sp>
      <p:grpSp>
        <p:nvGrpSpPr>
          <p:cNvPr id="34" name="群組 33"/>
          <p:cNvGrpSpPr/>
          <p:nvPr/>
        </p:nvGrpSpPr>
        <p:grpSpPr>
          <a:xfrm>
            <a:off x="260166" y="2178161"/>
            <a:ext cx="2169184" cy="2036101"/>
            <a:chOff x="219087" y="2175979"/>
            <a:chExt cx="2169184" cy="2036101"/>
          </a:xfrm>
        </p:grpSpPr>
        <p:sp>
          <p:nvSpPr>
            <p:cNvPr id="4" name="文字方塊 3"/>
            <p:cNvSpPr txBox="1"/>
            <p:nvPr/>
          </p:nvSpPr>
          <p:spPr>
            <a:xfrm>
              <a:off x="219087" y="2457754"/>
              <a:ext cx="2169184" cy="1754326"/>
            </a:xfrm>
            <a:prstGeom prst="rect">
              <a:avLst/>
            </a:prstGeom>
            <a:solidFill>
              <a:schemeClr val="accent1">
                <a:lumMod val="20000"/>
                <a:lumOff val="80000"/>
              </a:schemeClr>
            </a:solidFill>
          </p:spPr>
          <p:txBody>
            <a:bodyPr wrap="none" rtlCol="0">
              <a:spAutoFit/>
            </a:bodyPr>
            <a:lstStyle/>
            <a:p>
              <a:endParaRPr lang="en-US" altLang="zh-TW" b="1" dirty="0">
                <a:latin typeface="Microsoft YaHei" panose="020B0503020204020204" pitchFamily="34" charset="-122"/>
                <a:ea typeface="Microsoft YaHei" panose="020B0503020204020204" pitchFamily="34" charset="-122"/>
              </a:endParaRPr>
            </a:p>
            <a:p>
              <a:r>
                <a:rPr lang="zh-TW" altLang="en-US" b="1" dirty="0">
                  <a:latin typeface="Microsoft YaHei" panose="020B0503020204020204" pitchFamily="34" charset="-122"/>
                  <a:ea typeface="Microsoft YaHei" panose="020B0503020204020204" pitchFamily="34" charset="-122"/>
                </a:rPr>
                <a:t>院本部</a:t>
              </a:r>
              <a:r>
                <a:rPr lang="en-US" altLang="zh-TW" b="1" dirty="0">
                  <a:latin typeface="Microsoft YaHei" panose="020B0503020204020204" pitchFamily="34" charset="-122"/>
                  <a:ea typeface="Microsoft YaHei" panose="020B0503020204020204" pitchFamily="34" charset="-122"/>
                </a:rPr>
                <a:t>-</a:t>
              </a:r>
              <a:r>
                <a:rPr lang="zh-TW" altLang="en-US" b="1" dirty="0">
                  <a:latin typeface="Microsoft YaHei" panose="020B0503020204020204" pitchFamily="34" charset="-122"/>
                  <a:ea typeface="Microsoft YaHei" panose="020B0503020204020204" pitchFamily="34" charset="-122"/>
                </a:rPr>
                <a:t>策略企劃室</a:t>
              </a:r>
            </a:p>
            <a:p>
              <a:r>
                <a:rPr lang="zh-TW" altLang="en-US" dirty="0">
                  <a:latin typeface="Microsoft YaHei" panose="020B0503020204020204" pitchFamily="34" charset="-122"/>
                  <a:ea typeface="Microsoft YaHei" panose="020B0503020204020204" pitchFamily="34" charset="-122"/>
                </a:rPr>
                <a:t>陳維鈞  主任</a:t>
              </a:r>
            </a:p>
            <a:p>
              <a:r>
                <a:rPr lang="zh-TW" altLang="en-US" dirty="0">
                  <a:latin typeface="Microsoft YaHei" panose="020B0503020204020204" pitchFamily="34" charset="-122"/>
                  <a:ea typeface="Microsoft YaHei" panose="020B0503020204020204" pitchFamily="34" charset="-122"/>
                </a:rPr>
                <a:t>江世元  副研究員</a:t>
              </a:r>
              <a:endParaRPr lang="en-US" altLang="zh-TW" dirty="0">
                <a:latin typeface="Microsoft YaHei" panose="020B0503020204020204" pitchFamily="34" charset="-122"/>
                <a:ea typeface="Microsoft YaHei" panose="020B0503020204020204" pitchFamily="34" charset="-122"/>
              </a:endParaRPr>
            </a:p>
            <a:p>
              <a:r>
                <a:rPr lang="zh-TW" altLang="en-US" dirty="0" smtClean="0">
                  <a:latin typeface="Microsoft YaHei" panose="020B0503020204020204" pitchFamily="34" charset="-122"/>
                  <a:ea typeface="Microsoft YaHei" panose="020B0503020204020204" pitchFamily="34" charset="-122"/>
                </a:rPr>
                <a:t>朱怡靜  </a:t>
              </a:r>
              <a:r>
                <a:rPr lang="zh-TW" altLang="en-US" dirty="0">
                  <a:latin typeface="Microsoft YaHei" panose="020B0503020204020204" pitchFamily="34" charset="-122"/>
                  <a:ea typeface="Microsoft YaHei" panose="020B0503020204020204" pitchFamily="34" charset="-122"/>
                </a:rPr>
                <a:t>管理</a:t>
              </a:r>
              <a:r>
                <a:rPr lang="zh-TW" altLang="en-US" dirty="0" smtClean="0">
                  <a:latin typeface="Microsoft YaHei" panose="020B0503020204020204" pitchFamily="34" charset="-122"/>
                  <a:ea typeface="Microsoft YaHei" panose="020B0503020204020204" pitchFamily="34" charset="-122"/>
                </a:rPr>
                <a:t>師</a:t>
              </a:r>
              <a:endParaRPr lang="en-US" altLang="zh-TW" dirty="0" smtClean="0">
                <a:latin typeface="Microsoft YaHei" panose="020B0503020204020204" pitchFamily="34" charset="-122"/>
                <a:ea typeface="Microsoft YaHei" panose="020B0503020204020204" pitchFamily="34" charset="-122"/>
              </a:endParaRPr>
            </a:p>
            <a:p>
              <a:r>
                <a:rPr lang="zh-TW" altLang="en-US" dirty="0">
                  <a:latin typeface="Microsoft YaHei" panose="020B0503020204020204" pitchFamily="34" charset="-122"/>
                  <a:ea typeface="Microsoft YaHei" panose="020B0503020204020204" pitchFamily="34" charset="-122"/>
                </a:rPr>
                <a:t>楊士緯  佐理</a:t>
              </a:r>
              <a:r>
                <a:rPr lang="zh-TW" altLang="en-US" dirty="0" smtClean="0">
                  <a:latin typeface="Microsoft YaHei" panose="020B0503020204020204" pitchFamily="34" charset="-122"/>
                  <a:ea typeface="Microsoft YaHei" panose="020B0503020204020204" pitchFamily="34" charset="-122"/>
                </a:rPr>
                <a:t>研究員</a:t>
              </a:r>
              <a:endParaRPr lang="en-US" altLang="zh-TW" dirty="0">
                <a:latin typeface="Microsoft YaHei" panose="020B0503020204020204" pitchFamily="34" charset="-122"/>
                <a:ea typeface="Microsoft YaHei" panose="020B0503020204020204" pitchFamily="34" charset="-122"/>
              </a:endParaRPr>
            </a:p>
          </p:txBody>
        </p:sp>
        <p:sp>
          <p:nvSpPr>
            <p:cNvPr id="6" name="文字方塊 5"/>
            <p:cNvSpPr txBox="1"/>
            <p:nvPr/>
          </p:nvSpPr>
          <p:spPr>
            <a:xfrm>
              <a:off x="280877" y="2175979"/>
              <a:ext cx="1210588" cy="400110"/>
            </a:xfrm>
            <a:prstGeom prst="rect">
              <a:avLst/>
            </a:prstGeom>
            <a:solidFill>
              <a:schemeClr val="accent1">
                <a:lumMod val="50000"/>
              </a:schemeClr>
            </a:solidFill>
          </p:spPr>
          <p:txBody>
            <a:bodyPr wrap="none" rtlCol="0">
              <a:spAutoFit/>
            </a:bodyPr>
            <a:lstStyle/>
            <a:p>
              <a:r>
                <a:rPr lang="zh-TW" altLang="en-US" sz="2000" b="1" dirty="0">
                  <a:solidFill>
                    <a:schemeClr val="bg1"/>
                  </a:solidFill>
                  <a:latin typeface="Microsoft YaHei" panose="020B0503020204020204" pitchFamily="34" charset="-122"/>
                  <a:ea typeface="Microsoft YaHei" panose="020B0503020204020204" pitchFamily="34" charset="-122"/>
                </a:rPr>
                <a:t>參與成員</a:t>
              </a:r>
            </a:p>
          </p:txBody>
        </p:sp>
      </p:grpSp>
      <p:sp>
        <p:nvSpPr>
          <p:cNvPr id="7" name="文字方塊 6"/>
          <p:cNvSpPr txBox="1"/>
          <p:nvPr/>
        </p:nvSpPr>
        <p:spPr>
          <a:xfrm>
            <a:off x="4054337" y="2178161"/>
            <a:ext cx="4400564" cy="400110"/>
          </a:xfrm>
          <a:prstGeom prst="rect">
            <a:avLst/>
          </a:prstGeom>
          <a:solidFill>
            <a:schemeClr val="accent3">
              <a:lumMod val="50000"/>
            </a:schemeClr>
          </a:solidFill>
        </p:spPr>
        <p:txBody>
          <a:bodyPr wrap="none" rtlCol="0">
            <a:spAutoFit/>
          </a:bodyPr>
          <a:lstStyle/>
          <a:p>
            <a:r>
              <a:rPr lang="zh-TW" altLang="en-US" sz="2000" b="1" dirty="0">
                <a:solidFill>
                  <a:schemeClr val="bg1"/>
                </a:solidFill>
                <a:latin typeface="Microsoft YaHei" panose="020B0503020204020204" pitchFamily="34" charset="-122"/>
                <a:ea typeface="Microsoft YaHei" panose="020B0503020204020204" pitchFamily="34" charset="-122"/>
              </a:rPr>
              <a:t>重要內容整理</a:t>
            </a:r>
            <a:r>
              <a:rPr lang="en-US" altLang="zh-TW" sz="2000" b="1" dirty="0">
                <a:solidFill>
                  <a:schemeClr val="bg1"/>
                </a:solidFill>
                <a:latin typeface="Microsoft YaHei" panose="020B0503020204020204" pitchFamily="34" charset="-122"/>
                <a:ea typeface="Microsoft YaHei" panose="020B0503020204020204" pitchFamily="34" charset="-122"/>
              </a:rPr>
              <a:t>-</a:t>
            </a:r>
            <a:r>
              <a:rPr lang="zh-TW" altLang="en-US" sz="2000" b="1" dirty="0">
                <a:solidFill>
                  <a:schemeClr val="bg1"/>
                </a:solidFill>
                <a:latin typeface="Microsoft YaHei" panose="020B0503020204020204" pitchFamily="34" charset="-122"/>
                <a:ea typeface="Microsoft YaHei" panose="020B0503020204020204" pitchFamily="34" charset="-122"/>
              </a:rPr>
              <a:t>本院面臨的機會與挑戰</a:t>
            </a:r>
          </a:p>
        </p:txBody>
      </p:sp>
      <p:grpSp>
        <p:nvGrpSpPr>
          <p:cNvPr id="8" name="群組 7"/>
          <p:cNvGrpSpPr/>
          <p:nvPr/>
        </p:nvGrpSpPr>
        <p:grpSpPr>
          <a:xfrm>
            <a:off x="3929643" y="2517719"/>
            <a:ext cx="6162486" cy="769441"/>
            <a:chOff x="441064" y="984521"/>
            <a:chExt cx="5791272" cy="769441"/>
          </a:xfrm>
        </p:grpSpPr>
        <p:sp>
          <p:nvSpPr>
            <p:cNvPr id="10" name="文字方塊 9"/>
            <p:cNvSpPr txBox="1"/>
            <p:nvPr/>
          </p:nvSpPr>
          <p:spPr>
            <a:xfrm>
              <a:off x="441064" y="984521"/>
              <a:ext cx="575762" cy="769441"/>
            </a:xfrm>
            <a:prstGeom prst="rect">
              <a:avLst/>
            </a:prstGeom>
            <a:noFill/>
          </p:spPr>
          <p:txBody>
            <a:bodyPr wrap="none" rtlCol="0">
              <a:spAutoFit/>
            </a:bodyPr>
            <a:lstStyle/>
            <a:p>
              <a:r>
                <a:rPr lang="en-US" altLang="zh-TW" sz="4400" dirty="0">
                  <a:solidFill>
                    <a:schemeClr val="accent6">
                      <a:lumMod val="50000"/>
                    </a:schemeClr>
                  </a:solidFill>
                </a:rPr>
                <a:t>1.</a:t>
              </a:r>
            </a:p>
          </p:txBody>
        </p:sp>
        <p:sp>
          <p:nvSpPr>
            <p:cNvPr id="11" name="文字方塊 10"/>
            <p:cNvSpPr txBox="1"/>
            <p:nvPr/>
          </p:nvSpPr>
          <p:spPr>
            <a:xfrm>
              <a:off x="863750" y="1028310"/>
              <a:ext cx="5368586" cy="707886"/>
            </a:xfrm>
            <a:prstGeom prst="rect">
              <a:avLst/>
            </a:prstGeom>
            <a:noFill/>
          </p:spPr>
          <p:txBody>
            <a:bodyPr wrap="square" rtlCol="0">
              <a:spAutoFit/>
            </a:bodyPr>
            <a:lstStyle/>
            <a:p>
              <a:r>
                <a:rPr lang="zh-TW" altLang="en-US" sz="2000" b="1" dirty="0">
                  <a:solidFill>
                    <a:schemeClr val="accent6">
                      <a:lumMod val="50000"/>
                    </a:schemeClr>
                  </a:solidFill>
                  <a:latin typeface="微軟正黑體" panose="020B0604030504040204" pitchFamily="34" charset="-120"/>
                  <a:ea typeface="微軟正黑體" panose="020B0604030504040204" pitchFamily="34" charset="-120"/>
                </a:rPr>
                <a:t>政策缺口，</a:t>
              </a:r>
              <a:endParaRPr lang="en-US" altLang="zh-TW" sz="2000" b="1"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2000" b="1" dirty="0">
                  <a:solidFill>
                    <a:schemeClr val="accent6">
                      <a:lumMod val="50000"/>
                    </a:schemeClr>
                  </a:solidFill>
                  <a:latin typeface="微軟正黑體" panose="020B0604030504040204" pitchFamily="34" charset="-120"/>
                  <a:ea typeface="微軟正黑體" panose="020B0604030504040204" pitchFamily="34" charset="-120"/>
                </a:rPr>
                <a:t>缺乏穩定及具延續性的政策與財政支持</a:t>
              </a:r>
            </a:p>
          </p:txBody>
        </p:sp>
      </p:grpSp>
      <p:sp>
        <p:nvSpPr>
          <p:cNvPr id="12" name="文字方塊 11"/>
          <p:cNvSpPr txBox="1"/>
          <p:nvPr/>
        </p:nvSpPr>
        <p:spPr>
          <a:xfrm>
            <a:off x="4042104" y="3216038"/>
            <a:ext cx="8102568"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對於科研基礎設施缺乏穩定、延續支持等問題，應是院內各中心的共通問題；面臨我國制度、文化環境，本院也遭遇政策變動及缺乏中長期經費保障等課題</a:t>
            </a:r>
          </a:p>
        </p:txBody>
      </p:sp>
      <p:grpSp>
        <p:nvGrpSpPr>
          <p:cNvPr id="13" name="群組 12"/>
          <p:cNvGrpSpPr/>
          <p:nvPr/>
        </p:nvGrpSpPr>
        <p:grpSpPr>
          <a:xfrm>
            <a:off x="3929643" y="3848400"/>
            <a:ext cx="5766757" cy="769441"/>
            <a:chOff x="441064" y="984521"/>
            <a:chExt cx="5393466" cy="769441"/>
          </a:xfrm>
        </p:grpSpPr>
        <p:sp>
          <p:nvSpPr>
            <p:cNvPr id="14" name="文字方塊 13"/>
            <p:cNvSpPr txBox="1"/>
            <p:nvPr/>
          </p:nvSpPr>
          <p:spPr>
            <a:xfrm>
              <a:off x="441064" y="984521"/>
              <a:ext cx="612668" cy="769441"/>
            </a:xfrm>
            <a:prstGeom prst="rect">
              <a:avLst/>
            </a:prstGeom>
            <a:noFill/>
          </p:spPr>
          <p:txBody>
            <a:bodyPr wrap="none" rtlCol="0">
              <a:spAutoFit/>
            </a:bodyPr>
            <a:lstStyle/>
            <a:p>
              <a:r>
                <a:rPr lang="en-US" altLang="zh-TW" sz="4400" dirty="0">
                  <a:solidFill>
                    <a:schemeClr val="accent6">
                      <a:lumMod val="50000"/>
                    </a:schemeClr>
                  </a:solidFill>
                </a:rPr>
                <a:t>2.</a:t>
              </a:r>
            </a:p>
          </p:txBody>
        </p:sp>
        <p:sp>
          <p:nvSpPr>
            <p:cNvPr id="15" name="文字方塊 14"/>
            <p:cNvSpPr txBox="1"/>
            <p:nvPr/>
          </p:nvSpPr>
          <p:spPr>
            <a:xfrm>
              <a:off x="957782" y="1046075"/>
              <a:ext cx="4876748" cy="707886"/>
            </a:xfrm>
            <a:prstGeom prst="rect">
              <a:avLst/>
            </a:prstGeom>
            <a:noFill/>
          </p:spPr>
          <p:txBody>
            <a:bodyPr wrap="square" rtlCol="0">
              <a:spAutoFit/>
            </a:bodyPr>
            <a:lstStyle/>
            <a:p>
              <a:r>
                <a:rPr lang="zh-TW" altLang="en-US" sz="2000" b="1" dirty="0">
                  <a:solidFill>
                    <a:schemeClr val="accent6">
                      <a:lumMod val="50000"/>
                    </a:schemeClr>
                  </a:solidFill>
                  <a:latin typeface="微軟正黑體" panose="020B0604030504040204" pitchFamily="34" charset="-120"/>
                  <a:ea typeface="微軟正黑體" panose="020B0604030504040204" pitchFamily="34" charset="-120"/>
                </a:rPr>
                <a:t>發展定位，</a:t>
              </a:r>
              <a:endParaRPr lang="en-US" altLang="zh-TW" sz="2000" b="1"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2000" b="1" dirty="0">
                  <a:solidFill>
                    <a:schemeClr val="accent6">
                      <a:lumMod val="50000"/>
                    </a:schemeClr>
                  </a:solidFill>
                  <a:latin typeface="微軟正黑體" panose="020B0604030504040204" pitchFamily="34" charset="-120"/>
                  <a:ea typeface="微軟正黑體" panose="020B0604030504040204" pitchFamily="34" charset="-120"/>
                </a:rPr>
                <a:t>從學術服務跨足應用研究與產業創新的兩難</a:t>
              </a:r>
              <a:endParaRPr lang="en-US" altLang="zh-TW" sz="2000" b="1" dirty="0">
                <a:solidFill>
                  <a:schemeClr val="accent6">
                    <a:lumMod val="50000"/>
                  </a:schemeClr>
                </a:solidFill>
                <a:latin typeface="微軟正黑體" panose="020B0604030504040204" pitchFamily="34" charset="-120"/>
                <a:ea typeface="微軟正黑體" panose="020B0604030504040204" pitchFamily="34" charset="-120"/>
              </a:endParaRPr>
            </a:p>
          </p:txBody>
        </p:sp>
      </p:grpSp>
      <p:sp>
        <p:nvSpPr>
          <p:cNvPr id="37" name="文字方塊 36"/>
          <p:cNvSpPr txBox="1"/>
          <p:nvPr/>
        </p:nvSpPr>
        <p:spPr>
          <a:xfrm>
            <a:off x="4042104" y="4550516"/>
            <a:ext cx="8149896" cy="64633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相對於中研院</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基礎研究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、工研院</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產業研發服務</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定位，本院須強化在國家創新系統中的定位、標竿與強、弱項等論述，包括服務對象策略，以進行資源配適</a:t>
            </a:r>
            <a:endParaRPr lang="en-US" altLang="zh-TW" dirty="0">
              <a:latin typeface="微軟正黑體" panose="020B0604030504040204" pitchFamily="34" charset="-120"/>
              <a:ea typeface="微軟正黑體" panose="020B0604030504040204" pitchFamily="34" charset="-120"/>
            </a:endParaRPr>
          </a:p>
        </p:txBody>
      </p:sp>
      <p:grpSp>
        <p:nvGrpSpPr>
          <p:cNvPr id="38" name="群組 37"/>
          <p:cNvGrpSpPr/>
          <p:nvPr/>
        </p:nvGrpSpPr>
        <p:grpSpPr>
          <a:xfrm>
            <a:off x="3943972" y="5187730"/>
            <a:ext cx="7840660" cy="771619"/>
            <a:chOff x="454465" y="982342"/>
            <a:chExt cx="7333123" cy="771619"/>
          </a:xfrm>
        </p:grpSpPr>
        <p:sp>
          <p:nvSpPr>
            <p:cNvPr id="39" name="文字方塊 38"/>
            <p:cNvSpPr txBox="1"/>
            <p:nvPr/>
          </p:nvSpPr>
          <p:spPr>
            <a:xfrm>
              <a:off x="454465" y="982342"/>
              <a:ext cx="573009" cy="769441"/>
            </a:xfrm>
            <a:prstGeom prst="rect">
              <a:avLst/>
            </a:prstGeom>
            <a:noFill/>
          </p:spPr>
          <p:txBody>
            <a:bodyPr wrap="none" rtlCol="0">
              <a:spAutoFit/>
            </a:bodyPr>
            <a:lstStyle/>
            <a:p>
              <a:r>
                <a:rPr lang="en-US" altLang="zh-TW" sz="4400" dirty="0">
                  <a:solidFill>
                    <a:schemeClr val="accent6">
                      <a:lumMod val="50000"/>
                    </a:schemeClr>
                  </a:solidFill>
                </a:rPr>
                <a:t>3.</a:t>
              </a:r>
            </a:p>
          </p:txBody>
        </p:sp>
        <p:sp>
          <p:nvSpPr>
            <p:cNvPr id="40" name="文字方塊 39"/>
            <p:cNvSpPr txBox="1"/>
            <p:nvPr/>
          </p:nvSpPr>
          <p:spPr>
            <a:xfrm>
              <a:off x="957782" y="1046075"/>
              <a:ext cx="6829806" cy="707886"/>
            </a:xfrm>
            <a:prstGeom prst="rect">
              <a:avLst/>
            </a:prstGeom>
            <a:noFill/>
          </p:spPr>
          <p:txBody>
            <a:bodyPr wrap="square" rtlCol="0">
              <a:spAutoFit/>
            </a:bodyPr>
            <a:lstStyle/>
            <a:p>
              <a:r>
                <a:rPr lang="zh-TW" altLang="en-US" sz="2000" b="1" dirty="0">
                  <a:solidFill>
                    <a:schemeClr val="accent6">
                      <a:lumMod val="50000"/>
                    </a:schemeClr>
                  </a:solidFill>
                  <a:latin typeface="微軟正黑體" panose="020B0604030504040204" pitchFamily="34" charset="-120"/>
                  <a:ea typeface="微軟正黑體" panose="020B0604030504040204" pitchFamily="34" charset="-120"/>
                </a:rPr>
                <a:t>異質整合，</a:t>
              </a:r>
              <a:endParaRPr lang="en-US" altLang="zh-TW" sz="2000" b="1" dirty="0">
                <a:solidFill>
                  <a:schemeClr val="accent6">
                    <a:lumMod val="50000"/>
                  </a:schemeClr>
                </a:solidFill>
                <a:latin typeface="微軟正黑體" panose="020B0604030504040204" pitchFamily="34" charset="-120"/>
                <a:ea typeface="微軟正黑體" panose="020B0604030504040204" pitchFamily="34" charset="-120"/>
              </a:endParaRPr>
            </a:p>
            <a:p>
              <a:r>
                <a:rPr lang="zh-TW" altLang="en-US" sz="2000" b="1" dirty="0">
                  <a:solidFill>
                    <a:schemeClr val="accent6">
                      <a:lumMod val="50000"/>
                    </a:schemeClr>
                  </a:solidFill>
                  <a:latin typeface="微軟正黑體" panose="020B0604030504040204" pitchFamily="34" charset="-120"/>
                  <a:ea typeface="微軟正黑體" panose="020B0604030504040204" pitchFamily="34" charset="-120"/>
                </a:rPr>
                <a:t>發揮國研院的特色優勢</a:t>
              </a:r>
            </a:p>
          </p:txBody>
        </p:sp>
      </p:grpSp>
      <p:pic>
        <p:nvPicPr>
          <p:cNvPr id="5" name="圖片 4"/>
          <p:cNvPicPr>
            <a:picLocks noChangeAspect="1"/>
          </p:cNvPicPr>
          <p:nvPr/>
        </p:nvPicPr>
        <p:blipFill rotWithShape="1">
          <a:blip r:embed="rId3" cstate="print">
            <a:extLst>
              <a:ext uri="{28A0092B-C50C-407E-A947-70E740481C1C}">
                <a14:useLocalDpi xmlns:a14="http://schemas.microsoft.com/office/drawing/2010/main" val="0"/>
              </a:ext>
            </a:extLst>
          </a:blip>
          <a:srcRect t="1287" b="7035"/>
          <a:stretch/>
        </p:blipFill>
        <p:spPr>
          <a:xfrm>
            <a:off x="1" y="4532844"/>
            <a:ext cx="3863751" cy="1992500"/>
          </a:xfrm>
          <a:prstGeom prst="rect">
            <a:avLst/>
          </a:prstGeom>
        </p:spPr>
      </p:pic>
      <p:sp>
        <p:nvSpPr>
          <p:cNvPr id="25" name="文字方塊 24"/>
          <p:cNvSpPr txBox="1"/>
          <p:nvPr/>
        </p:nvSpPr>
        <p:spPr>
          <a:xfrm>
            <a:off x="191344" y="554995"/>
            <a:ext cx="11680403" cy="646331"/>
          </a:xfrm>
          <a:prstGeom prst="rect">
            <a:avLst/>
          </a:prstGeom>
          <a:noFill/>
        </p:spPr>
        <p:txBody>
          <a:bodyPr wrap="square" rtlCol="0">
            <a:spAutoFit/>
          </a:bodyPr>
          <a:lstStyle/>
          <a:p>
            <a:pPr>
              <a:defRPr/>
            </a:pPr>
            <a:r>
              <a:rPr lang="zh-TW" altLang="en-US" sz="3600" b="1" dirty="0">
                <a:solidFill>
                  <a:srgbClr val="0070C0"/>
                </a:solidFill>
                <a:latin typeface="Microsoft YaHei" panose="020B0503020204020204" pitchFamily="34" charset="-122"/>
                <a:ea typeface="Microsoft YaHei" panose="020B0503020204020204" pitchFamily="34" charset="-122"/>
              </a:rPr>
              <a:t>院本部策略企劃</a:t>
            </a:r>
            <a:r>
              <a:rPr lang="zh-TW" altLang="en-US" sz="3600" b="1" dirty="0" smtClean="0">
                <a:solidFill>
                  <a:srgbClr val="0070C0"/>
                </a:solidFill>
                <a:latin typeface="Microsoft YaHei" panose="020B0503020204020204" pitchFamily="34" charset="-122"/>
                <a:ea typeface="Microsoft YaHei" panose="020B0503020204020204" pitchFamily="34" charset="-122"/>
              </a:rPr>
              <a:t>室 訪談</a:t>
            </a:r>
            <a:r>
              <a:rPr lang="zh-TW" altLang="en-US" sz="3600" b="1" dirty="0">
                <a:solidFill>
                  <a:srgbClr val="0070C0"/>
                </a:solidFill>
                <a:latin typeface="Microsoft YaHei" panose="020B0503020204020204" pitchFamily="34" charset="-122"/>
                <a:ea typeface="Microsoft YaHei" panose="020B0503020204020204" pitchFamily="34" charset="-122"/>
              </a:rPr>
              <a:t>內容整理</a:t>
            </a:r>
          </a:p>
        </p:txBody>
      </p:sp>
      <p:sp>
        <p:nvSpPr>
          <p:cNvPr id="22" name="投影片編號版面配置區 1"/>
          <p:cNvSpPr>
            <a:spLocks noGrp="1"/>
          </p:cNvSpPr>
          <p:nvPr>
            <p:ph type="sldNum" sz="quarter" idx="12"/>
          </p:nvPr>
        </p:nvSpPr>
        <p:spPr>
          <a:xfrm>
            <a:off x="9347200" y="6469989"/>
            <a:ext cx="2844800" cy="365125"/>
          </a:xfrm>
        </p:spPr>
        <p:txBody>
          <a:bodyPr/>
          <a:lstStyle/>
          <a:p>
            <a:pPr>
              <a:defRPr/>
            </a:pPr>
            <a:r>
              <a:rPr lang="en-US" altLang="zh-TW" sz="2000" dirty="0" smtClean="0">
                <a:solidFill>
                  <a:prstClr val="black">
                    <a:tint val="75000"/>
                  </a:prstClr>
                </a:solidFill>
                <a:latin typeface="Arial" panose="020B0604020202020204" pitchFamily="34" charset="0"/>
                <a:cs typeface="Arial" panose="020B0604020202020204" pitchFamily="34" charset="0"/>
              </a:rPr>
              <a:t>9</a:t>
            </a:r>
            <a:endParaRPr lang="zh-TW" altLang="en-US" sz="2000" dirty="0">
              <a:solidFill>
                <a:prstClr val="black">
                  <a:tint val="75000"/>
                </a:prst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6479845"/>
      </p:ext>
    </p:extLst>
  </p:cSld>
  <p:clrMapOvr>
    <a:masterClrMapping/>
  </p:clrMapOvr>
</p:sld>
</file>

<file path=ppt/theme/theme1.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4_NAR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ARLabs_中" id="{22A3403C-12C9-49E4-9F9D-E420E35DDA9B}" vid="{C2ED80F3-B618-4F1E-B1E7-3C01E6C92E6B}"/>
    </a:ext>
  </a:extLst>
</a:theme>
</file>

<file path=ppt/theme/theme7.xml><?xml version="1.0" encoding="utf-8"?>
<a:theme xmlns:a="http://schemas.openxmlformats.org/drawingml/2006/main" name="4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x5206__x985e_ xmlns="023014fe-c0a2-436b-b602-dd05438dbc39" xsi:nil="true"/>
    <_x63cf__x8ff0_ xmlns="023014fe-c0a2-436b-b602-dd05438dbc3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AFA08647B7787C4AB17EE6FB41E9D9F0" ma:contentTypeVersion="2" ma:contentTypeDescription="建立新的文件。" ma:contentTypeScope="" ma:versionID="a500b496fd208867738606cd6eacd7a8">
  <xsd:schema xmlns:xsd="http://www.w3.org/2001/XMLSchema" xmlns:p="http://schemas.microsoft.com/office/2006/metadata/properties" xmlns:ns2="023014fe-c0a2-436b-b602-dd05438dbc39" targetNamespace="http://schemas.microsoft.com/office/2006/metadata/properties" ma:root="true" ma:fieldsID="905ededdf582c7c855eceabad2308675" ns2:_="">
    <xsd:import namespace="023014fe-c0a2-436b-b602-dd05438dbc39"/>
    <xsd:element name="properties">
      <xsd:complexType>
        <xsd:sequence>
          <xsd:element name="documentManagement">
            <xsd:complexType>
              <xsd:all>
                <xsd:element ref="ns2:_x5206__x985e_" minOccurs="0"/>
                <xsd:element ref="ns2:_x63cf__x8ff0_" minOccurs="0"/>
              </xsd:all>
            </xsd:complexType>
          </xsd:element>
        </xsd:sequence>
      </xsd:complexType>
    </xsd:element>
  </xsd:schema>
  <xsd:schema xmlns:xsd="http://www.w3.org/2001/XMLSchema" xmlns:dms="http://schemas.microsoft.com/office/2006/documentManagement/types" targetNamespace="023014fe-c0a2-436b-b602-dd05438dbc39" elementFormDefault="qualified">
    <xsd:import namespace="http://schemas.microsoft.com/office/2006/documentManagement/types"/>
    <xsd:element name="_x5206__x985e_" ma:index="8" nillable="true" ma:displayName="分類" ma:format="Dropdown" ma:internalName="_x5206__x985e_">
      <xsd:simpleType>
        <xsd:restriction base="dms:Choice">
          <xsd:enumeration value="常用表單"/>
          <xsd:enumeration value="文件手冊"/>
        </xsd:restriction>
      </xsd:simpleType>
    </xsd:element>
    <xsd:element name="_x63cf__x8ff0_" ma:index="9" nillable="true" ma:displayName="描述" ma:internalName="_x63cf__x8ff0_">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ma:readOnly="true"/>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4E3836C5-9724-43A8-83AC-47E2E939A30F}">
  <ds:schemaRefs>
    <ds:schemaRef ds:uri="http://purl.org/dc/elements/1.1/"/>
    <ds:schemaRef ds:uri="http://schemas.microsoft.com/office/2006/documentManagement/types"/>
    <ds:schemaRef ds:uri="http://purl.org/dc/dcmitype/"/>
    <ds:schemaRef ds:uri="http://purl.org/dc/terms/"/>
    <ds:schemaRef ds:uri="http://schemas.openxmlformats.org/package/2006/metadata/core-properties"/>
    <ds:schemaRef ds:uri="http://www.w3.org/XML/1998/namespace"/>
    <ds:schemaRef ds:uri="023014fe-c0a2-436b-b602-dd05438dbc39"/>
    <ds:schemaRef ds:uri="http://schemas.microsoft.com/office/2006/metadata/properties"/>
  </ds:schemaRefs>
</ds:datastoreItem>
</file>

<file path=customXml/itemProps2.xml><?xml version="1.0" encoding="utf-8"?>
<ds:datastoreItem xmlns:ds="http://schemas.openxmlformats.org/officeDocument/2006/customXml" ds:itemID="{3EC202B4-FCCF-46D4-A15C-682B3AA7410D}">
  <ds:schemaRefs>
    <ds:schemaRef ds:uri="http://schemas.microsoft.com/sharepoint/v3/contenttype/forms"/>
  </ds:schemaRefs>
</ds:datastoreItem>
</file>

<file path=customXml/itemProps3.xml><?xml version="1.0" encoding="utf-8"?>
<ds:datastoreItem xmlns:ds="http://schemas.openxmlformats.org/officeDocument/2006/customXml" ds:itemID="{876587C1-A6C5-4912-9ED4-06860987E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23014fe-c0a2-436b-b602-dd05438dbc39"/>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28550</TotalTime>
  <Words>7130</Words>
  <Application>Microsoft Office PowerPoint</Application>
  <PresentationFormat>寬螢幕</PresentationFormat>
  <Paragraphs>612</Paragraphs>
  <Slides>36</Slides>
  <Notes>6</Notes>
  <HiddenSlides>0</HiddenSlides>
  <MMClips>0</MMClips>
  <ScaleCrop>false</ScaleCrop>
  <HeadingPairs>
    <vt:vector size="6" baseType="variant">
      <vt:variant>
        <vt:lpstr>使用字型</vt:lpstr>
      </vt:variant>
      <vt:variant>
        <vt:i4>12</vt:i4>
      </vt:variant>
      <vt:variant>
        <vt:lpstr>佈景主題</vt:lpstr>
      </vt:variant>
      <vt:variant>
        <vt:i4>7</vt:i4>
      </vt:variant>
      <vt:variant>
        <vt:lpstr>投影片標題</vt:lpstr>
      </vt:variant>
      <vt:variant>
        <vt:i4>36</vt:i4>
      </vt:variant>
    </vt:vector>
  </HeadingPairs>
  <TitlesOfParts>
    <vt:vector size="55" baseType="lpstr">
      <vt:lpstr>Microsoft YaHei</vt:lpstr>
      <vt:lpstr>UKIJ CJK</vt:lpstr>
      <vt:lpstr>微軟正黑體</vt:lpstr>
      <vt:lpstr>微軟正黑體</vt:lpstr>
      <vt:lpstr>新細明體</vt:lpstr>
      <vt:lpstr>標楷體</vt:lpstr>
      <vt:lpstr>Arial</vt:lpstr>
      <vt:lpstr>Calibri</vt:lpstr>
      <vt:lpstr>Calibri Light</vt:lpstr>
      <vt:lpstr>Microsoft New Tai Lue</vt:lpstr>
      <vt:lpstr>Times New Roman</vt:lpstr>
      <vt:lpstr>Wingdings</vt:lpstr>
      <vt:lpstr>自訂設計</vt:lpstr>
      <vt:lpstr>1_Office 佈景主題</vt:lpstr>
      <vt:lpstr>Office 佈景主題</vt:lpstr>
      <vt:lpstr>2_Office 佈景主題</vt:lpstr>
      <vt:lpstr>3_Office 佈景主題</vt:lpstr>
      <vt:lpstr>24_NARL</vt:lpstr>
      <vt:lpstr>4_Office 佈景主題</vt:lpstr>
      <vt:lpstr>PowerPoint 簡報</vt:lpstr>
      <vt:lpstr>任務型課題-創新系統專案團隊 研究主題及人力簡表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精準健康科技前瞻研析  - 進度報告</vt:lpstr>
      <vt:lpstr>美國</vt:lpstr>
      <vt:lpstr>歐盟</vt:lpstr>
      <vt:lpstr>歐洲其他國家</vt:lpstr>
      <vt:lpstr>APAC(亞太地區)</vt:lpstr>
      <vt:lpstr>精準醫學就緒評比(1/2)</vt:lpstr>
      <vt:lpstr>精準醫學就緒評比(2/2)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沙崙科學城C區規劃__本月重點工作</vt:lpstr>
      <vt:lpstr>主要組織功能與發展策略規劃</vt:lpstr>
      <vt:lpstr>PowerPoint 簡報</vt:lpstr>
      <vt:lpstr>資安相關科技計畫與政策工具盤點清單 </vt:lpstr>
      <vt:lpstr>資安相關計畫之可合作計畫盤點分析 </vt:lpstr>
      <vt:lpstr>依據沙崙資安群聚發展缺口進行計畫盤點及政策工具分析</vt:lpstr>
      <vt:lpstr>臺灣資安產業發展瓶頸</vt:lpstr>
    </vt:vector>
  </TitlesOfParts>
  <Company>Test Computer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STWU</dc:creator>
  <cp:lastModifiedBy>劉玳縈</cp:lastModifiedBy>
  <cp:revision>1626</cp:revision>
  <cp:lastPrinted>2021-06-16T07:42:02Z</cp:lastPrinted>
  <dcterms:created xsi:type="dcterms:W3CDTF">2013-04-15T07:15:11Z</dcterms:created>
  <dcterms:modified xsi:type="dcterms:W3CDTF">2021-06-17T10:24:17Z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0x010100AFA08647B7787C4AB17EE6FB41E9D9F0</vt:lpwstr>
  </property>
</Properties>
</file>